
<file path=[Content_Types].xml><?xml version="1.0" encoding="utf-8"?>
<Types xmlns="http://schemas.openxmlformats.org/package/2006/content-types">
  <Default Extension="jpg" ContentType="image/jp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notesSlides/notesSlide234.xml" ContentType="application/vnd.openxmlformats-officedocument.presentationml.notesSlide+xml"/>
  <Override PartName="/ppt/notesSlides/notesSlide235.xml" ContentType="application/vnd.openxmlformats-officedocument.presentationml.notesSlide+xml"/>
  <Override PartName="/ppt/notesSlides/notesSlide236.xml" ContentType="application/vnd.openxmlformats-officedocument.presentationml.notesSlide+xml"/>
  <Override PartName="/ppt/notesSlides/notesSlide237.xml" ContentType="application/vnd.openxmlformats-officedocument.presentationml.notesSlide+xml"/>
  <Override PartName="/ppt/notesSlides/notesSlide238.xml" ContentType="application/vnd.openxmlformats-officedocument.presentationml.notesSlide+xml"/>
  <Override PartName="/ppt/notesSlides/notesSlide239.xml" ContentType="application/vnd.openxmlformats-officedocument.presentationml.notesSlide+xml"/>
  <Override PartName="/ppt/notesSlides/notesSlide240.xml" ContentType="application/vnd.openxmlformats-officedocument.presentationml.notesSlide+xml"/>
  <Override PartName="/ppt/notesSlides/notesSlide241.xml" ContentType="application/vnd.openxmlformats-officedocument.presentationml.notesSlide+xml"/>
  <Override PartName="/ppt/notesSlides/notesSlide242.xml" ContentType="application/vnd.openxmlformats-officedocument.presentationml.notesSlide+xml"/>
  <Override PartName="/ppt/notesSlides/notesSlide243.xml" ContentType="application/vnd.openxmlformats-officedocument.presentationml.notesSlide+xml"/>
  <Override PartName="/ppt/notesSlides/notesSlide244.xml" ContentType="application/vnd.openxmlformats-officedocument.presentationml.notesSlide+xml"/>
  <Override PartName="/ppt/notesSlides/notesSlide245.xml" ContentType="application/vnd.openxmlformats-officedocument.presentationml.notesSlide+xml"/>
  <Override PartName="/ppt/notesSlides/notesSlide246.xml" ContentType="application/vnd.openxmlformats-officedocument.presentationml.notesSlide+xml"/>
  <Override PartName="/ppt/notesSlides/notesSlide247.xml" ContentType="application/vnd.openxmlformats-officedocument.presentationml.notesSlide+xml"/>
  <Override PartName="/ppt/notesSlides/notesSlide248.xml" ContentType="application/vnd.openxmlformats-officedocument.presentationml.notesSlide+xml"/>
  <Override PartName="/ppt/notesSlides/notesSlide249.xml" ContentType="application/vnd.openxmlformats-officedocument.presentationml.notesSlide+xml"/>
  <Override PartName="/ppt/notesSlides/notesSlide250.xml" ContentType="application/vnd.openxmlformats-officedocument.presentationml.notesSlide+xml"/>
  <Override PartName="/ppt/notesSlides/notesSlide251.xml" ContentType="application/vnd.openxmlformats-officedocument.presentationml.notesSlide+xml"/>
  <Override PartName="/ppt/notesSlides/notesSlide252.xml" ContentType="application/vnd.openxmlformats-officedocument.presentationml.notesSlide+xml"/>
  <Override PartName="/ppt/notesSlides/notesSlide253.xml" ContentType="application/vnd.openxmlformats-officedocument.presentationml.notesSlide+xml"/>
  <Override PartName="/ppt/notesSlides/notesSlide254.xml" ContentType="application/vnd.openxmlformats-officedocument.presentationml.notesSlide+xml"/>
  <Override PartName="/ppt/notesSlides/notesSlide255.xml" ContentType="application/vnd.openxmlformats-officedocument.presentationml.notesSlide+xml"/>
  <Override PartName="/ppt/notesSlides/notesSlide256.xml" ContentType="application/vnd.openxmlformats-officedocument.presentationml.notesSlide+xml"/>
  <Override PartName="/ppt/notesSlides/notesSlide257.xml" ContentType="application/vnd.openxmlformats-officedocument.presentationml.notesSlide+xml"/>
  <Override PartName="/ppt/notesSlides/notesSlide258.xml" ContentType="application/vnd.openxmlformats-officedocument.presentationml.notesSlide+xml"/>
  <Override PartName="/ppt/notesSlides/notesSlide259.xml" ContentType="application/vnd.openxmlformats-officedocument.presentationml.notesSlide+xml"/>
  <Override PartName="/ppt/notesSlides/notesSlide260.xml" ContentType="application/vnd.openxmlformats-officedocument.presentationml.notesSlide+xml"/>
  <Override PartName="/ppt/notesSlides/notesSlide261.xml" ContentType="application/vnd.openxmlformats-officedocument.presentationml.notesSlide+xml"/>
  <Override PartName="/ppt/notesSlides/notesSlide262.xml" ContentType="application/vnd.openxmlformats-officedocument.presentationml.notesSlide+xml"/>
  <Override PartName="/ppt/notesSlides/notesSlide263.xml" ContentType="application/vnd.openxmlformats-officedocument.presentationml.notesSlide+xml"/>
  <Override PartName="/ppt/notesSlides/notesSlide264.xml" ContentType="application/vnd.openxmlformats-officedocument.presentationml.notesSlide+xml"/>
  <Override PartName="/ppt/notesSlides/notesSlide265.xml" ContentType="application/vnd.openxmlformats-officedocument.presentationml.notesSlide+xml"/>
  <Override PartName="/ppt/notesSlides/notesSlide266.xml" ContentType="application/vnd.openxmlformats-officedocument.presentationml.notesSlide+xml"/>
  <Override PartName="/ppt/notesSlides/notesSlide267.xml" ContentType="application/vnd.openxmlformats-officedocument.presentationml.notesSlide+xml"/>
  <Override PartName="/ppt/notesSlides/notesSlide268.xml" ContentType="application/vnd.openxmlformats-officedocument.presentationml.notesSlide+xml"/>
  <Override PartName="/ppt/notesSlides/notesSlide269.xml" ContentType="application/vnd.openxmlformats-officedocument.presentationml.notesSlide+xml"/>
  <Override PartName="/ppt/notesSlides/notesSlide270.xml" ContentType="application/vnd.openxmlformats-officedocument.presentationml.notesSlide+xml"/>
  <Override PartName="/ppt/notesSlides/notesSlide271.xml" ContentType="application/vnd.openxmlformats-officedocument.presentationml.notesSlide+xml"/>
  <Override PartName="/ppt/notesSlides/notesSlide272.xml" ContentType="application/vnd.openxmlformats-officedocument.presentationml.notesSlide+xml"/>
  <Override PartName="/ppt/notesSlides/notesSlide273.xml" ContentType="application/vnd.openxmlformats-officedocument.presentationml.notesSlide+xml"/>
  <Override PartName="/ppt/notesSlides/notesSlide274.xml" ContentType="application/vnd.openxmlformats-officedocument.presentationml.notesSlide+xml"/>
  <Override PartName="/ppt/notesSlides/notesSlide275.xml" ContentType="application/vnd.openxmlformats-officedocument.presentationml.notesSlide+xml"/>
  <Override PartName="/ppt/notesSlides/notesSlide276.xml" ContentType="application/vnd.openxmlformats-officedocument.presentationml.notesSlide+xml"/>
  <Override PartName="/ppt/notesSlides/notesSlide277.xml" ContentType="application/vnd.openxmlformats-officedocument.presentationml.notesSlide+xml"/>
  <Override PartName="/ppt/notesSlides/notesSlide278.xml" ContentType="application/vnd.openxmlformats-officedocument.presentationml.notesSlide+xml"/>
  <Override PartName="/ppt/notesSlides/notesSlide279.xml" ContentType="application/vnd.openxmlformats-officedocument.presentationml.notesSlide+xml"/>
  <Override PartName="/ppt/notesSlides/notesSlide280.xml" ContentType="application/vnd.openxmlformats-officedocument.presentationml.notesSlide+xml"/>
  <Override PartName="/ppt/notesSlides/notesSlide281.xml" ContentType="application/vnd.openxmlformats-officedocument.presentationml.notesSlide+xml"/>
  <Override PartName="/ppt/notesSlides/notesSlide282.xml" ContentType="application/vnd.openxmlformats-officedocument.presentationml.notesSlide+xml"/>
  <Override PartName="/ppt/notesSlides/notesSlide283.xml" ContentType="application/vnd.openxmlformats-officedocument.presentationml.notesSlide+xml"/>
  <Override PartName="/ppt/notesSlides/notesSlide284.xml" ContentType="application/vnd.openxmlformats-officedocument.presentationml.notesSlide+xml"/>
  <Override PartName="/ppt/notesSlides/notesSlide285.xml" ContentType="application/vnd.openxmlformats-officedocument.presentationml.notesSlide+xml"/>
  <Override PartName="/ppt/notesSlides/notesSlide286.xml" ContentType="application/vnd.openxmlformats-officedocument.presentationml.notesSlide+xml"/>
  <Override PartName="/ppt/notesSlides/notesSlide287.xml" ContentType="application/vnd.openxmlformats-officedocument.presentationml.notesSlide+xml"/>
  <Override PartName="/ppt/notesSlides/notesSlide288.xml" ContentType="application/vnd.openxmlformats-officedocument.presentationml.notesSlide+xml"/>
  <Override PartName="/ppt/notesSlides/notesSlide289.xml" ContentType="application/vnd.openxmlformats-officedocument.presentationml.notesSlide+xml"/>
  <Override PartName="/ppt/notesSlides/notesSlide290.xml" ContentType="application/vnd.openxmlformats-officedocument.presentationml.notesSlide+xml"/>
  <Override PartName="/ppt/notesSlides/notesSlide291.xml" ContentType="application/vnd.openxmlformats-officedocument.presentationml.notesSlide+xml"/>
  <Override PartName="/ppt/notesSlides/notesSlide292.xml" ContentType="application/vnd.openxmlformats-officedocument.presentationml.notesSlide+xml"/>
  <Override PartName="/ppt/notesSlides/notesSlide293.xml" ContentType="application/vnd.openxmlformats-officedocument.presentationml.notesSlide+xml"/>
  <Override PartName="/ppt/notesSlides/notesSlide294.xml" ContentType="application/vnd.openxmlformats-officedocument.presentationml.notesSlide+xml"/>
  <Override PartName="/ppt/notesSlides/notesSlide295.xml" ContentType="application/vnd.openxmlformats-officedocument.presentationml.notesSlide+xml"/>
  <Override PartName="/ppt/notesSlides/notesSlide296.xml" ContentType="application/vnd.openxmlformats-officedocument.presentationml.notesSlide+xml"/>
  <Override PartName="/ppt/notesSlides/notesSlide297.xml" ContentType="application/vnd.openxmlformats-officedocument.presentationml.notesSlide+xml"/>
  <Override PartName="/ppt/notesSlides/notesSlide298.xml" ContentType="application/vnd.openxmlformats-officedocument.presentationml.notesSlide+xml"/>
  <Override PartName="/ppt/notesSlides/notesSlide299.xml" ContentType="application/vnd.openxmlformats-officedocument.presentationml.notesSlide+xml"/>
  <Override PartName="/ppt/notesSlides/notesSlide300.xml" ContentType="application/vnd.openxmlformats-officedocument.presentationml.notesSlide+xml"/>
  <Override PartName="/ppt/notesSlides/notesSlide301.xml" ContentType="application/vnd.openxmlformats-officedocument.presentationml.notesSlide+xml"/>
  <Override PartName="/ppt/notesSlides/notesSlide302.xml" ContentType="application/vnd.openxmlformats-officedocument.presentationml.notesSlide+xml"/>
  <Override PartName="/ppt/notesSlides/notesSlide303.xml" ContentType="application/vnd.openxmlformats-officedocument.presentationml.notesSlide+xml"/>
  <Override PartName="/ppt/notesSlides/notesSlide304.xml" ContentType="application/vnd.openxmlformats-officedocument.presentationml.notesSlide+xml"/>
  <Override PartName="/ppt/notesSlides/notesSlide305.xml" ContentType="application/vnd.openxmlformats-officedocument.presentationml.notesSlide+xml"/>
  <Override PartName="/ppt/notesSlides/notesSlide306.xml" ContentType="application/vnd.openxmlformats-officedocument.presentationml.notesSlide+xml"/>
  <Override PartName="/ppt/notesSlides/notesSlide307.xml" ContentType="application/vnd.openxmlformats-officedocument.presentationml.notesSlide+xml"/>
  <Override PartName="/ppt/notesSlides/notesSlide308.xml" ContentType="application/vnd.openxmlformats-officedocument.presentationml.notesSlide+xml"/>
  <Override PartName="/ppt/notesSlides/notesSlide309.xml" ContentType="application/vnd.openxmlformats-officedocument.presentationml.notesSlide+xml"/>
  <Override PartName="/ppt/notesSlides/notesSlide310.xml" ContentType="application/vnd.openxmlformats-officedocument.presentationml.notesSlide+xml"/>
  <Override PartName="/ppt/notesSlides/notesSlide311.xml" ContentType="application/vnd.openxmlformats-officedocument.presentationml.notesSlide+xml"/>
  <Override PartName="/ppt/notesSlides/notesSlide312.xml" ContentType="application/vnd.openxmlformats-officedocument.presentationml.notesSlide+xml"/>
  <Override PartName="/ppt/notesSlides/notesSlide313.xml" ContentType="application/vnd.openxmlformats-officedocument.presentationml.notesSlide+xml"/>
  <Override PartName="/ppt/notesSlides/notesSlide314.xml" ContentType="application/vnd.openxmlformats-officedocument.presentationml.notesSlide+xml"/>
  <Override PartName="/ppt/notesSlides/notesSlide315.xml" ContentType="application/vnd.openxmlformats-officedocument.presentationml.notesSlide+xml"/>
  <Override PartName="/ppt/notesSlides/notesSlide316.xml" ContentType="application/vnd.openxmlformats-officedocument.presentationml.notesSlide+xml"/>
  <Override PartName="/ppt/notesSlides/notesSlide317.xml" ContentType="application/vnd.openxmlformats-officedocument.presentationml.notesSlide+xml"/>
  <Override PartName="/ppt/notesSlides/notesSlide318.xml" ContentType="application/vnd.openxmlformats-officedocument.presentationml.notesSlide+xml"/>
  <Override PartName="/ppt/notesSlides/notesSlide319.xml" ContentType="application/vnd.openxmlformats-officedocument.presentationml.notesSlide+xml"/>
  <Override PartName="/ppt/notesSlides/notesSlide320.xml" ContentType="application/vnd.openxmlformats-officedocument.presentationml.notesSlide+xml"/>
  <Override PartName="/ppt/notesSlides/notesSlide321.xml" ContentType="application/vnd.openxmlformats-officedocument.presentationml.notesSlide+xml"/>
  <Override PartName="/ppt/notesSlides/notesSlide322.xml" ContentType="application/vnd.openxmlformats-officedocument.presentationml.notesSlide+xml"/>
  <Override PartName="/ppt/notesSlides/notesSlide323.xml" ContentType="application/vnd.openxmlformats-officedocument.presentationml.notesSlide+xml"/>
  <Override PartName="/ppt/notesSlides/notesSlide324.xml" ContentType="application/vnd.openxmlformats-officedocument.presentationml.notesSlide+xml"/>
  <Override PartName="/ppt/notesSlides/notesSlide325.xml" ContentType="application/vnd.openxmlformats-officedocument.presentationml.notesSlide+xml"/>
  <Override PartName="/ppt/notesSlides/notesSlide326.xml" ContentType="application/vnd.openxmlformats-officedocument.presentationml.notesSlide+xml"/>
  <Override PartName="/ppt/notesSlides/notesSlide327.xml" ContentType="application/vnd.openxmlformats-officedocument.presentationml.notesSlide+xml"/>
  <Override PartName="/ppt/notesSlides/notesSlide328.xml" ContentType="application/vnd.openxmlformats-officedocument.presentationml.notesSlide+xml"/>
  <Override PartName="/ppt/notesSlides/notesSlide329.xml" ContentType="application/vnd.openxmlformats-officedocument.presentationml.notesSlide+xml"/>
  <Override PartName="/ppt/notesSlides/notesSlide330.xml" ContentType="application/vnd.openxmlformats-officedocument.presentationml.notesSlide+xml"/>
  <Override PartName="/ppt/notesSlides/notesSlide331.xml" ContentType="application/vnd.openxmlformats-officedocument.presentationml.notesSlide+xml"/>
  <Override PartName="/ppt/notesSlides/notesSlide332.xml" ContentType="application/vnd.openxmlformats-officedocument.presentationml.notesSlide+xml"/>
  <Override PartName="/ppt/notesSlides/notesSlide333.xml" ContentType="application/vnd.openxmlformats-officedocument.presentationml.notesSlide+xml"/>
  <Override PartName="/ppt/notesSlides/notesSlide334.xml" ContentType="application/vnd.openxmlformats-officedocument.presentationml.notesSlide+xml"/>
  <Override PartName="/ppt/notesSlides/notesSlide335.xml" ContentType="application/vnd.openxmlformats-officedocument.presentationml.notesSlide+xml"/>
  <Override PartName="/ppt/notesSlides/notesSlide336.xml" ContentType="application/vnd.openxmlformats-officedocument.presentationml.notesSlide+xml"/>
  <Override PartName="/ppt/notesSlides/notesSlide337.xml" ContentType="application/vnd.openxmlformats-officedocument.presentationml.notesSlide+xml"/>
  <Override PartName="/ppt/notesSlides/notesSlide338.xml" ContentType="application/vnd.openxmlformats-officedocument.presentationml.notesSlide+xml"/>
  <Override PartName="/ppt/notesSlides/notesSlide339.xml" ContentType="application/vnd.openxmlformats-officedocument.presentationml.notesSlide+xml"/>
  <Override PartName="/ppt/notesSlides/notesSlide340.xml" ContentType="application/vnd.openxmlformats-officedocument.presentationml.notesSlide+xml"/>
  <Override PartName="/ppt/notesSlides/notesSlide341.xml" ContentType="application/vnd.openxmlformats-officedocument.presentationml.notesSlide+xml"/>
  <Override PartName="/ppt/notesSlides/notesSlide342.xml" ContentType="application/vnd.openxmlformats-officedocument.presentationml.notesSlide+xml"/>
  <Override PartName="/ppt/notesSlides/notesSlide343.xml" ContentType="application/vnd.openxmlformats-officedocument.presentationml.notesSlide+xml"/>
  <Override PartName="/ppt/notesSlides/notesSlide344.xml" ContentType="application/vnd.openxmlformats-officedocument.presentationml.notesSlide+xml"/>
  <Override PartName="/ppt/notesSlides/notesSlide345.xml" ContentType="application/vnd.openxmlformats-officedocument.presentationml.notesSlide+xml"/>
  <Override PartName="/ppt/notesSlides/notesSlide346.xml" ContentType="application/vnd.openxmlformats-officedocument.presentationml.notesSlide+xml"/>
  <Override PartName="/ppt/notesSlides/notesSlide347.xml" ContentType="application/vnd.openxmlformats-officedocument.presentationml.notesSlide+xml"/>
  <Override PartName="/ppt/notesSlides/notesSlide348.xml" ContentType="application/vnd.openxmlformats-officedocument.presentationml.notesSlide+xml"/>
  <Override PartName="/ppt/notesSlides/notesSlide3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5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 id="349" r:id="rId95"/>
    <p:sldId id="350" r:id="rId96"/>
    <p:sldId id="351" r:id="rId97"/>
    <p:sldId id="352" r:id="rId98"/>
    <p:sldId id="353" r:id="rId99"/>
    <p:sldId id="354" r:id="rId100"/>
    <p:sldId id="355" r:id="rId101"/>
    <p:sldId id="356" r:id="rId102"/>
    <p:sldId id="357" r:id="rId103"/>
    <p:sldId id="358" r:id="rId104"/>
    <p:sldId id="359" r:id="rId105"/>
    <p:sldId id="360" r:id="rId106"/>
    <p:sldId id="361" r:id="rId107"/>
    <p:sldId id="362" r:id="rId108"/>
    <p:sldId id="363" r:id="rId109"/>
    <p:sldId id="364" r:id="rId110"/>
    <p:sldId id="365" r:id="rId111"/>
    <p:sldId id="366" r:id="rId112"/>
    <p:sldId id="367" r:id="rId113"/>
    <p:sldId id="368" r:id="rId114"/>
    <p:sldId id="369" r:id="rId115"/>
    <p:sldId id="370" r:id="rId116"/>
    <p:sldId id="371" r:id="rId117"/>
    <p:sldId id="372" r:id="rId118"/>
    <p:sldId id="373" r:id="rId119"/>
    <p:sldId id="374" r:id="rId120"/>
    <p:sldId id="375" r:id="rId121"/>
    <p:sldId id="376" r:id="rId122"/>
    <p:sldId id="377" r:id="rId123"/>
    <p:sldId id="378" r:id="rId124"/>
    <p:sldId id="379" r:id="rId125"/>
    <p:sldId id="380" r:id="rId126"/>
    <p:sldId id="381" r:id="rId127"/>
    <p:sldId id="382" r:id="rId128"/>
    <p:sldId id="383" r:id="rId129"/>
    <p:sldId id="384" r:id="rId130"/>
    <p:sldId id="385" r:id="rId131"/>
    <p:sldId id="386" r:id="rId132"/>
    <p:sldId id="387" r:id="rId133"/>
    <p:sldId id="388" r:id="rId134"/>
    <p:sldId id="389" r:id="rId135"/>
    <p:sldId id="390" r:id="rId136"/>
    <p:sldId id="391" r:id="rId137"/>
    <p:sldId id="392" r:id="rId138"/>
    <p:sldId id="393" r:id="rId139"/>
    <p:sldId id="394" r:id="rId140"/>
    <p:sldId id="395" r:id="rId141"/>
    <p:sldId id="396" r:id="rId142"/>
    <p:sldId id="397" r:id="rId143"/>
    <p:sldId id="398" r:id="rId144"/>
    <p:sldId id="399" r:id="rId145"/>
    <p:sldId id="400" r:id="rId146"/>
    <p:sldId id="401" r:id="rId147"/>
    <p:sldId id="402" r:id="rId148"/>
    <p:sldId id="403" r:id="rId149"/>
    <p:sldId id="404" r:id="rId150"/>
    <p:sldId id="405" r:id="rId151"/>
    <p:sldId id="406" r:id="rId152"/>
    <p:sldId id="407" r:id="rId153"/>
    <p:sldId id="408" r:id="rId154"/>
    <p:sldId id="409" r:id="rId155"/>
    <p:sldId id="410" r:id="rId156"/>
    <p:sldId id="411" r:id="rId157"/>
    <p:sldId id="412" r:id="rId158"/>
    <p:sldId id="413" r:id="rId159"/>
    <p:sldId id="414" r:id="rId160"/>
    <p:sldId id="415" r:id="rId161"/>
    <p:sldId id="416" r:id="rId162"/>
    <p:sldId id="417" r:id="rId163"/>
    <p:sldId id="418" r:id="rId164"/>
    <p:sldId id="419" r:id="rId165"/>
    <p:sldId id="420" r:id="rId166"/>
    <p:sldId id="421" r:id="rId167"/>
    <p:sldId id="422" r:id="rId168"/>
    <p:sldId id="423" r:id="rId169"/>
    <p:sldId id="424" r:id="rId170"/>
    <p:sldId id="425" r:id="rId171"/>
    <p:sldId id="426" r:id="rId172"/>
    <p:sldId id="427" r:id="rId173"/>
    <p:sldId id="428" r:id="rId174"/>
    <p:sldId id="429" r:id="rId175"/>
    <p:sldId id="430" r:id="rId176"/>
    <p:sldId id="431" r:id="rId177"/>
    <p:sldId id="432" r:id="rId178"/>
    <p:sldId id="433" r:id="rId179"/>
    <p:sldId id="434" r:id="rId180"/>
    <p:sldId id="435" r:id="rId181"/>
    <p:sldId id="436" r:id="rId182"/>
    <p:sldId id="437" r:id="rId183"/>
    <p:sldId id="438" r:id="rId184"/>
    <p:sldId id="439" r:id="rId185"/>
    <p:sldId id="440" r:id="rId186"/>
    <p:sldId id="441" r:id="rId187"/>
    <p:sldId id="442" r:id="rId188"/>
    <p:sldId id="443" r:id="rId189"/>
    <p:sldId id="444" r:id="rId190"/>
    <p:sldId id="445" r:id="rId191"/>
    <p:sldId id="446" r:id="rId192"/>
    <p:sldId id="447" r:id="rId193"/>
    <p:sldId id="448" r:id="rId194"/>
    <p:sldId id="449" r:id="rId195"/>
    <p:sldId id="450" r:id="rId196"/>
    <p:sldId id="451" r:id="rId197"/>
    <p:sldId id="452" r:id="rId198"/>
    <p:sldId id="453" r:id="rId199"/>
    <p:sldId id="454" r:id="rId200"/>
    <p:sldId id="455" r:id="rId201"/>
    <p:sldId id="456" r:id="rId202"/>
    <p:sldId id="457" r:id="rId203"/>
    <p:sldId id="458" r:id="rId204"/>
    <p:sldId id="459" r:id="rId205"/>
    <p:sldId id="460" r:id="rId206"/>
    <p:sldId id="461" r:id="rId207"/>
    <p:sldId id="462" r:id="rId208"/>
    <p:sldId id="463" r:id="rId209"/>
    <p:sldId id="464" r:id="rId210"/>
    <p:sldId id="465" r:id="rId211"/>
    <p:sldId id="466" r:id="rId212"/>
    <p:sldId id="467" r:id="rId213"/>
    <p:sldId id="468" r:id="rId214"/>
    <p:sldId id="469" r:id="rId215"/>
    <p:sldId id="470" r:id="rId216"/>
    <p:sldId id="471" r:id="rId217"/>
    <p:sldId id="472" r:id="rId218"/>
    <p:sldId id="473" r:id="rId219"/>
    <p:sldId id="474" r:id="rId220"/>
    <p:sldId id="475" r:id="rId221"/>
    <p:sldId id="476" r:id="rId222"/>
    <p:sldId id="477" r:id="rId223"/>
    <p:sldId id="478" r:id="rId224"/>
    <p:sldId id="479" r:id="rId225"/>
    <p:sldId id="480" r:id="rId226"/>
    <p:sldId id="481" r:id="rId227"/>
    <p:sldId id="482" r:id="rId228"/>
    <p:sldId id="483" r:id="rId229"/>
    <p:sldId id="484" r:id="rId230"/>
    <p:sldId id="485" r:id="rId231"/>
    <p:sldId id="486" r:id="rId232"/>
    <p:sldId id="487" r:id="rId233"/>
    <p:sldId id="488" r:id="rId234"/>
    <p:sldId id="489" r:id="rId235"/>
    <p:sldId id="490" r:id="rId236"/>
    <p:sldId id="491" r:id="rId237"/>
    <p:sldId id="492" r:id="rId238"/>
    <p:sldId id="493" r:id="rId239"/>
    <p:sldId id="494" r:id="rId240"/>
    <p:sldId id="495" r:id="rId241"/>
    <p:sldId id="496" r:id="rId242"/>
    <p:sldId id="497" r:id="rId243"/>
    <p:sldId id="498" r:id="rId244"/>
    <p:sldId id="499" r:id="rId245"/>
    <p:sldId id="500" r:id="rId246"/>
    <p:sldId id="501" r:id="rId247"/>
    <p:sldId id="502" r:id="rId248"/>
    <p:sldId id="503" r:id="rId249"/>
    <p:sldId id="504" r:id="rId250"/>
    <p:sldId id="505" r:id="rId251"/>
    <p:sldId id="506" r:id="rId252"/>
    <p:sldId id="507" r:id="rId253"/>
    <p:sldId id="508" r:id="rId254"/>
    <p:sldId id="509" r:id="rId255"/>
    <p:sldId id="510" r:id="rId256"/>
    <p:sldId id="511" r:id="rId257"/>
    <p:sldId id="512" r:id="rId258"/>
    <p:sldId id="513" r:id="rId259"/>
    <p:sldId id="514" r:id="rId260"/>
    <p:sldId id="515" r:id="rId261"/>
    <p:sldId id="516" r:id="rId262"/>
    <p:sldId id="517" r:id="rId263"/>
    <p:sldId id="518" r:id="rId264"/>
    <p:sldId id="519" r:id="rId265"/>
    <p:sldId id="520" r:id="rId266"/>
    <p:sldId id="521" r:id="rId267"/>
    <p:sldId id="522" r:id="rId268"/>
    <p:sldId id="523" r:id="rId269"/>
    <p:sldId id="524" r:id="rId270"/>
    <p:sldId id="525" r:id="rId271"/>
    <p:sldId id="526" r:id="rId272"/>
    <p:sldId id="527" r:id="rId273"/>
    <p:sldId id="528" r:id="rId274"/>
    <p:sldId id="529" r:id="rId275"/>
    <p:sldId id="530" r:id="rId276"/>
    <p:sldId id="531" r:id="rId277"/>
    <p:sldId id="532" r:id="rId278"/>
    <p:sldId id="533" r:id="rId279"/>
    <p:sldId id="534" r:id="rId280"/>
    <p:sldId id="535" r:id="rId281"/>
    <p:sldId id="536" r:id="rId282"/>
    <p:sldId id="537" r:id="rId283"/>
    <p:sldId id="538" r:id="rId284"/>
    <p:sldId id="539" r:id="rId285"/>
    <p:sldId id="540" r:id="rId286"/>
    <p:sldId id="541" r:id="rId287"/>
    <p:sldId id="542" r:id="rId288"/>
    <p:sldId id="543" r:id="rId289"/>
    <p:sldId id="544" r:id="rId290"/>
    <p:sldId id="545" r:id="rId291"/>
    <p:sldId id="546" r:id="rId292"/>
    <p:sldId id="547" r:id="rId293"/>
    <p:sldId id="548" r:id="rId294"/>
    <p:sldId id="549" r:id="rId295"/>
    <p:sldId id="550" r:id="rId296"/>
    <p:sldId id="551" r:id="rId297"/>
    <p:sldId id="552" r:id="rId298"/>
    <p:sldId id="553" r:id="rId299"/>
    <p:sldId id="554" r:id="rId300"/>
    <p:sldId id="555" r:id="rId301"/>
    <p:sldId id="556" r:id="rId302"/>
    <p:sldId id="557" r:id="rId303"/>
    <p:sldId id="558" r:id="rId304"/>
    <p:sldId id="559" r:id="rId305"/>
    <p:sldId id="560" r:id="rId306"/>
    <p:sldId id="561" r:id="rId307"/>
    <p:sldId id="562" r:id="rId308"/>
    <p:sldId id="563" r:id="rId309"/>
    <p:sldId id="564" r:id="rId310"/>
    <p:sldId id="565" r:id="rId311"/>
    <p:sldId id="566" r:id="rId312"/>
    <p:sldId id="567" r:id="rId313"/>
    <p:sldId id="568" r:id="rId314"/>
    <p:sldId id="569" r:id="rId315"/>
    <p:sldId id="570" r:id="rId316"/>
    <p:sldId id="571" r:id="rId317"/>
    <p:sldId id="572" r:id="rId318"/>
    <p:sldId id="573" r:id="rId319"/>
    <p:sldId id="574" r:id="rId320"/>
    <p:sldId id="575" r:id="rId321"/>
    <p:sldId id="576" r:id="rId322"/>
    <p:sldId id="577" r:id="rId323"/>
    <p:sldId id="578" r:id="rId324"/>
    <p:sldId id="579" r:id="rId325"/>
    <p:sldId id="580" r:id="rId326"/>
    <p:sldId id="581" r:id="rId327"/>
    <p:sldId id="582" r:id="rId328"/>
    <p:sldId id="583" r:id="rId329"/>
    <p:sldId id="584" r:id="rId330"/>
    <p:sldId id="585" r:id="rId331"/>
    <p:sldId id="586" r:id="rId332"/>
    <p:sldId id="587" r:id="rId333"/>
    <p:sldId id="588" r:id="rId334"/>
    <p:sldId id="589" r:id="rId335"/>
    <p:sldId id="590" r:id="rId336"/>
    <p:sldId id="591" r:id="rId337"/>
    <p:sldId id="592" r:id="rId338"/>
    <p:sldId id="593" r:id="rId339"/>
    <p:sldId id="594" r:id="rId340"/>
    <p:sldId id="595" r:id="rId341"/>
    <p:sldId id="596" r:id="rId342"/>
    <p:sldId id="597" r:id="rId343"/>
    <p:sldId id="598" r:id="rId344"/>
    <p:sldId id="599" r:id="rId345"/>
    <p:sldId id="600" r:id="rId346"/>
    <p:sldId id="601" r:id="rId347"/>
    <p:sldId id="602" r:id="rId348"/>
    <p:sldId id="603" r:id="rId349"/>
    <p:sldId id="604" r:id="rId350"/>
  </p:sldIdLst>
  <p:sldSz cx="9144000" cy="5143500" type="screen16x9"/>
  <p:notesSz cx="5143500" cy="9144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7" d="100"/>
          <a:sy n="137" d="100"/>
        </p:scale>
        <p:origin x="132" y="2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170" Type="http://schemas.openxmlformats.org/officeDocument/2006/relationships/slide" Target="slides/slide169.xml"/><Relationship Id="rId226" Type="http://schemas.openxmlformats.org/officeDocument/2006/relationships/slide" Target="slides/slide225.xml"/><Relationship Id="rId268" Type="http://schemas.openxmlformats.org/officeDocument/2006/relationships/slide" Target="slides/slide26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279" Type="http://schemas.openxmlformats.org/officeDocument/2006/relationships/slide" Target="slides/slide278.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248" Type="http://schemas.openxmlformats.org/officeDocument/2006/relationships/slide" Target="slides/slide247.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65" Type="http://schemas.openxmlformats.org/officeDocument/2006/relationships/slide" Target="slides/slide64.xml"/><Relationship Id="rId130" Type="http://schemas.openxmlformats.org/officeDocument/2006/relationships/slide" Target="slides/slide129.xml"/><Relationship Id="rId172" Type="http://schemas.openxmlformats.org/officeDocument/2006/relationships/slide" Target="slides/slide171.xml"/><Relationship Id="rId228" Type="http://schemas.openxmlformats.org/officeDocument/2006/relationships/slide" Target="slides/slide227.xml"/><Relationship Id="rId281" Type="http://schemas.openxmlformats.org/officeDocument/2006/relationships/slide" Target="slides/slide280.xml"/><Relationship Id="rId337" Type="http://schemas.openxmlformats.org/officeDocument/2006/relationships/slide" Target="slides/slide336.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261" Type="http://schemas.openxmlformats.org/officeDocument/2006/relationships/slide" Target="slides/slide260.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slide" Target="slides/slide271.xml"/><Relationship Id="rId293" Type="http://schemas.openxmlformats.org/officeDocument/2006/relationships/slide" Target="slides/slide292.xml"/><Relationship Id="rId307" Type="http://schemas.openxmlformats.org/officeDocument/2006/relationships/slide" Target="slides/slide306.xml"/><Relationship Id="rId328" Type="http://schemas.openxmlformats.org/officeDocument/2006/relationships/slide" Target="slides/slide327.xml"/><Relationship Id="rId349" Type="http://schemas.openxmlformats.org/officeDocument/2006/relationships/slide" Target="slides/slide348.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283" Type="http://schemas.openxmlformats.org/officeDocument/2006/relationships/slide" Target="slides/slide282.xml"/><Relationship Id="rId318" Type="http://schemas.openxmlformats.org/officeDocument/2006/relationships/slide" Target="slides/slide317.xml"/><Relationship Id="rId339" Type="http://schemas.openxmlformats.org/officeDocument/2006/relationships/slide" Target="slides/slide338.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350" Type="http://schemas.openxmlformats.org/officeDocument/2006/relationships/slide" Target="slides/slide349.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308" Type="http://schemas.openxmlformats.org/officeDocument/2006/relationships/slide" Target="slides/slide307.xml"/><Relationship Id="rId329" Type="http://schemas.openxmlformats.org/officeDocument/2006/relationships/slide" Target="slides/slide328.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340" Type="http://schemas.openxmlformats.org/officeDocument/2006/relationships/slide" Target="slides/slide339.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19" Type="http://schemas.openxmlformats.org/officeDocument/2006/relationships/slide" Target="slides/slide318.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330" Type="http://schemas.openxmlformats.org/officeDocument/2006/relationships/slide" Target="slides/slide329.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351" Type="http://schemas.openxmlformats.org/officeDocument/2006/relationships/notesMaster" Target="notesMasters/notesMaster1.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slide" Target="slides/slide308.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slide" Target="slides/slide319.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341" Type="http://schemas.openxmlformats.org/officeDocument/2006/relationships/slide" Target="slides/slide340.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presProps" Target="presProps.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viewProps" Target="viewProps.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theme" Target="theme/theme1.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tableStyles" Target="tableStyles.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303" Type="http://schemas.openxmlformats.org/officeDocument/2006/relationships/slide" Target="slides/slide302.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107" Type="http://schemas.openxmlformats.org/officeDocument/2006/relationships/slide" Target="slides/slide106.xml"/><Relationship Id="rId289" Type="http://schemas.openxmlformats.org/officeDocument/2006/relationships/slide" Target="slides/slide288.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258" Type="http://schemas.openxmlformats.org/officeDocument/2006/relationships/slide" Target="slides/slide25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6" Type="http://schemas.openxmlformats.org/officeDocument/2006/relationships/slide" Target="slides/slide5.xml"/><Relationship Id="rId238" Type="http://schemas.openxmlformats.org/officeDocument/2006/relationships/slide" Target="slides/slide237.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162" Type="http://schemas.openxmlformats.org/officeDocument/2006/relationships/slide" Target="slides/slide161.xml"/><Relationship Id="rId218" Type="http://schemas.openxmlformats.org/officeDocument/2006/relationships/slide" Target="slides/slide217.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173" Type="http://schemas.openxmlformats.org/officeDocument/2006/relationships/slide" Target="slides/slide172.xml"/><Relationship Id="rId229" Type="http://schemas.openxmlformats.org/officeDocument/2006/relationships/slide" Target="slides/slide228.xml"/><Relationship Id="rId240" Type="http://schemas.openxmlformats.org/officeDocument/2006/relationships/slide" Target="slides/slide239.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484509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253.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254.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255.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256.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257.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258.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259.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0.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261.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262.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263.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264.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265.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266.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267.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268.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269.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0.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271.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272.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273.xml.rels><?xml version="1.0" encoding="UTF-8" standalone="yes"?>
<Relationships xmlns="http://schemas.openxmlformats.org/package/2006/relationships"><Relationship Id="rId2" Type="http://schemas.openxmlformats.org/officeDocument/2006/relationships/slide" Target="../slides/slide273.xml"/><Relationship Id="rId1" Type="http://schemas.openxmlformats.org/officeDocument/2006/relationships/notesMaster" Target="../notesMasters/notesMaster1.xml"/></Relationships>
</file>

<file path=ppt/notesSlides/_rels/notesSlide274.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275.xml.rels><?xml version="1.0" encoding="UTF-8" standalone="yes"?>
<Relationships xmlns="http://schemas.openxmlformats.org/package/2006/relationships"><Relationship Id="rId2" Type="http://schemas.openxmlformats.org/officeDocument/2006/relationships/slide" Target="../slides/slide275.xml"/><Relationship Id="rId1" Type="http://schemas.openxmlformats.org/officeDocument/2006/relationships/notesMaster" Target="../notesMasters/notesMaster1.xml"/></Relationships>
</file>

<file path=ppt/notesSlides/_rels/notesSlide276.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277.xml.rels><?xml version="1.0" encoding="UTF-8" standalone="yes"?>
<Relationships xmlns="http://schemas.openxmlformats.org/package/2006/relationships"><Relationship Id="rId2" Type="http://schemas.openxmlformats.org/officeDocument/2006/relationships/slide" Target="../slides/slide277.xml"/><Relationship Id="rId1" Type="http://schemas.openxmlformats.org/officeDocument/2006/relationships/notesMaster" Target="../notesMasters/notesMaster1.xml"/></Relationships>
</file>

<file path=ppt/notesSlides/_rels/notesSlide278.xml.rels><?xml version="1.0" encoding="UTF-8" standalone="yes"?>
<Relationships xmlns="http://schemas.openxmlformats.org/package/2006/relationships"><Relationship Id="rId2" Type="http://schemas.openxmlformats.org/officeDocument/2006/relationships/slide" Target="../slides/slide278.xml"/><Relationship Id="rId1" Type="http://schemas.openxmlformats.org/officeDocument/2006/relationships/notesMaster" Target="../notesMasters/notesMaster1.xml"/></Relationships>
</file>

<file path=ppt/notesSlides/_rels/notesSlide279.xml.rels><?xml version="1.0" encoding="UTF-8" standalone="yes"?>
<Relationships xmlns="http://schemas.openxmlformats.org/package/2006/relationships"><Relationship Id="rId2" Type="http://schemas.openxmlformats.org/officeDocument/2006/relationships/slide" Target="../slides/slide27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0.xml.rels><?xml version="1.0" encoding="UTF-8" standalone="yes"?>
<Relationships xmlns="http://schemas.openxmlformats.org/package/2006/relationships"><Relationship Id="rId2" Type="http://schemas.openxmlformats.org/officeDocument/2006/relationships/slide" Target="../slides/slide280.xml"/><Relationship Id="rId1" Type="http://schemas.openxmlformats.org/officeDocument/2006/relationships/notesMaster" Target="../notesMasters/notesMaster1.xml"/></Relationships>
</file>

<file path=ppt/notesSlides/_rels/notesSlide281.xml.rels><?xml version="1.0" encoding="UTF-8" standalone="yes"?>
<Relationships xmlns="http://schemas.openxmlformats.org/package/2006/relationships"><Relationship Id="rId2" Type="http://schemas.openxmlformats.org/officeDocument/2006/relationships/slide" Target="../slides/slide281.xml"/><Relationship Id="rId1" Type="http://schemas.openxmlformats.org/officeDocument/2006/relationships/notesMaster" Target="../notesMasters/notesMaster1.xml"/></Relationships>
</file>

<file path=ppt/notesSlides/_rels/notesSlide282.xml.rels><?xml version="1.0" encoding="UTF-8" standalone="yes"?>
<Relationships xmlns="http://schemas.openxmlformats.org/package/2006/relationships"><Relationship Id="rId2" Type="http://schemas.openxmlformats.org/officeDocument/2006/relationships/slide" Target="../slides/slide282.xml"/><Relationship Id="rId1" Type="http://schemas.openxmlformats.org/officeDocument/2006/relationships/notesMaster" Target="../notesMasters/notesMaster1.xml"/></Relationships>
</file>

<file path=ppt/notesSlides/_rels/notesSlide283.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284.xml.rels><?xml version="1.0" encoding="UTF-8" standalone="yes"?>
<Relationships xmlns="http://schemas.openxmlformats.org/package/2006/relationships"><Relationship Id="rId2" Type="http://schemas.openxmlformats.org/officeDocument/2006/relationships/slide" Target="../slides/slide284.xml"/><Relationship Id="rId1" Type="http://schemas.openxmlformats.org/officeDocument/2006/relationships/notesMaster" Target="../notesMasters/notesMaster1.xml"/></Relationships>
</file>

<file path=ppt/notesSlides/_rels/notesSlide285.xml.rels><?xml version="1.0" encoding="UTF-8" standalone="yes"?>
<Relationships xmlns="http://schemas.openxmlformats.org/package/2006/relationships"><Relationship Id="rId2" Type="http://schemas.openxmlformats.org/officeDocument/2006/relationships/slide" Target="../slides/slide285.xml"/><Relationship Id="rId1" Type="http://schemas.openxmlformats.org/officeDocument/2006/relationships/notesMaster" Target="../notesMasters/notesMaster1.xml"/></Relationships>
</file>

<file path=ppt/notesSlides/_rels/notesSlide286.xml.rels><?xml version="1.0" encoding="UTF-8" standalone="yes"?>
<Relationships xmlns="http://schemas.openxmlformats.org/package/2006/relationships"><Relationship Id="rId2" Type="http://schemas.openxmlformats.org/officeDocument/2006/relationships/slide" Target="../slides/slide286.xml"/><Relationship Id="rId1" Type="http://schemas.openxmlformats.org/officeDocument/2006/relationships/notesMaster" Target="../notesMasters/notesMaster1.xml"/></Relationships>
</file>

<file path=ppt/notesSlides/_rels/notesSlide287.xml.rels><?xml version="1.0" encoding="UTF-8" standalone="yes"?>
<Relationships xmlns="http://schemas.openxmlformats.org/package/2006/relationships"><Relationship Id="rId2" Type="http://schemas.openxmlformats.org/officeDocument/2006/relationships/slide" Target="../slides/slide287.xml"/><Relationship Id="rId1" Type="http://schemas.openxmlformats.org/officeDocument/2006/relationships/notesMaster" Target="../notesMasters/notesMaster1.xml"/></Relationships>
</file>

<file path=ppt/notesSlides/_rels/notesSlide288.xml.rels><?xml version="1.0" encoding="UTF-8" standalone="yes"?>
<Relationships xmlns="http://schemas.openxmlformats.org/package/2006/relationships"><Relationship Id="rId2" Type="http://schemas.openxmlformats.org/officeDocument/2006/relationships/slide" Target="../slides/slide288.xml"/><Relationship Id="rId1" Type="http://schemas.openxmlformats.org/officeDocument/2006/relationships/notesMaster" Target="../notesMasters/notesMaster1.xml"/></Relationships>
</file>

<file path=ppt/notesSlides/_rels/notesSlide289.xml.rels><?xml version="1.0" encoding="UTF-8" standalone="yes"?>
<Relationships xmlns="http://schemas.openxmlformats.org/package/2006/relationships"><Relationship Id="rId2" Type="http://schemas.openxmlformats.org/officeDocument/2006/relationships/slide" Target="../slides/slide28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0.xml.rels><?xml version="1.0" encoding="UTF-8" standalone="yes"?>
<Relationships xmlns="http://schemas.openxmlformats.org/package/2006/relationships"><Relationship Id="rId2" Type="http://schemas.openxmlformats.org/officeDocument/2006/relationships/slide" Target="../slides/slide290.xml"/><Relationship Id="rId1" Type="http://schemas.openxmlformats.org/officeDocument/2006/relationships/notesMaster" Target="../notesMasters/notesMaster1.xml"/></Relationships>
</file>

<file path=ppt/notesSlides/_rels/notesSlide291.xml.rels><?xml version="1.0" encoding="UTF-8" standalone="yes"?>
<Relationships xmlns="http://schemas.openxmlformats.org/package/2006/relationships"><Relationship Id="rId2" Type="http://schemas.openxmlformats.org/officeDocument/2006/relationships/slide" Target="../slides/slide291.xml"/><Relationship Id="rId1" Type="http://schemas.openxmlformats.org/officeDocument/2006/relationships/notesMaster" Target="../notesMasters/notesMaster1.xml"/></Relationships>
</file>

<file path=ppt/notesSlides/_rels/notesSlide292.xml.rels><?xml version="1.0" encoding="UTF-8" standalone="yes"?>
<Relationships xmlns="http://schemas.openxmlformats.org/package/2006/relationships"><Relationship Id="rId2" Type="http://schemas.openxmlformats.org/officeDocument/2006/relationships/slide" Target="../slides/slide292.xml"/><Relationship Id="rId1" Type="http://schemas.openxmlformats.org/officeDocument/2006/relationships/notesMaster" Target="../notesMasters/notesMaster1.xml"/></Relationships>
</file>

<file path=ppt/notesSlides/_rels/notesSlide293.xml.rels><?xml version="1.0" encoding="UTF-8" standalone="yes"?>
<Relationships xmlns="http://schemas.openxmlformats.org/package/2006/relationships"><Relationship Id="rId2" Type="http://schemas.openxmlformats.org/officeDocument/2006/relationships/slide" Target="../slides/slide293.xml"/><Relationship Id="rId1" Type="http://schemas.openxmlformats.org/officeDocument/2006/relationships/notesMaster" Target="../notesMasters/notesMaster1.xml"/></Relationships>
</file>

<file path=ppt/notesSlides/_rels/notesSlide294.xml.rels><?xml version="1.0" encoding="UTF-8" standalone="yes"?>
<Relationships xmlns="http://schemas.openxmlformats.org/package/2006/relationships"><Relationship Id="rId2" Type="http://schemas.openxmlformats.org/officeDocument/2006/relationships/slide" Target="../slides/slide294.xml"/><Relationship Id="rId1" Type="http://schemas.openxmlformats.org/officeDocument/2006/relationships/notesMaster" Target="../notesMasters/notesMaster1.xml"/></Relationships>
</file>

<file path=ppt/notesSlides/_rels/notesSlide295.xml.rels><?xml version="1.0" encoding="UTF-8" standalone="yes"?>
<Relationships xmlns="http://schemas.openxmlformats.org/package/2006/relationships"><Relationship Id="rId2" Type="http://schemas.openxmlformats.org/officeDocument/2006/relationships/slide" Target="../slides/slide295.xml"/><Relationship Id="rId1" Type="http://schemas.openxmlformats.org/officeDocument/2006/relationships/notesMaster" Target="../notesMasters/notesMaster1.xml"/></Relationships>
</file>

<file path=ppt/notesSlides/_rels/notesSlide296.xml.rels><?xml version="1.0" encoding="UTF-8" standalone="yes"?>
<Relationships xmlns="http://schemas.openxmlformats.org/package/2006/relationships"><Relationship Id="rId2" Type="http://schemas.openxmlformats.org/officeDocument/2006/relationships/slide" Target="../slides/slide296.xml"/><Relationship Id="rId1" Type="http://schemas.openxmlformats.org/officeDocument/2006/relationships/notesMaster" Target="../notesMasters/notesMaster1.xml"/></Relationships>
</file>

<file path=ppt/notesSlides/_rels/notesSlide297.xml.rels><?xml version="1.0" encoding="UTF-8" standalone="yes"?>
<Relationships xmlns="http://schemas.openxmlformats.org/package/2006/relationships"><Relationship Id="rId2" Type="http://schemas.openxmlformats.org/officeDocument/2006/relationships/slide" Target="../slides/slide297.xml"/><Relationship Id="rId1" Type="http://schemas.openxmlformats.org/officeDocument/2006/relationships/notesMaster" Target="../notesMasters/notesMaster1.xml"/></Relationships>
</file>

<file path=ppt/notesSlides/_rels/notesSlide298.xml.rels><?xml version="1.0" encoding="UTF-8" standalone="yes"?>
<Relationships xmlns="http://schemas.openxmlformats.org/package/2006/relationships"><Relationship Id="rId2" Type="http://schemas.openxmlformats.org/officeDocument/2006/relationships/slide" Target="../slides/slide298.xml"/><Relationship Id="rId1" Type="http://schemas.openxmlformats.org/officeDocument/2006/relationships/notesMaster" Target="../notesMasters/notesMaster1.xml"/></Relationships>
</file>

<file path=ppt/notesSlides/_rels/notesSlide299.xml.rels><?xml version="1.0" encoding="UTF-8" standalone="yes"?>
<Relationships xmlns="http://schemas.openxmlformats.org/package/2006/relationships"><Relationship Id="rId2" Type="http://schemas.openxmlformats.org/officeDocument/2006/relationships/slide" Target="../slides/slide29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00.xml.rels><?xml version="1.0" encoding="UTF-8" standalone="yes"?>
<Relationships xmlns="http://schemas.openxmlformats.org/package/2006/relationships"><Relationship Id="rId2" Type="http://schemas.openxmlformats.org/officeDocument/2006/relationships/slide" Target="../slides/slide300.xml"/><Relationship Id="rId1" Type="http://schemas.openxmlformats.org/officeDocument/2006/relationships/notesMaster" Target="../notesMasters/notesMaster1.xml"/></Relationships>
</file>

<file path=ppt/notesSlides/_rels/notesSlide301.xml.rels><?xml version="1.0" encoding="UTF-8" standalone="yes"?>
<Relationships xmlns="http://schemas.openxmlformats.org/package/2006/relationships"><Relationship Id="rId2" Type="http://schemas.openxmlformats.org/officeDocument/2006/relationships/slide" Target="../slides/slide301.xml"/><Relationship Id="rId1" Type="http://schemas.openxmlformats.org/officeDocument/2006/relationships/notesMaster" Target="../notesMasters/notesMaster1.xml"/></Relationships>
</file>

<file path=ppt/notesSlides/_rels/notesSlide302.xml.rels><?xml version="1.0" encoding="UTF-8" standalone="yes"?>
<Relationships xmlns="http://schemas.openxmlformats.org/package/2006/relationships"><Relationship Id="rId2" Type="http://schemas.openxmlformats.org/officeDocument/2006/relationships/slide" Target="../slides/slide302.xml"/><Relationship Id="rId1" Type="http://schemas.openxmlformats.org/officeDocument/2006/relationships/notesMaster" Target="../notesMasters/notesMaster1.xml"/></Relationships>
</file>

<file path=ppt/notesSlides/_rels/notesSlide303.xml.rels><?xml version="1.0" encoding="UTF-8" standalone="yes"?>
<Relationships xmlns="http://schemas.openxmlformats.org/package/2006/relationships"><Relationship Id="rId2" Type="http://schemas.openxmlformats.org/officeDocument/2006/relationships/slide" Target="../slides/slide303.xml"/><Relationship Id="rId1" Type="http://schemas.openxmlformats.org/officeDocument/2006/relationships/notesMaster" Target="../notesMasters/notesMaster1.xml"/></Relationships>
</file>

<file path=ppt/notesSlides/_rels/notesSlide304.xml.rels><?xml version="1.0" encoding="UTF-8" standalone="yes"?>
<Relationships xmlns="http://schemas.openxmlformats.org/package/2006/relationships"><Relationship Id="rId2" Type="http://schemas.openxmlformats.org/officeDocument/2006/relationships/slide" Target="../slides/slide304.xml"/><Relationship Id="rId1" Type="http://schemas.openxmlformats.org/officeDocument/2006/relationships/notesMaster" Target="../notesMasters/notesMaster1.xml"/></Relationships>
</file>

<file path=ppt/notesSlides/_rels/notesSlide305.xml.rels><?xml version="1.0" encoding="UTF-8" standalone="yes"?>
<Relationships xmlns="http://schemas.openxmlformats.org/package/2006/relationships"><Relationship Id="rId2" Type="http://schemas.openxmlformats.org/officeDocument/2006/relationships/slide" Target="../slides/slide305.xml"/><Relationship Id="rId1" Type="http://schemas.openxmlformats.org/officeDocument/2006/relationships/notesMaster" Target="../notesMasters/notesMaster1.xml"/></Relationships>
</file>

<file path=ppt/notesSlides/_rels/notesSlide306.xml.rels><?xml version="1.0" encoding="UTF-8" standalone="yes"?>
<Relationships xmlns="http://schemas.openxmlformats.org/package/2006/relationships"><Relationship Id="rId2" Type="http://schemas.openxmlformats.org/officeDocument/2006/relationships/slide" Target="../slides/slide306.xml"/><Relationship Id="rId1" Type="http://schemas.openxmlformats.org/officeDocument/2006/relationships/notesMaster" Target="../notesMasters/notesMaster1.xml"/></Relationships>
</file>

<file path=ppt/notesSlides/_rels/notesSlide307.xml.rels><?xml version="1.0" encoding="UTF-8" standalone="yes"?>
<Relationships xmlns="http://schemas.openxmlformats.org/package/2006/relationships"><Relationship Id="rId2" Type="http://schemas.openxmlformats.org/officeDocument/2006/relationships/slide" Target="../slides/slide307.xml"/><Relationship Id="rId1" Type="http://schemas.openxmlformats.org/officeDocument/2006/relationships/notesMaster" Target="../notesMasters/notesMaster1.xml"/></Relationships>
</file>

<file path=ppt/notesSlides/_rels/notesSlide308.xml.rels><?xml version="1.0" encoding="UTF-8" standalone="yes"?>
<Relationships xmlns="http://schemas.openxmlformats.org/package/2006/relationships"><Relationship Id="rId2" Type="http://schemas.openxmlformats.org/officeDocument/2006/relationships/slide" Target="../slides/slide308.xml"/><Relationship Id="rId1" Type="http://schemas.openxmlformats.org/officeDocument/2006/relationships/notesMaster" Target="../notesMasters/notesMaster1.xml"/></Relationships>
</file>

<file path=ppt/notesSlides/_rels/notesSlide309.xml.rels><?xml version="1.0" encoding="UTF-8" standalone="yes"?>
<Relationships xmlns="http://schemas.openxmlformats.org/package/2006/relationships"><Relationship Id="rId2" Type="http://schemas.openxmlformats.org/officeDocument/2006/relationships/slide" Target="../slides/slide30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0.xml.rels><?xml version="1.0" encoding="UTF-8" standalone="yes"?>
<Relationships xmlns="http://schemas.openxmlformats.org/package/2006/relationships"><Relationship Id="rId2" Type="http://schemas.openxmlformats.org/officeDocument/2006/relationships/slide" Target="../slides/slide310.xml"/><Relationship Id="rId1" Type="http://schemas.openxmlformats.org/officeDocument/2006/relationships/notesMaster" Target="../notesMasters/notesMaster1.xml"/></Relationships>
</file>

<file path=ppt/notesSlides/_rels/notesSlide311.xml.rels><?xml version="1.0" encoding="UTF-8" standalone="yes"?>
<Relationships xmlns="http://schemas.openxmlformats.org/package/2006/relationships"><Relationship Id="rId2" Type="http://schemas.openxmlformats.org/officeDocument/2006/relationships/slide" Target="../slides/slide311.xml"/><Relationship Id="rId1" Type="http://schemas.openxmlformats.org/officeDocument/2006/relationships/notesMaster" Target="../notesMasters/notesMaster1.xml"/></Relationships>
</file>

<file path=ppt/notesSlides/_rels/notesSlide312.xml.rels><?xml version="1.0" encoding="UTF-8" standalone="yes"?>
<Relationships xmlns="http://schemas.openxmlformats.org/package/2006/relationships"><Relationship Id="rId2" Type="http://schemas.openxmlformats.org/officeDocument/2006/relationships/slide" Target="../slides/slide312.xml"/><Relationship Id="rId1" Type="http://schemas.openxmlformats.org/officeDocument/2006/relationships/notesMaster" Target="../notesMasters/notesMaster1.xml"/></Relationships>
</file>

<file path=ppt/notesSlides/_rels/notesSlide313.xml.rels><?xml version="1.0" encoding="UTF-8" standalone="yes"?>
<Relationships xmlns="http://schemas.openxmlformats.org/package/2006/relationships"><Relationship Id="rId2" Type="http://schemas.openxmlformats.org/officeDocument/2006/relationships/slide" Target="../slides/slide313.xml"/><Relationship Id="rId1" Type="http://schemas.openxmlformats.org/officeDocument/2006/relationships/notesMaster" Target="../notesMasters/notesMaster1.xml"/></Relationships>
</file>

<file path=ppt/notesSlides/_rels/notesSlide314.xml.rels><?xml version="1.0" encoding="UTF-8" standalone="yes"?>
<Relationships xmlns="http://schemas.openxmlformats.org/package/2006/relationships"><Relationship Id="rId2" Type="http://schemas.openxmlformats.org/officeDocument/2006/relationships/slide" Target="../slides/slide314.xml"/><Relationship Id="rId1" Type="http://schemas.openxmlformats.org/officeDocument/2006/relationships/notesMaster" Target="../notesMasters/notesMaster1.xml"/></Relationships>
</file>

<file path=ppt/notesSlides/_rels/notesSlide315.xml.rels><?xml version="1.0" encoding="UTF-8" standalone="yes"?>
<Relationships xmlns="http://schemas.openxmlformats.org/package/2006/relationships"><Relationship Id="rId2" Type="http://schemas.openxmlformats.org/officeDocument/2006/relationships/slide" Target="../slides/slide315.xml"/><Relationship Id="rId1" Type="http://schemas.openxmlformats.org/officeDocument/2006/relationships/notesMaster" Target="../notesMasters/notesMaster1.xml"/></Relationships>
</file>

<file path=ppt/notesSlides/_rels/notesSlide316.xml.rels><?xml version="1.0" encoding="UTF-8" standalone="yes"?>
<Relationships xmlns="http://schemas.openxmlformats.org/package/2006/relationships"><Relationship Id="rId2" Type="http://schemas.openxmlformats.org/officeDocument/2006/relationships/slide" Target="../slides/slide316.xml"/><Relationship Id="rId1" Type="http://schemas.openxmlformats.org/officeDocument/2006/relationships/notesMaster" Target="../notesMasters/notesMaster1.xml"/></Relationships>
</file>

<file path=ppt/notesSlides/_rels/notesSlide317.xml.rels><?xml version="1.0" encoding="UTF-8" standalone="yes"?>
<Relationships xmlns="http://schemas.openxmlformats.org/package/2006/relationships"><Relationship Id="rId2" Type="http://schemas.openxmlformats.org/officeDocument/2006/relationships/slide" Target="../slides/slide317.xml"/><Relationship Id="rId1" Type="http://schemas.openxmlformats.org/officeDocument/2006/relationships/notesMaster" Target="../notesMasters/notesMaster1.xml"/></Relationships>
</file>

<file path=ppt/notesSlides/_rels/notesSlide318.xml.rels><?xml version="1.0" encoding="UTF-8" standalone="yes"?>
<Relationships xmlns="http://schemas.openxmlformats.org/package/2006/relationships"><Relationship Id="rId2" Type="http://schemas.openxmlformats.org/officeDocument/2006/relationships/slide" Target="../slides/slide318.xml"/><Relationship Id="rId1" Type="http://schemas.openxmlformats.org/officeDocument/2006/relationships/notesMaster" Target="../notesMasters/notesMaster1.xml"/></Relationships>
</file>

<file path=ppt/notesSlides/_rels/notesSlide319.xml.rels><?xml version="1.0" encoding="UTF-8" standalone="yes"?>
<Relationships xmlns="http://schemas.openxmlformats.org/package/2006/relationships"><Relationship Id="rId2" Type="http://schemas.openxmlformats.org/officeDocument/2006/relationships/slide" Target="../slides/slide31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0.xml.rels><?xml version="1.0" encoding="UTF-8" standalone="yes"?>
<Relationships xmlns="http://schemas.openxmlformats.org/package/2006/relationships"><Relationship Id="rId2" Type="http://schemas.openxmlformats.org/officeDocument/2006/relationships/slide" Target="../slides/slide320.xml"/><Relationship Id="rId1" Type="http://schemas.openxmlformats.org/officeDocument/2006/relationships/notesMaster" Target="../notesMasters/notesMaster1.xml"/></Relationships>
</file>

<file path=ppt/notesSlides/_rels/notesSlide321.xml.rels><?xml version="1.0" encoding="UTF-8" standalone="yes"?>
<Relationships xmlns="http://schemas.openxmlformats.org/package/2006/relationships"><Relationship Id="rId2" Type="http://schemas.openxmlformats.org/officeDocument/2006/relationships/slide" Target="../slides/slide321.xml"/><Relationship Id="rId1" Type="http://schemas.openxmlformats.org/officeDocument/2006/relationships/notesMaster" Target="../notesMasters/notesMaster1.xml"/></Relationships>
</file>

<file path=ppt/notesSlides/_rels/notesSlide322.xml.rels><?xml version="1.0" encoding="UTF-8" standalone="yes"?>
<Relationships xmlns="http://schemas.openxmlformats.org/package/2006/relationships"><Relationship Id="rId2" Type="http://schemas.openxmlformats.org/officeDocument/2006/relationships/slide" Target="../slides/slide322.xml"/><Relationship Id="rId1" Type="http://schemas.openxmlformats.org/officeDocument/2006/relationships/notesMaster" Target="../notesMasters/notesMaster1.xml"/></Relationships>
</file>

<file path=ppt/notesSlides/_rels/notesSlide323.xml.rels><?xml version="1.0" encoding="UTF-8" standalone="yes"?>
<Relationships xmlns="http://schemas.openxmlformats.org/package/2006/relationships"><Relationship Id="rId2" Type="http://schemas.openxmlformats.org/officeDocument/2006/relationships/slide" Target="../slides/slide323.xml"/><Relationship Id="rId1" Type="http://schemas.openxmlformats.org/officeDocument/2006/relationships/notesMaster" Target="../notesMasters/notesMaster1.xml"/></Relationships>
</file>

<file path=ppt/notesSlides/_rels/notesSlide324.xml.rels><?xml version="1.0" encoding="UTF-8" standalone="yes"?>
<Relationships xmlns="http://schemas.openxmlformats.org/package/2006/relationships"><Relationship Id="rId2" Type="http://schemas.openxmlformats.org/officeDocument/2006/relationships/slide" Target="../slides/slide324.xml"/><Relationship Id="rId1" Type="http://schemas.openxmlformats.org/officeDocument/2006/relationships/notesMaster" Target="../notesMasters/notesMaster1.xml"/></Relationships>
</file>

<file path=ppt/notesSlides/_rels/notesSlide325.xml.rels><?xml version="1.0" encoding="UTF-8" standalone="yes"?>
<Relationships xmlns="http://schemas.openxmlformats.org/package/2006/relationships"><Relationship Id="rId2" Type="http://schemas.openxmlformats.org/officeDocument/2006/relationships/slide" Target="../slides/slide325.xml"/><Relationship Id="rId1" Type="http://schemas.openxmlformats.org/officeDocument/2006/relationships/notesMaster" Target="../notesMasters/notesMaster1.xml"/></Relationships>
</file>

<file path=ppt/notesSlides/_rels/notesSlide326.xml.rels><?xml version="1.0" encoding="UTF-8" standalone="yes"?>
<Relationships xmlns="http://schemas.openxmlformats.org/package/2006/relationships"><Relationship Id="rId2" Type="http://schemas.openxmlformats.org/officeDocument/2006/relationships/slide" Target="../slides/slide326.xml"/><Relationship Id="rId1" Type="http://schemas.openxmlformats.org/officeDocument/2006/relationships/notesMaster" Target="../notesMasters/notesMaster1.xml"/></Relationships>
</file>

<file path=ppt/notesSlides/_rels/notesSlide327.xml.rels><?xml version="1.0" encoding="UTF-8" standalone="yes"?>
<Relationships xmlns="http://schemas.openxmlformats.org/package/2006/relationships"><Relationship Id="rId2" Type="http://schemas.openxmlformats.org/officeDocument/2006/relationships/slide" Target="../slides/slide327.xml"/><Relationship Id="rId1" Type="http://schemas.openxmlformats.org/officeDocument/2006/relationships/notesMaster" Target="../notesMasters/notesMaster1.xml"/></Relationships>
</file>

<file path=ppt/notesSlides/_rels/notesSlide328.xml.rels><?xml version="1.0" encoding="UTF-8" standalone="yes"?>
<Relationships xmlns="http://schemas.openxmlformats.org/package/2006/relationships"><Relationship Id="rId2" Type="http://schemas.openxmlformats.org/officeDocument/2006/relationships/slide" Target="../slides/slide328.xml"/><Relationship Id="rId1" Type="http://schemas.openxmlformats.org/officeDocument/2006/relationships/notesMaster" Target="../notesMasters/notesMaster1.xml"/></Relationships>
</file>

<file path=ppt/notesSlides/_rels/notesSlide329.xml.rels><?xml version="1.0" encoding="UTF-8" standalone="yes"?>
<Relationships xmlns="http://schemas.openxmlformats.org/package/2006/relationships"><Relationship Id="rId2" Type="http://schemas.openxmlformats.org/officeDocument/2006/relationships/slide" Target="../slides/slide32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0.xml.rels><?xml version="1.0" encoding="UTF-8" standalone="yes"?>
<Relationships xmlns="http://schemas.openxmlformats.org/package/2006/relationships"><Relationship Id="rId2" Type="http://schemas.openxmlformats.org/officeDocument/2006/relationships/slide" Target="../slides/slide330.xml"/><Relationship Id="rId1" Type="http://schemas.openxmlformats.org/officeDocument/2006/relationships/notesMaster" Target="../notesMasters/notesMaster1.xml"/></Relationships>
</file>

<file path=ppt/notesSlides/_rels/notesSlide331.xml.rels><?xml version="1.0" encoding="UTF-8" standalone="yes"?>
<Relationships xmlns="http://schemas.openxmlformats.org/package/2006/relationships"><Relationship Id="rId2" Type="http://schemas.openxmlformats.org/officeDocument/2006/relationships/slide" Target="../slides/slide331.xml"/><Relationship Id="rId1" Type="http://schemas.openxmlformats.org/officeDocument/2006/relationships/notesMaster" Target="../notesMasters/notesMaster1.xml"/></Relationships>
</file>

<file path=ppt/notesSlides/_rels/notesSlide332.xml.rels><?xml version="1.0" encoding="UTF-8" standalone="yes"?>
<Relationships xmlns="http://schemas.openxmlformats.org/package/2006/relationships"><Relationship Id="rId2" Type="http://schemas.openxmlformats.org/officeDocument/2006/relationships/slide" Target="../slides/slide332.xml"/><Relationship Id="rId1" Type="http://schemas.openxmlformats.org/officeDocument/2006/relationships/notesMaster" Target="../notesMasters/notesMaster1.xml"/></Relationships>
</file>

<file path=ppt/notesSlides/_rels/notesSlide333.xml.rels><?xml version="1.0" encoding="UTF-8" standalone="yes"?>
<Relationships xmlns="http://schemas.openxmlformats.org/package/2006/relationships"><Relationship Id="rId2" Type="http://schemas.openxmlformats.org/officeDocument/2006/relationships/slide" Target="../slides/slide333.xml"/><Relationship Id="rId1" Type="http://schemas.openxmlformats.org/officeDocument/2006/relationships/notesMaster" Target="../notesMasters/notesMaster1.xml"/></Relationships>
</file>

<file path=ppt/notesSlides/_rels/notesSlide334.xml.rels><?xml version="1.0" encoding="UTF-8" standalone="yes"?>
<Relationships xmlns="http://schemas.openxmlformats.org/package/2006/relationships"><Relationship Id="rId2" Type="http://schemas.openxmlformats.org/officeDocument/2006/relationships/slide" Target="../slides/slide334.xml"/><Relationship Id="rId1" Type="http://schemas.openxmlformats.org/officeDocument/2006/relationships/notesMaster" Target="../notesMasters/notesMaster1.xml"/></Relationships>
</file>

<file path=ppt/notesSlides/_rels/notesSlide335.xml.rels><?xml version="1.0" encoding="UTF-8" standalone="yes"?>
<Relationships xmlns="http://schemas.openxmlformats.org/package/2006/relationships"><Relationship Id="rId2" Type="http://schemas.openxmlformats.org/officeDocument/2006/relationships/slide" Target="../slides/slide335.xml"/><Relationship Id="rId1" Type="http://schemas.openxmlformats.org/officeDocument/2006/relationships/notesMaster" Target="../notesMasters/notesMaster1.xml"/></Relationships>
</file>

<file path=ppt/notesSlides/_rels/notesSlide336.xml.rels><?xml version="1.0" encoding="UTF-8" standalone="yes"?>
<Relationships xmlns="http://schemas.openxmlformats.org/package/2006/relationships"><Relationship Id="rId2" Type="http://schemas.openxmlformats.org/officeDocument/2006/relationships/slide" Target="../slides/slide336.xml"/><Relationship Id="rId1" Type="http://schemas.openxmlformats.org/officeDocument/2006/relationships/notesMaster" Target="../notesMasters/notesMaster1.xml"/></Relationships>
</file>

<file path=ppt/notesSlides/_rels/notesSlide337.xml.rels><?xml version="1.0" encoding="UTF-8" standalone="yes"?>
<Relationships xmlns="http://schemas.openxmlformats.org/package/2006/relationships"><Relationship Id="rId2" Type="http://schemas.openxmlformats.org/officeDocument/2006/relationships/slide" Target="../slides/slide337.xml"/><Relationship Id="rId1" Type="http://schemas.openxmlformats.org/officeDocument/2006/relationships/notesMaster" Target="../notesMasters/notesMaster1.xml"/></Relationships>
</file>

<file path=ppt/notesSlides/_rels/notesSlide338.xml.rels><?xml version="1.0" encoding="UTF-8" standalone="yes"?>
<Relationships xmlns="http://schemas.openxmlformats.org/package/2006/relationships"><Relationship Id="rId2" Type="http://schemas.openxmlformats.org/officeDocument/2006/relationships/slide" Target="../slides/slide338.xml"/><Relationship Id="rId1" Type="http://schemas.openxmlformats.org/officeDocument/2006/relationships/notesMaster" Target="../notesMasters/notesMaster1.xml"/></Relationships>
</file>

<file path=ppt/notesSlides/_rels/notesSlide339.xml.rels><?xml version="1.0" encoding="UTF-8" standalone="yes"?>
<Relationships xmlns="http://schemas.openxmlformats.org/package/2006/relationships"><Relationship Id="rId2" Type="http://schemas.openxmlformats.org/officeDocument/2006/relationships/slide" Target="../slides/slide3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0.xml.rels><?xml version="1.0" encoding="UTF-8" standalone="yes"?>
<Relationships xmlns="http://schemas.openxmlformats.org/package/2006/relationships"><Relationship Id="rId2" Type="http://schemas.openxmlformats.org/officeDocument/2006/relationships/slide" Target="../slides/slide340.xml"/><Relationship Id="rId1" Type="http://schemas.openxmlformats.org/officeDocument/2006/relationships/notesMaster" Target="../notesMasters/notesMaster1.xml"/></Relationships>
</file>

<file path=ppt/notesSlides/_rels/notesSlide341.xml.rels><?xml version="1.0" encoding="UTF-8" standalone="yes"?>
<Relationships xmlns="http://schemas.openxmlformats.org/package/2006/relationships"><Relationship Id="rId2" Type="http://schemas.openxmlformats.org/officeDocument/2006/relationships/slide" Target="../slides/slide341.xml"/><Relationship Id="rId1" Type="http://schemas.openxmlformats.org/officeDocument/2006/relationships/notesMaster" Target="../notesMasters/notesMaster1.xml"/></Relationships>
</file>

<file path=ppt/notesSlides/_rels/notesSlide342.xml.rels><?xml version="1.0" encoding="UTF-8" standalone="yes"?>
<Relationships xmlns="http://schemas.openxmlformats.org/package/2006/relationships"><Relationship Id="rId2" Type="http://schemas.openxmlformats.org/officeDocument/2006/relationships/slide" Target="../slides/slide342.xml"/><Relationship Id="rId1" Type="http://schemas.openxmlformats.org/officeDocument/2006/relationships/notesMaster" Target="../notesMasters/notesMaster1.xml"/></Relationships>
</file>

<file path=ppt/notesSlides/_rels/notesSlide343.xml.rels><?xml version="1.0" encoding="UTF-8" standalone="yes"?>
<Relationships xmlns="http://schemas.openxmlformats.org/package/2006/relationships"><Relationship Id="rId2" Type="http://schemas.openxmlformats.org/officeDocument/2006/relationships/slide" Target="../slides/slide343.xml"/><Relationship Id="rId1" Type="http://schemas.openxmlformats.org/officeDocument/2006/relationships/notesMaster" Target="../notesMasters/notesMaster1.xml"/></Relationships>
</file>

<file path=ppt/notesSlides/_rels/notesSlide344.xml.rels><?xml version="1.0" encoding="UTF-8" standalone="yes"?>
<Relationships xmlns="http://schemas.openxmlformats.org/package/2006/relationships"><Relationship Id="rId2" Type="http://schemas.openxmlformats.org/officeDocument/2006/relationships/slide" Target="../slides/slide344.xml"/><Relationship Id="rId1" Type="http://schemas.openxmlformats.org/officeDocument/2006/relationships/notesMaster" Target="../notesMasters/notesMaster1.xml"/></Relationships>
</file>

<file path=ppt/notesSlides/_rels/notesSlide345.xml.rels><?xml version="1.0" encoding="UTF-8" standalone="yes"?>
<Relationships xmlns="http://schemas.openxmlformats.org/package/2006/relationships"><Relationship Id="rId2" Type="http://schemas.openxmlformats.org/officeDocument/2006/relationships/slide" Target="../slides/slide345.xml"/><Relationship Id="rId1" Type="http://schemas.openxmlformats.org/officeDocument/2006/relationships/notesMaster" Target="../notesMasters/notesMaster1.xml"/></Relationships>
</file>

<file path=ppt/notesSlides/_rels/notesSlide346.xml.rels><?xml version="1.0" encoding="UTF-8" standalone="yes"?>
<Relationships xmlns="http://schemas.openxmlformats.org/package/2006/relationships"><Relationship Id="rId2" Type="http://schemas.openxmlformats.org/officeDocument/2006/relationships/slide" Target="../slides/slide346.xml"/><Relationship Id="rId1" Type="http://schemas.openxmlformats.org/officeDocument/2006/relationships/notesMaster" Target="../notesMasters/notesMaster1.xml"/></Relationships>
</file>

<file path=ppt/notesSlides/_rels/notesSlide347.xml.rels><?xml version="1.0" encoding="UTF-8" standalone="yes"?>
<Relationships xmlns="http://schemas.openxmlformats.org/package/2006/relationships"><Relationship Id="rId2" Type="http://schemas.openxmlformats.org/officeDocument/2006/relationships/slide" Target="../slides/slide347.xml"/><Relationship Id="rId1" Type="http://schemas.openxmlformats.org/officeDocument/2006/relationships/notesMaster" Target="../notesMasters/notesMaster1.xml"/></Relationships>
</file>

<file path=ppt/notesSlides/_rels/notesSlide348.xml.rels><?xml version="1.0" encoding="UTF-8" standalone="yes"?>
<Relationships xmlns="http://schemas.openxmlformats.org/package/2006/relationships"><Relationship Id="rId2" Type="http://schemas.openxmlformats.org/officeDocument/2006/relationships/slide" Target="../slides/slide348.xml"/><Relationship Id="rId1" Type="http://schemas.openxmlformats.org/officeDocument/2006/relationships/notesMaster" Target="../notesMasters/notesMaster1.xml"/></Relationships>
</file>

<file path=ppt/notesSlides/_rels/notesSlide349.xml.rels><?xml version="1.0" encoding="UTF-8" standalone="yes"?>
<Relationships xmlns="http://schemas.openxmlformats.org/package/2006/relationships"><Relationship Id="rId2" Type="http://schemas.openxmlformats.org/officeDocument/2006/relationships/slide" Target="../slides/slide34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332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333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334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335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336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337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338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339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340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341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342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343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344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345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346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347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348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349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slides/_rels/slide10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0.xml"/><Relationship Id="rId1" Type="http://schemas.openxmlformats.org/officeDocument/2006/relationships/slideLayout" Target="../slideLayouts/slideLayout1.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slides/_rels/slide10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1.xml"/><Relationship Id="rId1" Type="http://schemas.openxmlformats.org/officeDocument/2006/relationships/slideLayout" Target="../slideLayouts/slideLayout1.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slides/_rels/slide10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2.xml"/><Relationship Id="rId1" Type="http://schemas.openxmlformats.org/officeDocument/2006/relationships/slideLayout" Target="../slideLayouts/slideLayout1.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slides/_rels/slide103.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9.png"/><Relationship Id="rId7" Type="http://schemas.openxmlformats.org/officeDocument/2006/relationships/image" Target="../media/image7.png"/><Relationship Id="rId2" Type="http://schemas.openxmlformats.org/officeDocument/2006/relationships/notesSlide" Target="../notesSlides/notesSlide103.xml"/><Relationship Id="rId1" Type="http://schemas.openxmlformats.org/officeDocument/2006/relationships/slideLayout" Target="../slideLayouts/slideLayout1.xml"/><Relationship Id="rId6" Type="http://schemas.openxmlformats.org/officeDocument/2006/relationships/image" Target="../media/image67.svg"/><Relationship Id="rId5" Type="http://schemas.openxmlformats.org/officeDocument/2006/relationships/image" Target="../media/image66.png"/><Relationship Id="rId4" Type="http://schemas.openxmlformats.org/officeDocument/2006/relationships/image" Target="../media/image10.svg"/></Relationships>
</file>

<file path=ppt/slides/_rels/slide10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04.xml"/><Relationship Id="rId1" Type="http://schemas.openxmlformats.org/officeDocument/2006/relationships/slideLayout" Target="../slideLayouts/slideLayout1.xml"/><Relationship Id="rId5" Type="http://schemas.openxmlformats.org/officeDocument/2006/relationships/image" Target="../media/image8.svg"/><Relationship Id="rId4" Type="http://schemas.openxmlformats.org/officeDocument/2006/relationships/image" Target="../media/image7.png"/></Relationships>
</file>

<file path=ppt/slides/_rels/slide105.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9.png"/><Relationship Id="rId7" Type="http://schemas.openxmlformats.org/officeDocument/2006/relationships/image" Target="../media/image7.png"/><Relationship Id="rId2" Type="http://schemas.openxmlformats.org/officeDocument/2006/relationships/notesSlide" Target="../notesSlides/notesSlide105.xml"/><Relationship Id="rId1" Type="http://schemas.openxmlformats.org/officeDocument/2006/relationships/slideLayout" Target="../slideLayouts/slideLayout1.xml"/><Relationship Id="rId6" Type="http://schemas.openxmlformats.org/officeDocument/2006/relationships/image" Target="../media/image67.svg"/><Relationship Id="rId5" Type="http://schemas.openxmlformats.org/officeDocument/2006/relationships/image" Target="../media/image66.png"/><Relationship Id="rId4" Type="http://schemas.openxmlformats.org/officeDocument/2006/relationships/image" Target="../media/image10.svg"/></Relationships>
</file>

<file path=ppt/slides/_rels/slide10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06.xml"/><Relationship Id="rId1" Type="http://schemas.openxmlformats.org/officeDocument/2006/relationships/slideLayout" Target="../slideLayouts/slideLayout1.xml"/><Relationship Id="rId5" Type="http://schemas.openxmlformats.org/officeDocument/2006/relationships/image" Target="../media/image8.svg"/><Relationship Id="rId4" Type="http://schemas.openxmlformats.org/officeDocument/2006/relationships/image" Target="../media/image7.png"/></Relationships>
</file>

<file path=ppt/slides/_rels/slide107.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9.png"/><Relationship Id="rId7" Type="http://schemas.openxmlformats.org/officeDocument/2006/relationships/image" Target="../media/image7.png"/><Relationship Id="rId2" Type="http://schemas.openxmlformats.org/officeDocument/2006/relationships/notesSlide" Target="../notesSlides/notesSlide107.xml"/><Relationship Id="rId1" Type="http://schemas.openxmlformats.org/officeDocument/2006/relationships/slideLayout" Target="../slideLayouts/slideLayout1.xml"/><Relationship Id="rId6" Type="http://schemas.openxmlformats.org/officeDocument/2006/relationships/image" Target="../media/image67.svg"/><Relationship Id="rId5" Type="http://schemas.openxmlformats.org/officeDocument/2006/relationships/image" Target="../media/image66.png"/><Relationship Id="rId4" Type="http://schemas.openxmlformats.org/officeDocument/2006/relationships/image" Target="../media/image10.svg"/></Relationships>
</file>

<file path=ppt/slides/_rels/slide10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08.xml"/><Relationship Id="rId1" Type="http://schemas.openxmlformats.org/officeDocument/2006/relationships/slideLayout" Target="../slideLayouts/slideLayout1.xml"/><Relationship Id="rId5" Type="http://schemas.openxmlformats.org/officeDocument/2006/relationships/image" Target="../media/image8.svg"/><Relationship Id="rId4" Type="http://schemas.openxmlformats.org/officeDocument/2006/relationships/image" Target="../media/image7.png"/></Relationships>
</file>

<file path=ppt/slides/_rels/slide109.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9.png"/><Relationship Id="rId7" Type="http://schemas.openxmlformats.org/officeDocument/2006/relationships/image" Target="../media/image7.png"/><Relationship Id="rId2" Type="http://schemas.openxmlformats.org/officeDocument/2006/relationships/notesSlide" Target="../notesSlides/notesSlide109.xml"/><Relationship Id="rId1" Type="http://schemas.openxmlformats.org/officeDocument/2006/relationships/slideLayout" Target="../slideLayouts/slideLayout1.xml"/><Relationship Id="rId6" Type="http://schemas.openxmlformats.org/officeDocument/2006/relationships/image" Target="../media/image67.svg"/><Relationship Id="rId5" Type="http://schemas.openxmlformats.org/officeDocument/2006/relationships/image" Target="../media/image66.png"/><Relationship Id="rId4" Type="http://schemas.openxmlformats.org/officeDocument/2006/relationships/image" Target="../media/image10.svg"/></Relationships>
</file>

<file path=ppt/slides/_rels/slide11.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9.png"/><Relationship Id="rId7"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10.svg"/></Relationships>
</file>

<file path=ppt/slides/_rels/slide11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10.xml"/><Relationship Id="rId1" Type="http://schemas.openxmlformats.org/officeDocument/2006/relationships/slideLayout" Target="../slideLayouts/slideLayout1.xml"/><Relationship Id="rId5" Type="http://schemas.openxmlformats.org/officeDocument/2006/relationships/image" Target="../media/image8.svg"/><Relationship Id="rId4" Type="http://schemas.openxmlformats.org/officeDocument/2006/relationships/image" Target="../media/image7.png"/></Relationships>
</file>

<file path=ppt/slides/_rels/slide111.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9.png"/><Relationship Id="rId7" Type="http://schemas.openxmlformats.org/officeDocument/2006/relationships/image" Target="../media/image7.png"/><Relationship Id="rId2" Type="http://schemas.openxmlformats.org/officeDocument/2006/relationships/notesSlide" Target="../notesSlides/notesSlide111.xml"/><Relationship Id="rId1" Type="http://schemas.openxmlformats.org/officeDocument/2006/relationships/slideLayout" Target="../slideLayouts/slideLayout1.xml"/><Relationship Id="rId6" Type="http://schemas.openxmlformats.org/officeDocument/2006/relationships/image" Target="../media/image73.svg"/><Relationship Id="rId5" Type="http://schemas.openxmlformats.org/officeDocument/2006/relationships/image" Target="../media/image72.png"/><Relationship Id="rId4" Type="http://schemas.openxmlformats.org/officeDocument/2006/relationships/image" Target="../media/image10.svg"/></Relationships>
</file>

<file path=ppt/slides/_rels/slide11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12.xml"/><Relationship Id="rId1" Type="http://schemas.openxmlformats.org/officeDocument/2006/relationships/slideLayout" Target="../slideLayouts/slideLayout1.xml"/><Relationship Id="rId5" Type="http://schemas.openxmlformats.org/officeDocument/2006/relationships/image" Target="../media/image8.svg"/><Relationship Id="rId4" Type="http://schemas.openxmlformats.org/officeDocument/2006/relationships/image" Target="../media/image7.png"/></Relationships>
</file>

<file path=ppt/slides/_rels/slide113.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9.png"/><Relationship Id="rId7" Type="http://schemas.openxmlformats.org/officeDocument/2006/relationships/image" Target="../media/image7.png"/><Relationship Id="rId2" Type="http://schemas.openxmlformats.org/officeDocument/2006/relationships/notesSlide" Target="../notesSlides/notesSlide113.xml"/><Relationship Id="rId1" Type="http://schemas.openxmlformats.org/officeDocument/2006/relationships/slideLayout" Target="../slideLayouts/slideLayout1.xml"/><Relationship Id="rId6" Type="http://schemas.openxmlformats.org/officeDocument/2006/relationships/image" Target="../media/image73.svg"/><Relationship Id="rId5" Type="http://schemas.openxmlformats.org/officeDocument/2006/relationships/image" Target="../media/image72.png"/><Relationship Id="rId4" Type="http://schemas.openxmlformats.org/officeDocument/2006/relationships/image" Target="../media/image10.svg"/></Relationships>
</file>

<file path=ppt/slides/_rels/slide11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14.xml"/><Relationship Id="rId1" Type="http://schemas.openxmlformats.org/officeDocument/2006/relationships/slideLayout" Target="../slideLayouts/slideLayout1.xml"/><Relationship Id="rId5" Type="http://schemas.openxmlformats.org/officeDocument/2006/relationships/image" Target="../media/image8.svg"/><Relationship Id="rId4" Type="http://schemas.openxmlformats.org/officeDocument/2006/relationships/image" Target="../media/image7.png"/></Relationships>
</file>

<file path=ppt/slides/_rels/slide1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5.xml"/><Relationship Id="rId1" Type="http://schemas.openxmlformats.org/officeDocument/2006/relationships/slideLayout" Target="../slideLayouts/slideLayout1.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slides/_rels/slide1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6.xml"/><Relationship Id="rId1" Type="http://schemas.openxmlformats.org/officeDocument/2006/relationships/slideLayout" Target="../slideLayouts/slideLayout1.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slides/_rels/slide117.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9.png"/><Relationship Id="rId7" Type="http://schemas.openxmlformats.org/officeDocument/2006/relationships/image" Target="../media/image7.png"/><Relationship Id="rId2" Type="http://schemas.openxmlformats.org/officeDocument/2006/relationships/notesSlide" Target="../notesSlides/notesSlide117.xml"/><Relationship Id="rId1" Type="http://schemas.openxmlformats.org/officeDocument/2006/relationships/slideLayout" Target="../slideLayouts/slideLayout1.xml"/><Relationship Id="rId6" Type="http://schemas.openxmlformats.org/officeDocument/2006/relationships/image" Target="../media/image77.svg"/><Relationship Id="rId5" Type="http://schemas.openxmlformats.org/officeDocument/2006/relationships/image" Target="../media/image76.png"/><Relationship Id="rId4" Type="http://schemas.openxmlformats.org/officeDocument/2006/relationships/image" Target="../media/image10.svg"/></Relationships>
</file>

<file path=ppt/slides/_rels/slide11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18.xml"/><Relationship Id="rId1" Type="http://schemas.openxmlformats.org/officeDocument/2006/relationships/slideLayout" Target="../slideLayouts/slideLayout1.xml"/><Relationship Id="rId5" Type="http://schemas.openxmlformats.org/officeDocument/2006/relationships/image" Target="../media/image8.svg"/><Relationship Id="rId4" Type="http://schemas.openxmlformats.org/officeDocument/2006/relationships/image" Target="../media/image7.png"/></Relationships>
</file>

<file path=ppt/slides/_rels/slide1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9.xml"/><Relationship Id="rId1" Type="http://schemas.openxmlformats.org/officeDocument/2006/relationships/slideLayout" Target="../slideLayouts/slideLayout1.xml"/><Relationship Id="rId4" Type="http://schemas.openxmlformats.org/officeDocument/2006/relationships/image" Target="../media/image8.svg"/></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slides/_rels/slide12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20.xml"/><Relationship Id="rId1" Type="http://schemas.openxmlformats.org/officeDocument/2006/relationships/slideLayout" Target="../slideLayouts/slideLayout1.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80.svg"/></Relationships>
</file>

<file path=ppt/slides/_rels/slide121.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9.png"/><Relationship Id="rId7" Type="http://schemas.openxmlformats.org/officeDocument/2006/relationships/image" Target="../media/image7.png"/><Relationship Id="rId2" Type="http://schemas.openxmlformats.org/officeDocument/2006/relationships/notesSlide" Target="../notesSlides/notesSlide121.xml"/><Relationship Id="rId1" Type="http://schemas.openxmlformats.org/officeDocument/2006/relationships/slideLayout" Target="../slideLayouts/slideLayout1.xml"/><Relationship Id="rId6" Type="http://schemas.openxmlformats.org/officeDocument/2006/relationships/image" Target="../media/image77.svg"/><Relationship Id="rId5" Type="http://schemas.openxmlformats.org/officeDocument/2006/relationships/image" Target="../media/image76.png"/><Relationship Id="rId4" Type="http://schemas.openxmlformats.org/officeDocument/2006/relationships/image" Target="../media/image10.svg"/></Relationships>
</file>

<file path=ppt/slides/_rels/slide12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22.xml"/><Relationship Id="rId1" Type="http://schemas.openxmlformats.org/officeDocument/2006/relationships/slideLayout" Target="../slideLayouts/slideLayout1.xml"/><Relationship Id="rId5" Type="http://schemas.openxmlformats.org/officeDocument/2006/relationships/image" Target="../media/image8.svg"/><Relationship Id="rId4" Type="http://schemas.openxmlformats.org/officeDocument/2006/relationships/image" Target="../media/image7.png"/></Relationships>
</file>

<file path=ppt/slides/_rels/slide1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3.xml"/><Relationship Id="rId1" Type="http://schemas.openxmlformats.org/officeDocument/2006/relationships/slideLayout" Target="../slideLayouts/slideLayout1.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slides/_rels/slide124.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9.png"/><Relationship Id="rId7" Type="http://schemas.openxmlformats.org/officeDocument/2006/relationships/image" Target="../media/image7.png"/><Relationship Id="rId2" Type="http://schemas.openxmlformats.org/officeDocument/2006/relationships/notesSlide" Target="../notesSlides/notesSlide124.xml"/><Relationship Id="rId1" Type="http://schemas.openxmlformats.org/officeDocument/2006/relationships/slideLayout" Target="../slideLayouts/slideLayout1.xml"/><Relationship Id="rId6" Type="http://schemas.openxmlformats.org/officeDocument/2006/relationships/image" Target="../media/image42.svg"/><Relationship Id="rId5" Type="http://schemas.openxmlformats.org/officeDocument/2006/relationships/image" Target="../media/image41.png"/><Relationship Id="rId4" Type="http://schemas.openxmlformats.org/officeDocument/2006/relationships/image" Target="../media/image10.svg"/></Relationships>
</file>

<file path=ppt/slides/_rels/slide12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25.xml"/><Relationship Id="rId1" Type="http://schemas.openxmlformats.org/officeDocument/2006/relationships/slideLayout" Target="../slideLayouts/slideLayout1.xml"/><Relationship Id="rId5" Type="http://schemas.openxmlformats.org/officeDocument/2006/relationships/image" Target="../media/image8.svg"/><Relationship Id="rId4" Type="http://schemas.openxmlformats.org/officeDocument/2006/relationships/image" Target="../media/image7.png"/></Relationships>
</file>

<file path=ppt/slides/_rels/slide126.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9.png"/><Relationship Id="rId7" Type="http://schemas.openxmlformats.org/officeDocument/2006/relationships/image" Target="../media/image7.png"/><Relationship Id="rId2" Type="http://schemas.openxmlformats.org/officeDocument/2006/relationships/notesSlide" Target="../notesSlides/notesSlide126.xml"/><Relationship Id="rId1" Type="http://schemas.openxmlformats.org/officeDocument/2006/relationships/slideLayout" Target="../slideLayouts/slideLayout1.xml"/><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10.svg"/></Relationships>
</file>

<file path=ppt/slides/_rels/slide12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27.xml"/><Relationship Id="rId1" Type="http://schemas.openxmlformats.org/officeDocument/2006/relationships/slideLayout" Target="../slideLayouts/slideLayout1.xml"/><Relationship Id="rId5" Type="http://schemas.openxmlformats.org/officeDocument/2006/relationships/image" Target="../media/image8.svg"/><Relationship Id="rId4" Type="http://schemas.openxmlformats.org/officeDocument/2006/relationships/image" Target="../media/image7.png"/></Relationships>
</file>

<file path=ppt/slides/_rels/slide128.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9.png"/><Relationship Id="rId7" Type="http://schemas.openxmlformats.org/officeDocument/2006/relationships/image" Target="../media/image7.png"/><Relationship Id="rId2" Type="http://schemas.openxmlformats.org/officeDocument/2006/relationships/notesSlide" Target="../notesSlides/notesSlide128.xml"/><Relationship Id="rId1" Type="http://schemas.openxmlformats.org/officeDocument/2006/relationships/slideLayout" Target="../slideLayouts/slideLayout1.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10.svg"/></Relationships>
</file>

<file path=ppt/slides/_rels/slide12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29.xml"/><Relationship Id="rId1" Type="http://schemas.openxmlformats.org/officeDocument/2006/relationships/slideLayout" Target="../slideLayouts/slideLayout1.xml"/><Relationship Id="rId5" Type="http://schemas.openxmlformats.org/officeDocument/2006/relationships/image" Target="../media/image8.svg"/><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12.svg"/></Relationships>
</file>

<file path=ppt/slides/_rels/slide13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30.xml"/><Relationship Id="rId1" Type="http://schemas.openxmlformats.org/officeDocument/2006/relationships/slideLayout" Target="../slideLayouts/slideLayout1.xml"/><Relationship Id="rId5" Type="http://schemas.openxmlformats.org/officeDocument/2006/relationships/image" Target="../media/image8.svg"/><Relationship Id="rId4" Type="http://schemas.openxmlformats.org/officeDocument/2006/relationships/image" Target="../media/image7.png"/></Relationships>
</file>

<file path=ppt/slides/_rels/slide13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1.xml"/><Relationship Id="rId1" Type="http://schemas.openxmlformats.org/officeDocument/2006/relationships/slideLayout" Target="../slideLayouts/slideLayout1.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slides/_rels/slide13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2.xml"/><Relationship Id="rId1" Type="http://schemas.openxmlformats.org/officeDocument/2006/relationships/slideLayout" Target="../slideLayouts/slideLayout1.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slides/_rels/slide13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3.xml"/><Relationship Id="rId1" Type="http://schemas.openxmlformats.org/officeDocument/2006/relationships/slideLayout" Target="../slideLayouts/slideLayout1.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slides/_rels/slide134.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9.png"/><Relationship Id="rId7" Type="http://schemas.openxmlformats.org/officeDocument/2006/relationships/image" Target="../media/image7.png"/><Relationship Id="rId2" Type="http://schemas.openxmlformats.org/officeDocument/2006/relationships/notesSlide" Target="../notesSlides/notesSlide134.xml"/><Relationship Id="rId1" Type="http://schemas.openxmlformats.org/officeDocument/2006/relationships/slideLayout" Target="../slideLayouts/slideLayout1.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10.svg"/></Relationships>
</file>

<file path=ppt/slides/_rels/slide135.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135.xml"/><Relationship Id="rId1" Type="http://schemas.openxmlformats.org/officeDocument/2006/relationships/slideLayout" Target="../slideLayouts/slideLayout1.xml"/><Relationship Id="rId5" Type="http://schemas.openxmlformats.org/officeDocument/2006/relationships/image" Target="../media/image8.svg"/><Relationship Id="rId4" Type="http://schemas.openxmlformats.org/officeDocument/2006/relationships/image" Target="../media/image7.png"/></Relationships>
</file>

<file path=ppt/slides/_rels/slide136.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136.xml"/><Relationship Id="rId1" Type="http://schemas.openxmlformats.org/officeDocument/2006/relationships/slideLayout" Target="../slideLayouts/slideLayout1.xml"/><Relationship Id="rId5" Type="http://schemas.openxmlformats.org/officeDocument/2006/relationships/image" Target="../media/image8.svg"/><Relationship Id="rId4" Type="http://schemas.openxmlformats.org/officeDocument/2006/relationships/image" Target="../media/image7.png"/></Relationships>
</file>

<file path=ppt/slides/_rels/slide137.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9.png"/><Relationship Id="rId7" Type="http://schemas.openxmlformats.org/officeDocument/2006/relationships/image" Target="../media/image7.png"/><Relationship Id="rId2" Type="http://schemas.openxmlformats.org/officeDocument/2006/relationships/notesSlide" Target="../notesSlides/notesSlide137.xml"/><Relationship Id="rId1" Type="http://schemas.openxmlformats.org/officeDocument/2006/relationships/slideLayout" Target="../slideLayouts/slideLayout1.xml"/><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10.svg"/></Relationships>
</file>

<file path=ppt/slides/_rels/slide138.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38.xml"/><Relationship Id="rId1" Type="http://schemas.openxmlformats.org/officeDocument/2006/relationships/slideLayout" Target="../slideLayouts/slideLayout1.xml"/><Relationship Id="rId5" Type="http://schemas.openxmlformats.org/officeDocument/2006/relationships/image" Target="../media/image8.svg"/><Relationship Id="rId4" Type="http://schemas.openxmlformats.org/officeDocument/2006/relationships/image" Target="../media/image7.png"/></Relationships>
</file>

<file path=ppt/slides/_rels/slide139.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9.png"/><Relationship Id="rId7" Type="http://schemas.openxmlformats.org/officeDocument/2006/relationships/image" Target="../media/image7.png"/><Relationship Id="rId2" Type="http://schemas.openxmlformats.org/officeDocument/2006/relationships/notesSlide" Target="../notesSlides/notesSlide139.xml"/><Relationship Id="rId1" Type="http://schemas.openxmlformats.org/officeDocument/2006/relationships/slideLayout" Target="../slideLayouts/slideLayout1.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10.svg"/></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14.svg"/></Relationships>
</file>

<file path=ppt/slides/_rels/slide14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140.xml"/><Relationship Id="rId1" Type="http://schemas.openxmlformats.org/officeDocument/2006/relationships/slideLayout" Target="../slideLayouts/slideLayout1.xml"/><Relationship Id="rId5" Type="http://schemas.openxmlformats.org/officeDocument/2006/relationships/image" Target="../media/image8.svg"/><Relationship Id="rId4" Type="http://schemas.openxmlformats.org/officeDocument/2006/relationships/image" Target="../media/image7.png"/></Relationships>
</file>

<file path=ppt/slides/_rels/slide14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1.xml"/><Relationship Id="rId1" Type="http://schemas.openxmlformats.org/officeDocument/2006/relationships/slideLayout" Target="../slideLayouts/slideLayout1.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slides/_rels/slide142.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9.png"/><Relationship Id="rId7" Type="http://schemas.openxmlformats.org/officeDocument/2006/relationships/image" Target="../media/image7.png"/><Relationship Id="rId2" Type="http://schemas.openxmlformats.org/officeDocument/2006/relationships/notesSlide" Target="../notesSlides/notesSlide142.xml"/><Relationship Id="rId1" Type="http://schemas.openxmlformats.org/officeDocument/2006/relationships/slideLayout" Target="../slideLayouts/slideLayout1.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10.svg"/></Relationships>
</file>

<file path=ppt/slides/_rels/slide14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43.xml"/><Relationship Id="rId1" Type="http://schemas.openxmlformats.org/officeDocument/2006/relationships/slideLayout" Target="../slideLayouts/slideLayout1.xml"/><Relationship Id="rId5" Type="http://schemas.openxmlformats.org/officeDocument/2006/relationships/image" Target="../media/image8.svg"/><Relationship Id="rId4" Type="http://schemas.openxmlformats.org/officeDocument/2006/relationships/image" Target="../media/image7.png"/></Relationships>
</file>

<file path=ppt/slides/_rels/slide144.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9.png"/><Relationship Id="rId7" Type="http://schemas.openxmlformats.org/officeDocument/2006/relationships/image" Target="../media/image7.png"/><Relationship Id="rId2" Type="http://schemas.openxmlformats.org/officeDocument/2006/relationships/notesSlide" Target="../notesSlides/notesSlide144.xml"/><Relationship Id="rId1" Type="http://schemas.openxmlformats.org/officeDocument/2006/relationships/slideLayout" Target="../slideLayouts/slideLayout1.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10.svg"/></Relationships>
</file>

<file path=ppt/slides/_rels/slide14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145.xml"/><Relationship Id="rId1" Type="http://schemas.openxmlformats.org/officeDocument/2006/relationships/slideLayout" Target="../slideLayouts/slideLayout1.xml"/><Relationship Id="rId5" Type="http://schemas.openxmlformats.org/officeDocument/2006/relationships/image" Target="../media/image8.svg"/><Relationship Id="rId4" Type="http://schemas.openxmlformats.org/officeDocument/2006/relationships/image" Target="../media/image7.png"/></Relationships>
</file>

<file path=ppt/slides/_rels/slide14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46.xml"/><Relationship Id="rId1" Type="http://schemas.openxmlformats.org/officeDocument/2006/relationships/slideLayout" Target="../slideLayouts/slideLayout1.xml"/><Relationship Id="rId5" Type="http://schemas.openxmlformats.org/officeDocument/2006/relationships/image" Target="../media/image8.svg"/><Relationship Id="rId4" Type="http://schemas.openxmlformats.org/officeDocument/2006/relationships/image" Target="../media/image7.png"/></Relationships>
</file>

<file path=ppt/slides/_rels/slide14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7.xml"/><Relationship Id="rId1" Type="http://schemas.openxmlformats.org/officeDocument/2006/relationships/slideLayout" Target="../slideLayouts/slideLayout1.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slides/_rels/slide148.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9.png"/><Relationship Id="rId7" Type="http://schemas.openxmlformats.org/officeDocument/2006/relationships/image" Target="../media/image7.png"/><Relationship Id="rId2" Type="http://schemas.openxmlformats.org/officeDocument/2006/relationships/notesSlide" Target="../notesSlides/notesSlide148.xml"/><Relationship Id="rId1" Type="http://schemas.openxmlformats.org/officeDocument/2006/relationships/slideLayout" Target="../slideLayouts/slideLayout1.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10.svg"/></Relationships>
</file>

<file path=ppt/slides/_rels/slide14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49.xml"/><Relationship Id="rId1" Type="http://schemas.openxmlformats.org/officeDocument/2006/relationships/slideLayout" Target="../slideLayouts/slideLayout1.xml"/><Relationship Id="rId5" Type="http://schemas.openxmlformats.org/officeDocument/2006/relationships/image" Target="../media/image8.svg"/><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12.svg"/></Relationships>
</file>

<file path=ppt/slides/_rels/slide150.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9.png"/><Relationship Id="rId7" Type="http://schemas.openxmlformats.org/officeDocument/2006/relationships/image" Target="../media/image7.png"/><Relationship Id="rId2" Type="http://schemas.openxmlformats.org/officeDocument/2006/relationships/notesSlide" Target="../notesSlides/notesSlide150.xml"/><Relationship Id="rId1" Type="http://schemas.openxmlformats.org/officeDocument/2006/relationships/slideLayout" Target="../slideLayouts/slideLayout1.xml"/><Relationship Id="rId6" Type="http://schemas.openxmlformats.org/officeDocument/2006/relationships/image" Target="../media/image95.svg"/><Relationship Id="rId5" Type="http://schemas.openxmlformats.org/officeDocument/2006/relationships/image" Target="../media/image94.png"/><Relationship Id="rId4" Type="http://schemas.openxmlformats.org/officeDocument/2006/relationships/image" Target="../media/image10.svg"/></Relationships>
</file>

<file path=ppt/slides/_rels/slide151.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51.xml"/><Relationship Id="rId1" Type="http://schemas.openxmlformats.org/officeDocument/2006/relationships/slideLayout" Target="../slideLayouts/slideLayout1.xml"/><Relationship Id="rId5" Type="http://schemas.openxmlformats.org/officeDocument/2006/relationships/image" Target="../media/image8.svg"/><Relationship Id="rId4" Type="http://schemas.openxmlformats.org/officeDocument/2006/relationships/image" Target="../media/image7.png"/></Relationships>
</file>

<file path=ppt/slides/_rels/slide152.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152.xml"/><Relationship Id="rId1" Type="http://schemas.openxmlformats.org/officeDocument/2006/relationships/slideLayout" Target="../slideLayouts/slideLayout1.xml"/><Relationship Id="rId5" Type="http://schemas.openxmlformats.org/officeDocument/2006/relationships/image" Target="../media/image8.svg"/><Relationship Id="rId4" Type="http://schemas.openxmlformats.org/officeDocument/2006/relationships/image" Target="../media/image7.png"/></Relationships>
</file>

<file path=ppt/slides/_rels/slide153.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9.png"/><Relationship Id="rId7" Type="http://schemas.openxmlformats.org/officeDocument/2006/relationships/image" Target="../media/image7.png"/><Relationship Id="rId2" Type="http://schemas.openxmlformats.org/officeDocument/2006/relationships/notesSlide" Target="../notesSlides/notesSlide153.xml"/><Relationship Id="rId1" Type="http://schemas.openxmlformats.org/officeDocument/2006/relationships/slideLayout" Target="../slideLayouts/slideLayout1.xml"/><Relationship Id="rId6" Type="http://schemas.openxmlformats.org/officeDocument/2006/relationships/image" Target="../media/image98.svg"/><Relationship Id="rId5" Type="http://schemas.openxmlformats.org/officeDocument/2006/relationships/image" Target="../media/image11.png"/><Relationship Id="rId4" Type="http://schemas.openxmlformats.org/officeDocument/2006/relationships/image" Target="../media/image10.svg"/></Relationships>
</file>

<file path=ppt/slides/_rels/slide154.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154.xml"/><Relationship Id="rId1" Type="http://schemas.openxmlformats.org/officeDocument/2006/relationships/slideLayout" Target="../slideLayouts/slideLayout1.xml"/><Relationship Id="rId5" Type="http://schemas.openxmlformats.org/officeDocument/2006/relationships/image" Target="../media/image8.svg"/><Relationship Id="rId4" Type="http://schemas.openxmlformats.org/officeDocument/2006/relationships/image" Target="../media/image7.png"/></Relationships>
</file>

<file path=ppt/slides/_rels/slide15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5.xml"/><Relationship Id="rId1" Type="http://schemas.openxmlformats.org/officeDocument/2006/relationships/slideLayout" Target="../slideLayouts/slideLayout1.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slides/_rels/slide15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6.xml"/><Relationship Id="rId1" Type="http://schemas.openxmlformats.org/officeDocument/2006/relationships/slideLayout" Target="../slideLayouts/slideLayout1.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slides/_rels/slide157.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9.png"/><Relationship Id="rId7" Type="http://schemas.openxmlformats.org/officeDocument/2006/relationships/image" Target="../media/image7.png"/><Relationship Id="rId2" Type="http://schemas.openxmlformats.org/officeDocument/2006/relationships/notesSlide" Target="../notesSlides/notesSlide157.xml"/><Relationship Id="rId1" Type="http://schemas.openxmlformats.org/officeDocument/2006/relationships/slideLayout" Target="../slideLayouts/slideLayout1.xml"/><Relationship Id="rId6" Type="http://schemas.openxmlformats.org/officeDocument/2006/relationships/image" Target="../media/image101.svg"/><Relationship Id="rId5" Type="http://schemas.openxmlformats.org/officeDocument/2006/relationships/image" Target="../media/image100.png"/><Relationship Id="rId4" Type="http://schemas.openxmlformats.org/officeDocument/2006/relationships/image" Target="../media/image10.svg"/></Relationships>
</file>

<file path=ppt/slides/_rels/slide158.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58.xml"/><Relationship Id="rId1" Type="http://schemas.openxmlformats.org/officeDocument/2006/relationships/slideLayout" Target="../slideLayouts/slideLayout1.xml"/><Relationship Id="rId5" Type="http://schemas.openxmlformats.org/officeDocument/2006/relationships/image" Target="../media/image8.svg"/><Relationship Id="rId4" Type="http://schemas.openxmlformats.org/officeDocument/2006/relationships/image" Target="../media/image7.png"/></Relationships>
</file>

<file path=ppt/slides/_rels/slide15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9.xml"/><Relationship Id="rId1" Type="http://schemas.openxmlformats.org/officeDocument/2006/relationships/slideLayout" Target="../slideLayouts/slideLayout1.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16.svg"/></Relationships>
</file>

<file path=ppt/slides/_rels/slide160.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9.png"/><Relationship Id="rId7" Type="http://schemas.openxmlformats.org/officeDocument/2006/relationships/image" Target="../media/image7.png"/><Relationship Id="rId2" Type="http://schemas.openxmlformats.org/officeDocument/2006/relationships/notesSlide" Target="../notesSlides/notesSlide160.xml"/><Relationship Id="rId1" Type="http://schemas.openxmlformats.org/officeDocument/2006/relationships/slideLayout" Target="../slideLayouts/slideLayout1.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10.svg"/></Relationships>
</file>

<file path=ppt/slides/_rels/slide161.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161.xml"/><Relationship Id="rId1" Type="http://schemas.openxmlformats.org/officeDocument/2006/relationships/slideLayout" Target="../slideLayouts/slideLayout1.xml"/><Relationship Id="rId5" Type="http://schemas.openxmlformats.org/officeDocument/2006/relationships/image" Target="../media/image8.svg"/><Relationship Id="rId4" Type="http://schemas.openxmlformats.org/officeDocument/2006/relationships/image" Target="../media/image7.png"/></Relationships>
</file>

<file path=ppt/slides/_rels/slide162.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162.xml"/><Relationship Id="rId1" Type="http://schemas.openxmlformats.org/officeDocument/2006/relationships/slideLayout" Target="../slideLayouts/slideLayout1.xml"/><Relationship Id="rId5" Type="http://schemas.openxmlformats.org/officeDocument/2006/relationships/image" Target="../media/image8.svg"/><Relationship Id="rId4" Type="http://schemas.openxmlformats.org/officeDocument/2006/relationships/image" Target="../media/image7.png"/></Relationships>
</file>

<file path=ppt/slides/_rels/slide16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3.xml"/><Relationship Id="rId1" Type="http://schemas.openxmlformats.org/officeDocument/2006/relationships/slideLayout" Target="../slideLayouts/slideLayout1.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slides/_rels/slide164.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9.png"/><Relationship Id="rId7" Type="http://schemas.openxmlformats.org/officeDocument/2006/relationships/image" Target="../media/image7.png"/><Relationship Id="rId2" Type="http://schemas.openxmlformats.org/officeDocument/2006/relationships/notesSlide" Target="../notesSlides/notesSlide164.xml"/><Relationship Id="rId1" Type="http://schemas.openxmlformats.org/officeDocument/2006/relationships/slideLayout" Target="../slideLayouts/slideLayout1.xml"/><Relationship Id="rId6" Type="http://schemas.openxmlformats.org/officeDocument/2006/relationships/image" Target="../media/image77.svg"/><Relationship Id="rId5" Type="http://schemas.openxmlformats.org/officeDocument/2006/relationships/image" Target="../media/image76.png"/><Relationship Id="rId4" Type="http://schemas.openxmlformats.org/officeDocument/2006/relationships/image" Target="../media/image10.svg"/></Relationships>
</file>

<file path=ppt/slides/_rels/slide165.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165.xml"/><Relationship Id="rId1" Type="http://schemas.openxmlformats.org/officeDocument/2006/relationships/slideLayout" Target="../slideLayouts/slideLayout1.xml"/><Relationship Id="rId5" Type="http://schemas.openxmlformats.org/officeDocument/2006/relationships/image" Target="../media/image8.svg"/><Relationship Id="rId4" Type="http://schemas.openxmlformats.org/officeDocument/2006/relationships/image" Target="../media/image7.png"/></Relationships>
</file>

<file path=ppt/slides/_rels/slide166.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9.png"/><Relationship Id="rId7" Type="http://schemas.openxmlformats.org/officeDocument/2006/relationships/image" Target="../media/image7.png"/><Relationship Id="rId2" Type="http://schemas.openxmlformats.org/officeDocument/2006/relationships/notesSlide" Target="../notesSlides/notesSlide166.xml"/><Relationship Id="rId1" Type="http://schemas.openxmlformats.org/officeDocument/2006/relationships/slideLayout" Target="../slideLayouts/slideLayout1.xml"/><Relationship Id="rId6" Type="http://schemas.openxmlformats.org/officeDocument/2006/relationships/image" Target="../media/image101.svg"/><Relationship Id="rId5" Type="http://schemas.openxmlformats.org/officeDocument/2006/relationships/image" Target="../media/image100.png"/><Relationship Id="rId4" Type="http://schemas.openxmlformats.org/officeDocument/2006/relationships/image" Target="../media/image10.svg"/></Relationships>
</file>

<file path=ppt/slides/_rels/slide167.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167.xml"/><Relationship Id="rId1" Type="http://schemas.openxmlformats.org/officeDocument/2006/relationships/slideLayout" Target="../slideLayouts/slideLayout1.xml"/><Relationship Id="rId5" Type="http://schemas.openxmlformats.org/officeDocument/2006/relationships/image" Target="../media/image8.svg"/><Relationship Id="rId4" Type="http://schemas.openxmlformats.org/officeDocument/2006/relationships/image" Target="../media/image7.png"/></Relationships>
</file>

<file path=ppt/slides/_rels/slide168.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9.png"/><Relationship Id="rId7" Type="http://schemas.openxmlformats.org/officeDocument/2006/relationships/image" Target="../media/image7.png"/><Relationship Id="rId2" Type="http://schemas.openxmlformats.org/officeDocument/2006/relationships/notesSlide" Target="../notesSlides/notesSlide168.xml"/><Relationship Id="rId1" Type="http://schemas.openxmlformats.org/officeDocument/2006/relationships/slideLayout" Target="../slideLayouts/slideLayout1.xml"/><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10.svg"/></Relationships>
</file>

<file path=ppt/slides/_rels/slide169.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169.xml"/><Relationship Id="rId1" Type="http://schemas.openxmlformats.org/officeDocument/2006/relationships/slideLayout" Target="../slideLayouts/slideLayout1.xml"/><Relationship Id="rId5" Type="http://schemas.openxmlformats.org/officeDocument/2006/relationships/image" Target="../media/image8.svg"/><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8.svg"/><Relationship Id="rId4" Type="http://schemas.openxmlformats.org/officeDocument/2006/relationships/image" Target="../media/image7.png"/></Relationships>
</file>

<file path=ppt/slides/_rels/slide17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0.xml"/><Relationship Id="rId1" Type="http://schemas.openxmlformats.org/officeDocument/2006/relationships/slideLayout" Target="../slideLayouts/slideLayout1.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slides/_rels/slide171.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9.png"/><Relationship Id="rId7" Type="http://schemas.openxmlformats.org/officeDocument/2006/relationships/image" Target="../media/image7.png"/><Relationship Id="rId2" Type="http://schemas.openxmlformats.org/officeDocument/2006/relationships/notesSlide" Target="../notesSlides/notesSlide171.xml"/><Relationship Id="rId1" Type="http://schemas.openxmlformats.org/officeDocument/2006/relationships/slideLayout" Target="../slideLayouts/slideLayout1.xml"/><Relationship Id="rId6" Type="http://schemas.openxmlformats.org/officeDocument/2006/relationships/image" Target="../media/image109.svg"/><Relationship Id="rId5" Type="http://schemas.openxmlformats.org/officeDocument/2006/relationships/image" Target="../media/image108.png"/><Relationship Id="rId4" Type="http://schemas.openxmlformats.org/officeDocument/2006/relationships/image" Target="../media/image10.svg"/></Relationships>
</file>

<file path=ppt/slides/_rels/slide172.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172.xml"/><Relationship Id="rId1" Type="http://schemas.openxmlformats.org/officeDocument/2006/relationships/slideLayout" Target="../slideLayouts/slideLayout1.xml"/><Relationship Id="rId5" Type="http://schemas.openxmlformats.org/officeDocument/2006/relationships/image" Target="../media/image8.svg"/><Relationship Id="rId4" Type="http://schemas.openxmlformats.org/officeDocument/2006/relationships/image" Target="../media/image7.png"/></Relationships>
</file>

<file path=ppt/slides/_rels/slide173.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9.png"/><Relationship Id="rId7" Type="http://schemas.openxmlformats.org/officeDocument/2006/relationships/image" Target="../media/image7.png"/><Relationship Id="rId2" Type="http://schemas.openxmlformats.org/officeDocument/2006/relationships/notesSlide" Target="../notesSlides/notesSlide173.xml"/><Relationship Id="rId1" Type="http://schemas.openxmlformats.org/officeDocument/2006/relationships/slideLayout" Target="../slideLayouts/slideLayout1.xml"/><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0.svg"/></Relationships>
</file>

<file path=ppt/slides/_rels/slide174.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174.xml"/><Relationship Id="rId1" Type="http://schemas.openxmlformats.org/officeDocument/2006/relationships/slideLayout" Target="../slideLayouts/slideLayout1.xml"/><Relationship Id="rId5" Type="http://schemas.openxmlformats.org/officeDocument/2006/relationships/image" Target="../media/image8.svg"/><Relationship Id="rId4" Type="http://schemas.openxmlformats.org/officeDocument/2006/relationships/image" Target="../media/image7.png"/></Relationships>
</file>

<file path=ppt/slides/_rels/slide175.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9.png"/><Relationship Id="rId7" Type="http://schemas.openxmlformats.org/officeDocument/2006/relationships/image" Target="../media/image7.png"/><Relationship Id="rId2" Type="http://schemas.openxmlformats.org/officeDocument/2006/relationships/notesSlide" Target="../notesSlides/notesSlide175.xml"/><Relationship Id="rId1" Type="http://schemas.openxmlformats.org/officeDocument/2006/relationships/slideLayout" Target="../slideLayouts/slideLayout1.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0.svg"/></Relationships>
</file>

<file path=ppt/slides/_rels/slide176.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176.xml"/><Relationship Id="rId1" Type="http://schemas.openxmlformats.org/officeDocument/2006/relationships/slideLayout" Target="../slideLayouts/slideLayout1.xml"/><Relationship Id="rId5" Type="http://schemas.openxmlformats.org/officeDocument/2006/relationships/image" Target="../media/image8.svg"/><Relationship Id="rId4" Type="http://schemas.openxmlformats.org/officeDocument/2006/relationships/image" Target="../media/image7.png"/></Relationships>
</file>

<file path=ppt/slides/_rels/slide177.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9.png"/><Relationship Id="rId7" Type="http://schemas.openxmlformats.org/officeDocument/2006/relationships/image" Target="../media/image7.png"/><Relationship Id="rId2" Type="http://schemas.openxmlformats.org/officeDocument/2006/relationships/notesSlide" Target="../notesSlides/notesSlide177.xml"/><Relationship Id="rId1" Type="http://schemas.openxmlformats.org/officeDocument/2006/relationships/slideLayout" Target="../slideLayouts/slideLayout1.xml"/><Relationship Id="rId6" Type="http://schemas.openxmlformats.org/officeDocument/2006/relationships/image" Target="../media/image42.svg"/><Relationship Id="rId5" Type="http://schemas.openxmlformats.org/officeDocument/2006/relationships/image" Target="../media/image41.png"/><Relationship Id="rId4" Type="http://schemas.openxmlformats.org/officeDocument/2006/relationships/image" Target="../media/image10.svg"/></Relationships>
</file>

<file path=ppt/slides/_rels/slide178.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178.xml"/><Relationship Id="rId1" Type="http://schemas.openxmlformats.org/officeDocument/2006/relationships/slideLayout" Target="../slideLayouts/slideLayout1.xml"/><Relationship Id="rId5" Type="http://schemas.openxmlformats.org/officeDocument/2006/relationships/image" Target="../media/image8.svg"/><Relationship Id="rId4" Type="http://schemas.openxmlformats.org/officeDocument/2006/relationships/image" Target="../media/image7.png"/></Relationships>
</file>

<file path=ppt/slides/_rels/slide179.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9.png"/><Relationship Id="rId7" Type="http://schemas.openxmlformats.org/officeDocument/2006/relationships/image" Target="../media/image7.png"/><Relationship Id="rId2" Type="http://schemas.openxmlformats.org/officeDocument/2006/relationships/notesSlide" Target="../notesSlides/notesSlide179.xml"/><Relationship Id="rId1" Type="http://schemas.openxmlformats.org/officeDocument/2006/relationships/slideLayout" Target="../slideLayouts/slideLayout1.xml"/><Relationship Id="rId6" Type="http://schemas.openxmlformats.org/officeDocument/2006/relationships/image" Target="../media/image77.svg"/><Relationship Id="rId5" Type="http://schemas.openxmlformats.org/officeDocument/2006/relationships/image" Target="../media/image76.png"/><Relationship Id="rId4" Type="http://schemas.openxmlformats.org/officeDocument/2006/relationships/image" Target="../media/image10.svg"/></Relationships>
</file>

<file path=ppt/slides/_rels/slide18.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9.png"/><Relationship Id="rId7" Type="http://schemas.openxmlformats.org/officeDocument/2006/relationships/image" Target="../media/image7.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0.svg"/></Relationships>
</file>

<file path=ppt/slides/_rels/slide180.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180.xml"/><Relationship Id="rId1" Type="http://schemas.openxmlformats.org/officeDocument/2006/relationships/slideLayout" Target="../slideLayouts/slideLayout1.xml"/><Relationship Id="rId5" Type="http://schemas.openxmlformats.org/officeDocument/2006/relationships/image" Target="../media/image8.svg"/><Relationship Id="rId4" Type="http://schemas.openxmlformats.org/officeDocument/2006/relationships/image" Target="../media/image7.png"/></Relationships>
</file>

<file path=ppt/slides/_rels/slide181.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9.png"/><Relationship Id="rId7" Type="http://schemas.openxmlformats.org/officeDocument/2006/relationships/image" Target="../media/image7.png"/><Relationship Id="rId2" Type="http://schemas.openxmlformats.org/officeDocument/2006/relationships/notesSlide" Target="../notesSlides/notesSlide181.xml"/><Relationship Id="rId1" Type="http://schemas.openxmlformats.org/officeDocument/2006/relationships/slideLayout" Target="../slideLayouts/slideLayout1.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10.svg"/></Relationships>
</file>

<file path=ppt/slides/_rels/slide182.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182.xml"/><Relationship Id="rId1" Type="http://schemas.openxmlformats.org/officeDocument/2006/relationships/slideLayout" Target="../slideLayouts/slideLayout1.xml"/><Relationship Id="rId5" Type="http://schemas.openxmlformats.org/officeDocument/2006/relationships/image" Target="../media/image8.svg"/><Relationship Id="rId4" Type="http://schemas.openxmlformats.org/officeDocument/2006/relationships/image" Target="../media/image7.png"/></Relationships>
</file>

<file path=ppt/slides/_rels/slide183.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9.png"/><Relationship Id="rId7" Type="http://schemas.openxmlformats.org/officeDocument/2006/relationships/image" Target="../media/image7.png"/><Relationship Id="rId2" Type="http://schemas.openxmlformats.org/officeDocument/2006/relationships/notesSlide" Target="../notesSlides/notesSlide183.xml"/><Relationship Id="rId1" Type="http://schemas.openxmlformats.org/officeDocument/2006/relationships/slideLayout" Target="../slideLayouts/slideLayout1.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10.svg"/></Relationships>
</file>

<file path=ppt/slides/_rels/slide184.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84.xml"/><Relationship Id="rId1" Type="http://schemas.openxmlformats.org/officeDocument/2006/relationships/slideLayout" Target="../slideLayouts/slideLayout1.xml"/><Relationship Id="rId5" Type="http://schemas.openxmlformats.org/officeDocument/2006/relationships/image" Target="../media/image8.svg"/><Relationship Id="rId4" Type="http://schemas.openxmlformats.org/officeDocument/2006/relationships/image" Target="../media/image7.png"/></Relationships>
</file>

<file path=ppt/slides/_rels/slide185.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185.xml"/><Relationship Id="rId1" Type="http://schemas.openxmlformats.org/officeDocument/2006/relationships/slideLayout" Target="../slideLayouts/slideLayout1.xml"/><Relationship Id="rId5" Type="http://schemas.openxmlformats.org/officeDocument/2006/relationships/image" Target="../media/image8.svg"/><Relationship Id="rId4" Type="http://schemas.openxmlformats.org/officeDocument/2006/relationships/image" Target="../media/image7.png"/></Relationships>
</file>

<file path=ppt/slides/_rels/slide186.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186.xml"/><Relationship Id="rId1" Type="http://schemas.openxmlformats.org/officeDocument/2006/relationships/slideLayout" Target="../slideLayouts/slideLayout1.xml"/><Relationship Id="rId5" Type="http://schemas.openxmlformats.org/officeDocument/2006/relationships/image" Target="../media/image8.svg"/><Relationship Id="rId4" Type="http://schemas.openxmlformats.org/officeDocument/2006/relationships/image" Target="../media/image7.png"/></Relationships>
</file>

<file path=ppt/slides/_rels/slide187.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187.xml"/><Relationship Id="rId1" Type="http://schemas.openxmlformats.org/officeDocument/2006/relationships/slideLayout" Target="../slideLayouts/slideLayout1.xml"/><Relationship Id="rId5" Type="http://schemas.openxmlformats.org/officeDocument/2006/relationships/image" Target="../media/image8.svg"/><Relationship Id="rId4" Type="http://schemas.openxmlformats.org/officeDocument/2006/relationships/image" Target="../media/image7.png"/></Relationships>
</file>

<file path=ppt/slides/_rels/slide188.xml.rels><?xml version="1.0" encoding="UTF-8" standalone="yes"?>
<Relationships xmlns="http://schemas.openxmlformats.org/package/2006/relationships"><Relationship Id="rId2" Type="http://schemas.openxmlformats.org/officeDocument/2006/relationships/notesSlide" Target="../notesSlides/notesSlide188.xml"/><Relationship Id="rId1" Type="http://schemas.openxmlformats.org/officeDocument/2006/relationships/slideLayout" Target="../slideLayouts/slideLayout1.xml"/></Relationships>
</file>

<file path=ppt/slides/_rels/slide18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9.xml"/><Relationship Id="rId1" Type="http://schemas.openxmlformats.org/officeDocument/2006/relationships/slideLayout" Target="../slideLayouts/slideLayout1.xml"/><Relationship Id="rId4" Type="http://schemas.openxmlformats.org/officeDocument/2006/relationships/image" Target="../media/image14.svg"/></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image" Target="../media/image8.svg"/><Relationship Id="rId4" Type="http://schemas.openxmlformats.org/officeDocument/2006/relationships/image" Target="../media/image7.png"/></Relationships>
</file>

<file path=ppt/slides/_rels/slide19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90.xml"/><Relationship Id="rId1" Type="http://schemas.openxmlformats.org/officeDocument/2006/relationships/slideLayout" Target="../slideLayouts/slideLayout1.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slides/_rels/slide19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91.xml"/><Relationship Id="rId1" Type="http://schemas.openxmlformats.org/officeDocument/2006/relationships/slideLayout" Target="../slideLayouts/slideLayout1.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slides/_rels/slide19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92.xml"/><Relationship Id="rId1" Type="http://schemas.openxmlformats.org/officeDocument/2006/relationships/slideLayout" Target="../slideLayouts/slideLayout1.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slides/_rels/slide19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93.xml"/><Relationship Id="rId1" Type="http://schemas.openxmlformats.org/officeDocument/2006/relationships/slideLayout" Target="../slideLayouts/slideLayout1.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slides/_rels/slide194.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9.png"/><Relationship Id="rId7" Type="http://schemas.openxmlformats.org/officeDocument/2006/relationships/image" Target="../media/image7.png"/><Relationship Id="rId2" Type="http://schemas.openxmlformats.org/officeDocument/2006/relationships/notesSlide" Target="../notesSlides/notesSlide194.xml"/><Relationship Id="rId1" Type="http://schemas.openxmlformats.org/officeDocument/2006/relationships/slideLayout" Target="../slideLayouts/slideLayout1.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10.svg"/></Relationships>
</file>

<file path=ppt/slides/_rels/slide195.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195.xml"/><Relationship Id="rId1" Type="http://schemas.openxmlformats.org/officeDocument/2006/relationships/slideLayout" Target="../slideLayouts/slideLayout1.xml"/><Relationship Id="rId5" Type="http://schemas.openxmlformats.org/officeDocument/2006/relationships/image" Target="../media/image8.svg"/><Relationship Id="rId4" Type="http://schemas.openxmlformats.org/officeDocument/2006/relationships/image" Target="../media/image7.png"/></Relationships>
</file>

<file path=ppt/slides/_rels/slide196.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196.xml"/><Relationship Id="rId1" Type="http://schemas.openxmlformats.org/officeDocument/2006/relationships/slideLayout" Target="../slideLayouts/slideLayout1.xml"/><Relationship Id="rId5" Type="http://schemas.openxmlformats.org/officeDocument/2006/relationships/image" Target="../media/image8.svg"/><Relationship Id="rId4" Type="http://schemas.openxmlformats.org/officeDocument/2006/relationships/image" Target="../media/image7.png"/></Relationships>
</file>

<file path=ppt/slides/_rels/slide197.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9.png"/><Relationship Id="rId7" Type="http://schemas.openxmlformats.org/officeDocument/2006/relationships/image" Target="../media/image7.png"/><Relationship Id="rId2" Type="http://schemas.openxmlformats.org/officeDocument/2006/relationships/notesSlide" Target="../notesSlides/notesSlide197.xml"/><Relationship Id="rId1" Type="http://schemas.openxmlformats.org/officeDocument/2006/relationships/slideLayout" Target="../slideLayouts/slideLayout1.xml"/><Relationship Id="rId6" Type="http://schemas.openxmlformats.org/officeDocument/2006/relationships/image" Target="../media/image77.svg"/><Relationship Id="rId5" Type="http://schemas.openxmlformats.org/officeDocument/2006/relationships/image" Target="../media/image76.png"/><Relationship Id="rId4" Type="http://schemas.openxmlformats.org/officeDocument/2006/relationships/image" Target="../media/image10.svg"/></Relationships>
</file>

<file path=ppt/slides/_rels/slide198.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198.xml"/><Relationship Id="rId1" Type="http://schemas.openxmlformats.org/officeDocument/2006/relationships/slideLayout" Target="../slideLayouts/slideLayout1.xml"/><Relationship Id="rId5" Type="http://schemas.openxmlformats.org/officeDocument/2006/relationships/image" Target="../media/image8.svg"/><Relationship Id="rId4" Type="http://schemas.openxmlformats.org/officeDocument/2006/relationships/image" Target="../media/image7.png"/></Relationships>
</file>

<file path=ppt/slides/_rels/slide19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99.xml"/><Relationship Id="rId1" Type="http://schemas.openxmlformats.org/officeDocument/2006/relationships/slideLayout" Target="../slideLayouts/slideLayout1.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slides/_rels/slide200.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200.xml"/><Relationship Id="rId1" Type="http://schemas.openxmlformats.org/officeDocument/2006/relationships/slideLayout" Target="../slideLayouts/slideLayout1.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124.svg"/></Relationships>
</file>

<file path=ppt/slides/_rels/slide201.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9.png"/><Relationship Id="rId7" Type="http://schemas.openxmlformats.org/officeDocument/2006/relationships/image" Target="../media/image7.png"/><Relationship Id="rId2" Type="http://schemas.openxmlformats.org/officeDocument/2006/relationships/notesSlide" Target="../notesSlides/notesSlide201.xml"/><Relationship Id="rId1" Type="http://schemas.openxmlformats.org/officeDocument/2006/relationships/slideLayout" Target="../slideLayouts/slideLayout1.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10.svg"/></Relationships>
</file>

<file path=ppt/slides/_rels/slide202.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202.xml"/><Relationship Id="rId1" Type="http://schemas.openxmlformats.org/officeDocument/2006/relationships/slideLayout" Target="../slideLayouts/slideLayout1.xml"/><Relationship Id="rId5" Type="http://schemas.openxmlformats.org/officeDocument/2006/relationships/image" Target="../media/image8.svg"/><Relationship Id="rId4" Type="http://schemas.openxmlformats.org/officeDocument/2006/relationships/image" Target="../media/image7.png"/></Relationships>
</file>

<file path=ppt/slides/_rels/slide20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03.xml"/><Relationship Id="rId1" Type="http://schemas.openxmlformats.org/officeDocument/2006/relationships/slideLayout" Target="../slideLayouts/slideLayout1.xml"/><Relationship Id="rId4" Type="http://schemas.openxmlformats.org/officeDocument/2006/relationships/image" Target="../media/image8.svg"/></Relationships>
</file>

<file path=ppt/slides/_rels/slide20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04.xml"/><Relationship Id="rId1" Type="http://schemas.openxmlformats.org/officeDocument/2006/relationships/slideLayout" Target="../slideLayouts/slideLayout1.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slides/_rels/slide20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05.xml"/><Relationship Id="rId1" Type="http://schemas.openxmlformats.org/officeDocument/2006/relationships/slideLayout" Target="../slideLayouts/slideLayout1.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slides/_rels/slide206.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9.png"/><Relationship Id="rId7" Type="http://schemas.openxmlformats.org/officeDocument/2006/relationships/image" Target="../media/image7.png"/><Relationship Id="rId2" Type="http://schemas.openxmlformats.org/officeDocument/2006/relationships/notesSlide" Target="../notesSlides/notesSlide206.xml"/><Relationship Id="rId1" Type="http://schemas.openxmlformats.org/officeDocument/2006/relationships/slideLayout" Target="../slideLayouts/slideLayout1.xml"/><Relationship Id="rId6" Type="http://schemas.openxmlformats.org/officeDocument/2006/relationships/image" Target="../media/image77.svg"/><Relationship Id="rId5" Type="http://schemas.openxmlformats.org/officeDocument/2006/relationships/image" Target="../media/image76.png"/><Relationship Id="rId4" Type="http://schemas.openxmlformats.org/officeDocument/2006/relationships/image" Target="../media/image10.svg"/></Relationships>
</file>

<file path=ppt/slides/_rels/slide207.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207.xml"/><Relationship Id="rId1" Type="http://schemas.openxmlformats.org/officeDocument/2006/relationships/slideLayout" Target="../slideLayouts/slideLayout1.xml"/><Relationship Id="rId5" Type="http://schemas.openxmlformats.org/officeDocument/2006/relationships/image" Target="../media/image8.svg"/><Relationship Id="rId4" Type="http://schemas.openxmlformats.org/officeDocument/2006/relationships/image" Target="../media/image7.png"/></Relationships>
</file>

<file path=ppt/slides/_rels/slide208.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9.png"/><Relationship Id="rId7" Type="http://schemas.openxmlformats.org/officeDocument/2006/relationships/image" Target="../media/image7.png"/><Relationship Id="rId2" Type="http://schemas.openxmlformats.org/officeDocument/2006/relationships/notesSlide" Target="../notesSlides/notesSlide208.xml"/><Relationship Id="rId1" Type="http://schemas.openxmlformats.org/officeDocument/2006/relationships/slideLayout" Target="../slideLayouts/slideLayout1.xml"/><Relationship Id="rId6" Type="http://schemas.openxmlformats.org/officeDocument/2006/relationships/image" Target="../media/image77.svg"/><Relationship Id="rId5" Type="http://schemas.openxmlformats.org/officeDocument/2006/relationships/image" Target="../media/image76.png"/><Relationship Id="rId4" Type="http://schemas.openxmlformats.org/officeDocument/2006/relationships/image" Target="../media/image10.svg"/></Relationships>
</file>

<file path=ppt/slides/_rels/slide209.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209.xml"/><Relationship Id="rId1" Type="http://schemas.openxmlformats.org/officeDocument/2006/relationships/slideLayout" Target="../slideLayouts/slideLayout1.xml"/><Relationship Id="rId5" Type="http://schemas.openxmlformats.org/officeDocument/2006/relationships/image" Target="../media/image8.svg"/><Relationship Id="rId4" Type="http://schemas.openxmlformats.org/officeDocument/2006/relationships/image" Target="../media/image7.png"/></Relationships>
</file>

<file path=ppt/slides/_rels/slide21.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9.png"/><Relationship Id="rId7" Type="http://schemas.openxmlformats.org/officeDocument/2006/relationships/image" Target="../media/image7.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10.svg"/></Relationships>
</file>

<file path=ppt/slides/_rels/slide2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10.xml"/><Relationship Id="rId1" Type="http://schemas.openxmlformats.org/officeDocument/2006/relationships/slideLayout" Target="../slideLayouts/slideLayout1.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slides/_rels/slide2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11.xml"/><Relationship Id="rId1" Type="http://schemas.openxmlformats.org/officeDocument/2006/relationships/slideLayout" Target="../slideLayouts/slideLayout1.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slides/_rels/slide2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12.xml"/><Relationship Id="rId1" Type="http://schemas.openxmlformats.org/officeDocument/2006/relationships/slideLayout" Target="../slideLayouts/slideLayout1.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slides/_rels/slide213.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9.png"/><Relationship Id="rId7" Type="http://schemas.openxmlformats.org/officeDocument/2006/relationships/image" Target="../media/image7.png"/><Relationship Id="rId2" Type="http://schemas.openxmlformats.org/officeDocument/2006/relationships/notesSlide" Target="../notesSlides/notesSlide213.xml"/><Relationship Id="rId1" Type="http://schemas.openxmlformats.org/officeDocument/2006/relationships/slideLayout" Target="../slideLayouts/slideLayout1.xml"/><Relationship Id="rId6" Type="http://schemas.openxmlformats.org/officeDocument/2006/relationships/image" Target="../media/image101.svg"/><Relationship Id="rId5" Type="http://schemas.openxmlformats.org/officeDocument/2006/relationships/image" Target="../media/image100.png"/><Relationship Id="rId4" Type="http://schemas.openxmlformats.org/officeDocument/2006/relationships/image" Target="../media/image10.svg"/></Relationships>
</file>

<file path=ppt/slides/_rels/slide214.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214.xml"/><Relationship Id="rId1" Type="http://schemas.openxmlformats.org/officeDocument/2006/relationships/slideLayout" Target="../slideLayouts/slideLayout1.xml"/><Relationship Id="rId5" Type="http://schemas.openxmlformats.org/officeDocument/2006/relationships/image" Target="../media/image8.svg"/><Relationship Id="rId4" Type="http://schemas.openxmlformats.org/officeDocument/2006/relationships/image" Target="../media/image7.png"/></Relationships>
</file>

<file path=ppt/slides/_rels/slide215.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9.png"/><Relationship Id="rId7" Type="http://schemas.openxmlformats.org/officeDocument/2006/relationships/image" Target="../media/image7.png"/><Relationship Id="rId2" Type="http://schemas.openxmlformats.org/officeDocument/2006/relationships/notesSlide" Target="../notesSlides/notesSlide215.xml"/><Relationship Id="rId1" Type="http://schemas.openxmlformats.org/officeDocument/2006/relationships/slideLayout" Target="../slideLayouts/slideLayout1.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10.svg"/></Relationships>
</file>

<file path=ppt/slides/_rels/slide216.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216.xml"/><Relationship Id="rId1" Type="http://schemas.openxmlformats.org/officeDocument/2006/relationships/slideLayout" Target="../slideLayouts/slideLayout1.xml"/><Relationship Id="rId5" Type="http://schemas.openxmlformats.org/officeDocument/2006/relationships/image" Target="../media/image8.svg"/><Relationship Id="rId4" Type="http://schemas.openxmlformats.org/officeDocument/2006/relationships/image" Target="../media/image7.png"/></Relationships>
</file>

<file path=ppt/slides/_rels/slide217.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217.xml"/><Relationship Id="rId1" Type="http://schemas.openxmlformats.org/officeDocument/2006/relationships/slideLayout" Target="../slideLayouts/slideLayout1.xml"/><Relationship Id="rId5" Type="http://schemas.openxmlformats.org/officeDocument/2006/relationships/image" Target="../media/image8.svg"/><Relationship Id="rId4" Type="http://schemas.openxmlformats.org/officeDocument/2006/relationships/image" Target="../media/image7.png"/></Relationships>
</file>

<file path=ppt/slides/_rels/slide218.xml.rels><?xml version="1.0" encoding="UTF-8" standalone="yes"?>
<Relationships xmlns="http://schemas.openxmlformats.org/package/2006/relationships"><Relationship Id="rId2" Type="http://schemas.openxmlformats.org/officeDocument/2006/relationships/notesSlide" Target="../notesSlides/notesSlide218.xml"/><Relationship Id="rId1" Type="http://schemas.openxmlformats.org/officeDocument/2006/relationships/slideLayout" Target="../slideLayouts/slideLayout1.xml"/></Relationships>
</file>

<file path=ppt/slides/_rels/slide219.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image" Target="../media/image9.png"/><Relationship Id="rId7" Type="http://schemas.openxmlformats.org/officeDocument/2006/relationships/image" Target="../media/image3.png"/><Relationship Id="rId2" Type="http://schemas.openxmlformats.org/officeDocument/2006/relationships/notesSlide" Target="../notesSlides/notesSlide219.xml"/><Relationship Id="rId1" Type="http://schemas.openxmlformats.org/officeDocument/2006/relationships/slideLayout" Target="../slideLayouts/slideLayout1.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10.svg"/></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1.xml"/><Relationship Id="rId5" Type="http://schemas.openxmlformats.org/officeDocument/2006/relationships/image" Target="../media/image8.svg"/><Relationship Id="rId4" Type="http://schemas.openxmlformats.org/officeDocument/2006/relationships/image" Target="../media/image7.png"/></Relationships>
</file>

<file path=ppt/slides/_rels/slide2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20.xml"/><Relationship Id="rId1" Type="http://schemas.openxmlformats.org/officeDocument/2006/relationships/slideLayout" Target="../slideLayouts/slideLayout1.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slides/_rels/slide2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21.xml"/><Relationship Id="rId1" Type="http://schemas.openxmlformats.org/officeDocument/2006/relationships/slideLayout" Target="../slideLayouts/slideLayout1.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slides/_rels/slide222.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9.png"/><Relationship Id="rId7" Type="http://schemas.openxmlformats.org/officeDocument/2006/relationships/image" Target="../media/image7.png"/><Relationship Id="rId2" Type="http://schemas.openxmlformats.org/officeDocument/2006/relationships/notesSlide" Target="../notesSlides/notesSlide222.xml"/><Relationship Id="rId1" Type="http://schemas.openxmlformats.org/officeDocument/2006/relationships/slideLayout" Target="../slideLayouts/slideLayout1.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0.svg"/></Relationships>
</file>

<file path=ppt/slides/_rels/slide223.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223.xml"/><Relationship Id="rId1" Type="http://schemas.openxmlformats.org/officeDocument/2006/relationships/slideLayout" Target="../slideLayouts/slideLayout1.xml"/><Relationship Id="rId5" Type="http://schemas.openxmlformats.org/officeDocument/2006/relationships/image" Target="../media/image8.svg"/><Relationship Id="rId4" Type="http://schemas.openxmlformats.org/officeDocument/2006/relationships/image" Target="../media/image7.png"/></Relationships>
</file>

<file path=ppt/slides/_rels/slide224.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9.png"/><Relationship Id="rId7" Type="http://schemas.openxmlformats.org/officeDocument/2006/relationships/image" Target="../media/image7.png"/><Relationship Id="rId2" Type="http://schemas.openxmlformats.org/officeDocument/2006/relationships/notesSlide" Target="../notesSlides/notesSlide224.xml"/><Relationship Id="rId1" Type="http://schemas.openxmlformats.org/officeDocument/2006/relationships/slideLayout" Target="../slideLayouts/slideLayout1.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0.svg"/></Relationships>
</file>

<file path=ppt/slides/_rels/slide225.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225.xml"/><Relationship Id="rId1" Type="http://schemas.openxmlformats.org/officeDocument/2006/relationships/slideLayout" Target="../slideLayouts/slideLayout1.xml"/><Relationship Id="rId5" Type="http://schemas.openxmlformats.org/officeDocument/2006/relationships/image" Target="../media/image8.svg"/><Relationship Id="rId4" Type="http://schemas.openxmlformats.org/officeDocument/2006/relationships/image" Target="../media/image7.png"/></Relationships>
</file>

<file path=ppt/slides/_rels/slide2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26.xml"/><Relationship Id="rId1" Type="http://schemas.openxmlformats.org/officeDocument/2006/relationships/slideLayout" Target="../slideLayouts/slideLayout1.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slides/_rels/slide227.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9.png"/><Relationship Id="rId7" Type="http://schemas.openxmlformats.org/officeDocument/2006/relationships/image" Target="../media/image7.png"/><Relationship Id="rId2" Type="http://schemas.openxmlformats.org/officeDocument/2006/relationships/notesSlide" Target="../notesSlides/notesSlide227.xml"/><Relationship Id="rId1" Type="http://schemas.openxmlformats.org/officeDocument/2006/relationships/slideLayout" Target="../slideLayouts/slideLayout1.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0.svg"/></Relationships>
</file>

<file path=ppt/slides/_rels/slide228.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228.xml"/><Relationship Id="rId1" Type="http://schemas.openxmlformats.org/officeDocument/2006/relationships/slideLayout" Target="../slideLayouts/slideLayout1.xml"/><Relationship Id="rId5" Type="http://schemas.openxmlformats.org/officeDocument/2006/relationships/image" Target="../media/image8.svg"/><Relationship Id="rId4" Type="http://schemas.openxmlformats.org/officeDocument/2006/relationships/image" Target="../media/image7.png"/></Relationships>
</file>

<file path=ppt/slides/_rels/slide229.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9.png"/><Relationship Id="rId7" Type="http://schemas.openxmlformats.org/officeDocument/2006/relationships/image" Target="../media/image7.png"/><Relationship Id="rId2" Type="http://schemas.openxmlformats.org/officeDocument/2006/relationships/notesSlide" Target="../notesSlides/notesSlide229.xml"/><Relationship Id="rId1" Type="http://schemas.openxmlformats.org/officeDocument/2006/relationships/slideLayout" Target="../slideLayouts/slideLayout1.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0.svg"/></Relationships>
</file>

<file path=ppt/slides/_rels/slide23.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9.png"/><Relationship Id="rId7" Type="http://schemas.openxmlformats.org/officeDocument/2006/relationships/image" Target="../media/image7.pn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10.svg"/></Relationships>
</file>

<file path=ppt/slides/_rels/slide230.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230.xml"/><Relationship Id="rId1" Type="http://schemas.openxmlformats.org/officeDocument/2006/relationships/slideLayout" Target="../slideLayouts/slideLayout1.xml"/><Relationship Id="rId5" Type="http://schemas.openxmlformats.org/officeDocument/2006/relationships/image" Target="../media/image8.svg"/><Relationship Id="rId4" Type="http://schemas.openxmlformats.org/officeDocument/2006/relationships/image" Target="../media/image7.png"/></Relationships>
</file>

<file path=ppt/slides/_rels/slide231.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9.png"/><Relationship Id="rId7" Type="http://schemas.openxmlformats.org/officeDocument/2006/relationships/image" Target="../media/image7.png"/><Relationship Id="rId2" Type="http://schemas.openxmlformats.org/officeDocument/2006/relationships/notesSlide" Target="../notesSlides/notesSlide231.xml"/><Relationship Id="rId1" Type="http://schemas.openxmlformats.org/officeDocument/2006/relationships/slideLayout" Target="../slideLayouts/slideLayout1.xml"/><Relationship Id="rId6" Type="http://schemas.openxmlformats.org/officeDocument/2006/relationships/image" Target="../media/image77.svg"/><Relationship Id="rId5" Type="http://schemas.openxmlformats.org/officeDocument/2006/relationships/image" Target="../media/image76.png"/><Relationship Id="rId4" Type="http://schemas.openxmlformats.org/officeDocument/2006/relationships/image" Target="../media/image10.svg"/></Relationships>
</file>

<file path=ppt/slides/_rels/slide232.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232.xml"/><Relationship Id="rId1" Type="http://schemas.openxmlformats.org/officeDocument/2006/relationships/slideLayout" Target="../slideLayouts/slideLayout1.xml"/><Relationship Id="rId5" Type="http://schemas.openxmlformats.org/officeDocument/2006/relationships/image" Target="../media/image8.svg"/><Relationship Id="rId4" Type="http://schemas.openxmlformats.org/officeDocument/2006/relationships/image" Target="../media/image7.png"/></Relationships>
</file>

<file path=ppt/slides/_rels/slide233.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9.png"/><Relationship Id="rId7" Type="http://schemas.openxmlformats.org/officeDocument/2006/relationships/image" Target="../media/image7.png"/><Relationship Id="rId2" Type="http://schemas.openxmlformats.org/officeDocument/2006/relationships/notesSlide" Target="../notesSlides/notesSlide233.xml"/><Relationship Id="rId1" Type="http://schemas.openxmlformats.org/officeDocument/2006/relationships/slideLayout" Target="../slideLayouts/slideLayout1.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10.svg"/></Relationships>
</file>

<file path=ppt/slides/_rels/slide234.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9.png"/><Relationship Id="rId7" Type="http://schemas.openxmlformats.org/officeDocument/2006/relationships/image" Target="../media/image7.png"/><Relationship Id="rId2" Type="http://schemas.openxmlformats.org/officeDocument/2006/relationships/notesSlide" Target="../notesSlides/notesSlide234.xml"/><Relationship Id="rId1" Type="http://schemas.openxmlformats.org/officeDocument/2006/relationships/slideLayout" Target="../slideLayouts/slideLayout1.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0.svg"/></Relationships>
</file>

<file path=ppt/slides/_rels/slide235.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235.xml"/><Relationship Id="rId1" Type="http://schemas.openxmlformats.org/officeDocument/2006/relationships/slideLayout" Target="../slideLayouts/slideLayout1.xml"/><Relationship Id="rId5" Type="http://schemas.openxmlformats.org/officeDocument/2006/relationships/image" Target="../media/image8.svg"/><Relationship Id="rId4" Type="http://schemas.openxmlformats.org/officeDocument/2006/relationships/image" Target="../media/image7.png"/></Relationships>
</file>

<file path=ppt/slides/_rels/slide236.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9.png"/><Relationship Id="rId7" Type="http://schemas.openxmlformats.org/officeDocument/2006/relationships/image" Target="../media/image7.png"/><Relationship Id="rId2" Type="http://schemas.openxmlformats.org/officeDocument/2006/relationships/notesSlide" Target="../notesSlides/notesSlide236.xml"/><Relationship Id="rId1" Type="http://schemas.openxmlformats.org/officeDocument/2006/relationships/slideLayout" Target="../slideLayouts/slideLayout1.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0.svg"/></Relationships>
</file>

<file path=ppt/slides/_rels/slide237.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237.xml"/><Relationship Id="rId1" Type="http://schemas.openxmlformats.org/officeDocument/2006/relationships/slideLayout" Target="../slideLayouts/slideLayout1.xml"/><Relationship Id="rId5" Type="http://schemas.openxmlformats.org/officeDocument/2006/relationships/image" Target="../media/image8.svg"/><Relationship Id="rId4" Type="http://schemas.openxmlformats.org/officeDocument/2006/relationships/image" Target="../media/image7.png"/></Relationships>
</file>

<file path=ppt/slides/_rels/slide238.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238.xml"/><Relationship Id="rId1" Type="http://schemas.openxmlformats.org/officeDocument/2006/relationships/slideLayout" Target="../slideLayouts/slideLayout1.xml"/><Relationship Id="rId5" Type="http://schemas.openxmlformats.org/officeDocument/2006/relationships/image" Target="../media/image8.svg"/><Relationship Id="rId4" Type="http://schemas.openxmlformats.org/officeDocument/2006/relationships/image" Target="../media/image7.png"/></Relationships>
</file>

<file path=ppt/slides/_rels/slide239.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9.png"/><Relationship Id="rId7" Type="http://schemas.openxmlformats.org/officeDocument/2006/relationships/image" Target="../media/image7.png"/><Relationship Id="rId2" Type="http://schemas.openxmlformats.org/officeDocument/2006/relationships/notesSlide" Target="../notesSlides/notesSlide239.xml"/><Relationship Id="rId1" Type="http://schemas.openxmlformats.org/officeDocument/2006/relationships/slideLayout" Target="../slideLayouts/slideLayout1.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10.svg"/></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4.xml"/><Relationship Id="rId1" Type="http://schemas.openxmlformats.org/officeDocument/2006/relationships/slideLayout" Target="../slideLayouts/slideLayout1.xml"/><Relationship Id="rId5" Type="http://schemas.openxmlformats.org/officeDocument/2006/relationships/image" Target="../media/image8.svg"/><Relationship Id="rId4" Type="http://schemas.openxmlformats.org/officeDocument/2006/relationships/image" Target="../media/image7.png"/></Relationships>
</file>

<file path=ppt/slides/_rels/slide240.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9.png"/><Relationship Id="rId7" Type="http://schemas.openxmlformats.org/officeDocument/2006/relationships/image" Target="../media/image7.png"/><Relationship Id="rId2" Type="http://schemas.openxmlformats.org/officeDocument/2006/relationships/notesSlide" Target="../notesSlides/notesSlide240.xml"/><Relationship Id="rId1" Type="http://schemas.openxmlformats.org/officeDocument/2006/relationships/slideLayout" Target="../slideLayouts/slideLayout1.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0.svg"/></Relationships>
</file>

<file path=ppt/slides/_rels/slide241.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241.xml"/><Relationship Id="rId1" Type="http://schemas.openxmlformats.org/officeDocument/2006/relationships/slideLayout" Target="../slideLayouts/slideLayout1.xml"/><Relationship Id="rId5" Type="http://schemas.openxmlformats.org/officeDocument/2006/relationships/image" Target="../media/image8.svg"/><Relationship Id="rId4" Type="http://schemas.openxmlformats.org/officeDocument/2006/relationships/image" Target="../media/image7.png"/></Relationships>
</file>

<file path=ppt/slides/_rels/slide242.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9.png"/><Relationship Id="rId7" Type="http://schemas.openxmlformats.org/officeDocument/2006/relationships/image" Target="../media/image7.png"/><Relationship Id="rId2" Type="http://schemas.openxmlformats.org/officeDocument/2006/relationships/notesSlide" Target="../notesSlides/notesSlide242.xml"/><Relationship Id="rId1" Type="http://schemas.openxmlformats.org/officeDocument/2006/relationships/slideLayout" Target="../slideLayouts/slideLayout1.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0.svg"/></Relationships>
</file>

<file path=ppt/slides/_rels/slide243.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243.xml"/><Relationship Id="rId1" Type="http://schemas.openxmlformats.org/officeDocument/2006/relationships/slideLayout" Target="../slideLayouts/slideLayout1.xml"/><Relationship Id="rId5" Type="http://schemas.openxmlformats.org/officeDocument/2006/relationships/image" Target="../media/image8.svg"/><Relationship Id="rId4" Type="http://schemas.openxmlformats.org/officeDocument/2006/relationships/image" Target="../media/image7.png"/></Relationships>
</file>

<file path=ppt/slides/_rels/slide244.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244.xml"/><Relationship Id="rId1" Type="http://schemas.openxmlformats.org/officeDocument/2006/relationships/slideLayout" Target="../slideLayouts/slideLayout1.xml"/><Relationship Id="rId5" Type="http://schemas.openxmlformats.org/officeDocument/2006/relationships/image" Target="../media/image8.svg"/><Relationship Id="rId4" Type="http://schemas.openxmlformats.org/officeDocument/2006/relationships/image" Target="../media/image7.png"/></Relationships>
</file>

<file path=ppt/slides/_rels/slide24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45.xml"/><Relationship Id="rId1" Type="http://schemas.openxmlformats.org/officeDocument/2006/relationships/slideLayout" Target="../slideLayouts/slideLayout1.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slides/_rels/slide246.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9.png"/><Relationship Id="rId7" Type="http://schemas.openxmlformats.org/officeDocument/2006/relationships/image" Target="../media/image7.png"/><Relationship Id="rId2" Type="http://schemas.openxmlformats.org/officeDocument/2006/relationships/notesSlide" Target="../notesSlides/notesSlide246.xml"/><Relationship Id="rId1" Type="http://schemas.openxmlformats.org/officeDocument/2006/relationships/slideLayout" Target="../slideLayouts/slideLayout1.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0.svg"/></Relationships>
</file>

<file path=ppt/slides/_rels/slide247.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247.xml"/><Relationship Id="rId1" Type="http://schemas.openxmlformats.org/officeDocument/2006/relationships/slideLayout" Target="../slideLayouts/slideLayout1.xml"/><Relationship Id="rId5" Type="http://schemas.openxmlformats.org/officeDocument/2006/relationships/image" Target="../media/image8.svg"/><Relationship Id="rId4" Type="http://schemas.openxmlformats.org/officeDocument/2006/relationships/image" Target="../media/image7.png"/></Relationships>
</file>

<file path=ppt/slides/_rels/slide248.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9.png"/><Relationship Id="rId7" Type="http://schemas.openxmlformats.org/officeDocument/2006/relationships/image" Target="../media/image7.png"/><Relationship Id="rId2" Type="http://schemas.openxmlformats.org/officeDocument/2006/relationships/notesSlide" Target="../notesSlides/notesSlide248.xml"/><Relationship Id="rId1" Type="http://schemas.openxmlformats.org/officeDocument/2006/relationships/slideLayout" Target="../slideLayouts/slideLayout1.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10.svg"/></Relationships>
</file>

<file path=ppt/slides/_rels/slide249.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249.xml"/><Relationship Id="rId1" Type="http://schemas.openxmlformats.org/officeDocument/2006/relationships/slideLayout" Target="../slideLayouts/slideLayout1.xml"/><Relationship Id="rId5" Type="http://schemas.openxmlformats.org/officeDocument/2006/relationships/image" Target="../media/image8.svg"/><Relationship Id="rId4" Type="http://schemas.openxmlformats.org/officeDocument/2006/relationships/image" Target="../media/image7.png"/></Relationships>
</file>

<file path=ppt/slides/_rels/slide25.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9.png"/><Relationship Id="rId7" Type="http://schemas.openxmlformats.org/officeDocument/2006/relationships/image" Target="../media/image7.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10.svg"/></Relationships>
</file>

<file path=ppt/slides/_rels/slide250.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250.xml"/><Relationship Id="rId1" Type="http://schemas.openxmlformats.org/officeDocument/2006/relationships/slideLayout" Target="../slideLayouts/slideLayout1.xml"/><Relationship Id="rId5" Type="http://schemas.openxmlformats.org/officeDocument/2006/relationships/image" Target="../media/image8.svg"/><Relationship Id="rId4" Type="http://schemas.openxmlformats.org/officeDocument/2006/relationships/image" Target="../media/image7.png"/></Relationships>
</file>

<file path=ppt/slides/_rels/slide25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51.xml"/><Relationship Id="rId1" Type="http://schemas.openxmlformats.org/officeDocument/2006/relationships/slideLayout" Target="../slideLayouts/slideLayout1.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slides/_rels/slide252.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9.png"/><Relationship Id="rId7" Type="http://schemas.openxmlformats.org/officeDocument/2006/relationships/image" Target="../media/image7.png"/><Relationship Id="rId2" Type="http://schemas.openxmlformats.org/officeDocument/2006/relationships/notesSlide" Target="../notesSlides/notesSlide252.xml"/><Relationship Id="rId1" Type="http://schemas.openxmlformats.org/officeDocument/2006/relationships/slideLayout" Target="../slideLayouts/slideLayout1.xml"/><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10.svg"/></Relationships>
</file>

<file path=ppt/slides/_rels/slide253.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253.xml"/><Relationship Id="rId1" Type="http://schemas.openxmlformats.org/officeDocument/2006/relationships/slideLayout" Target="../slideLayouts/slideLayout1.xml"/><Relationship Id="rId5" Type="http://schemas.openxmlformats.org/officeDocument/2006/relationships/image" Target="../media/image8.svg"/><Relationship Id="rId4" Type="http://schemas.openxmlformats.org/officeDocument/2006/relationships/image" Target="../media/image7.png"/></Relationships>
</file>

<file path=ppt/slides/_rels/slide254.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9.png"/><Relationship Id="rId7" Type="http://schemas.openxmlformats.org/officeDocument/2006/relationships/image" Target="../media/image7.png"/><Relationship Id="rId2" Type="http://schemas.openxmlformats.org/officeDocument/2006/relationships/notesSlide" Target="../notesSlides/notesSlide254.xml"/><Relationship Id="rId1" Type="http://schemas.openxmlformats.org/officeDocument/2006/relationships/slideLayout" Target="../slideLayouts/slideLayout1.xml"/><Relationship Id="rId6" Type="http://schemas.openxmlformats.org/officeDocument/2006/relationships/image" Target="../media/image147.svg"/><Relationship Id="rId5" Type="http://schemas.openxmlformats.org/officeDocument/2006/relationships/image" Target="../media/image146.png"/><Relationship Id="rId4" Type="http://schemas.openxmlformats.org/officeDocument/2006/relationships/image" Target="../media/image10.svg"/></Relationships>
</file>

<file path=ppt/slides/_rels/slide255.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255.xml"/><Relationship Id="rId1" Type="http://schemas.openxmlformats.org/officeDocument/2006/relationships/slideLayout" Target="../slideLayouts/slideLayout1.xml"/><Relationship Id="rId5" Type="http://schemas.openxmlformats.org/officeDocument/2006/relationships/image" Target="../media/image8.svg"/><Relationship Id="rId4" Type="http://schemas.openxmlformats.org/officeDocument/2006/relationships/image" Target="../media/image7.png"/></Relationships>
</file>

<file path=ppt/slides/_rels/slide256.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9.png"/><Relationship Id="rId7" Type="http://schemas.openxmlformats.org/officeDocument/2006/relationships/image" Target="../media/image7.png"/><Relationship Id="rId2" Type="http://schemas.openxmlformats.org/officeDocument/2006/relationships/notesSlide" Target="../notesSlides/notesSlide256.xml"/><Relationship Id="rId1" Type="http://schemas.openxmlformats.org/officeDocument/2006/relationships/slideLayout" Target="../slideLayouts/slideLayout1.xml"/><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10.svg"/></Relationships>
</file>

<file path=ppt/slides/_rels/slide257.xml.rels><?xml version="1.0" encoding="UTF-8" standalone="yes"?>
<Relationships xmlns="http://schemas.openxmlformats.org/package/2006/relationships"><Relationship Id="rId3" Type="http://schemas.openxmlformats.org/officeDocument/2006/relationships/image" Target="../media/image149.jpg"/><Relationship Id="rId2" Type="http://schemas.openxmlformats.org/officeDocument/2006/relationships/notesSlide" Target="../notesSlides/notesSlide257.xml"/><Relationship Id="rId1" Type="http://schemas.openxmlformats.org/officeDocument/2006/relationships/slideLayout" Target="../slideLayouts/slideLayout1.xml"/><Relationship Id="rId5" Type="http://schemas.openxmlformats.org/officeDocument/2006/relationships/image" Target="../media/image8.svg"/><Relationship Id="rId4" Type="http://schemas.openxmlformats.org/officeDocument/2006/relationships/image" Target="../media/image7.png"/></Relationships>
</file>

<file path=ppt/slides/_rels/slide25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58.xml"/><Relationship Id="rId1" Type="http://schemas.openxmlformats.org/officeDocument/2006/relationships/slideLayout" Target="../slideLayouts/slideLayout1.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slides/_rels/slide259.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9.png"/><Relationship Id="rId7" Type="http://schemas.openxmlformats.org/officeDocument/2006/relationships/image" Target="../media/image7.png"/><Relationship Id="rId2" Type="http://schemas.openxmlformats.org/officeDocument/2006/relationships/notesSlide" Target="../notesSlides/notesSlide259.xml"/><Relationship Id="rId1" Type="http://schemas.openxmlformats.org/officeDocument/2006/relationships/slideLayout" Target="../slideLayouts/slideLayout1.xml"/><Relationship Id="rId6" Type="http://schemas.openxmlformats.org/officeDocument/2006/relationships/image" Target="../media/image42.svg"/><Relationship Id="rId5" Type="http://schemas.openxmlformats.org/officeDocument/2006/relationships/image" Target="../media/image41.png"/><Relationship Id="rId4" Type="http://schemas.openxmlformats.org/officeDocument/2006/relationships/image" Target="../media/image10.svg"/></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6.xml"/><Relationship Id="rId1" Type="http://schemas.openxmlformats.org/officeDocument/2006/relationships/slideLayout" Target="../slideLayouts/slideLayout1.xml"/><Relationship Id="rId5" Type="http://schemas.openxmlformats.org/officeDocument/2006/relationships/image" Target="../media/image8.svg"/><Relationship Id="rId4" Type="http://schemas.openxmlformats.org/officeDocument/2006/relationships/image" Target="../media/image7.png"/></Relationships>
</file>

<file path=ppt/slides/_rels/slide260.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260.xml"/><Relationship Id="rId1" Type="http://schemas.openxmlformats.org/officeDocument/2006/relationships/slideLayout" Target="../slideLayouts/slideLayout1.xml"/><Relationship Id="rId5" Type="http://schemas.openxmlformats.org/officeDocument/2006/relationships/image" Target="../media/image8.svg"/><Relationship Id="rId4" Type="http://schemas.openxmlformats.org/officeDocument/2006/relationships/image" Target="../media/image7.png"/></Relationships>
</file>

<file path=ppt/slides/_rels/slide261.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9.png"/><Relationship Id="rId7" Type="http://schemas.openxmlformats.org/officeDocument/2006/relationships/image" Target="../media/image7.png"/><Relationship Id="rId2" Type="http://schemas.openxmlformats.org/officeDocument/2006/relationships/notesSlide" Target="../notesSlides/notesSlide261.xml"/><Relationship Id="rId1" Type="http://schemas.openxmlformats.org/officeDocument/2006/relationships/slideLayout" Target="../slideLayouts/slideLayout1.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10.svg"/></Relationships>
</file>

<file path=ppt/slides/_rels/slide262.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262.xml"/><Relationship Id="rId1" Type="http://schemas.openxmlformats.org/officeDocument/2006/relationships/slideLayout" Target="../slideLayouts/slideLayout1.xml"/><Relationship Id="rId5" Type="http://schemas.openxmlformats.org/officeDocument/2006/relationships/image" Target="../media/image8.svg"/><Relationship Id="rId4" Type="http://schemas.openxmlformats.org/officeDocument/2006/relationships/image" Target="../media/image7.png"/></Relationships>
</file>

<file path=ppt/slides/_rels/slide263.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263.xml"/><Relationship Id="rId1" Type="http://schemas.openxmlformats.org/officeDocument/2006/relationships/slideLayout" Target="../slideLayouts/slideLayout1.xml"/><Relationship Id="rId5" Type="http://schemas.openxmlformats.org/officeDocument/2006/relationships/image" Target="../media/image8.svg"/><Relationship Id="rId4" Type="http://schemas.openxmlformats.org/officeDocument/2006/relationships/image" Target="../media/image7.png"/></Relationships>
</file>

<file path=ppt/slides/_rels/slide264.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9.png"/><Relationship Id="rId7" Type="http://schemas.openxmlformats.org/officeDocument/2006/relationships/image" Target="../media/image7.png"/><Relationship Id="rId2" Type="http://schemas.openxmlformats.org/officeDocument/2006/relationships/notesSlide" Target="../notesSlides/notesSlide264.xml"/><Relationship Id="rId1" Type="http://schemas.openxmlformats.org/officeDocument/2006/relationships/slideLayout" Target="../slideLayouts/slideLayout1.xml"/><Relationship Id="rId6" Type="http://schemas.openxmlformats.org/officeDocument/2006/relationships/image" Target="../media/image101.svg"/><Relationship Id="rId5" Type="http://schemas.openxmlformats.org/officeDocument/2006/relationships/image" Target="../media/image100.png"/><Relationship Id="rId4" Type="http://schemas.openxmlformats.org/officeDocument/2006/relationships/image" Target="../media/image10.svg"/></Relationships>
</file>

<file path=ppt/slides/_rels/slide265.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265.xml"/><Relationship Id="rId1" Type="http://schemas.openxmlformats.org/officeDocument/2006/relationships/slideLayout" Target="../slideLayouts/slideLayout1.xml"/><Relationship Id="rId5" Type="http://schemas.openxmlformats.org/officeDocument/2006/relationships/image" Target="../media/image8.svg"/><Relationship Id="rId4" Type="http://schemas.openxmlformats.org/officeDocument/2006/relationships/image" Target="../media/image7.png"/></Relationships>
</file>

<file path=ppt/slides/_rels/slide266.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9.png"/><Relationship Id="rId7" Type="http://schemas.openxmlformats.org/officeDocument/2006/relationships/image" Target="../media/image7.png"/><Relationship Id="rId2" Type="http://schemas.openxmlformats.org/officeDocument/2006/relationships/notesSlide" Target="../notesSlides/notesSlide266.xml"/><Relationship Id="rId1" Type="http://schemas.openxmlformats.org/officeDocument/2006/relationships/slideLayout" Target="../slideLayouts/slideLayout1.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10.svg"/></Relationships>
</file>

<file path=ppt/slides/_rels/slide267.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267.xml"/><Relationship Id="rId1" Type="http://schemas.openxmlformats.org/officeDocument/2006/relationships/slideLayout" Target="../slideLayouts/slideLayout1.xml"/><Relationship Id="rId5" Type="http://schemas.openxmlformats.org/officeDocument/2006/relationships/image" Target="../media/image8.svg"/><Relationship Id="rId4" Type="http://schemas.openxmlformats.org/officeDocument/2006/relationships/image" Target="../media/image7.png"/></Relationships>
</file>

<file path=ppt/slides/_rels/slide268.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268.xml"/><Relationship Id="rId1" Type="http://schemas.openxmlformats.org/officeDocument/2006/relationships/slideLayout" Target="../slideLayouts/slideLayout1.xml"/><Relationship Id="rId5" Type="http://schemas.openxmlformats.org/officeDocument/2006/relationships/image" Target="../media/image8.svg"/><Relationship Id="rId4" Type="http://schemas.openxmlformats.org/officeDocument/2006/relationships/image" Target="../media/image7.png"/></Relationships>
</file>

<file path=ppt/slides/_rels/slide269.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9.png"/><Relationship Id="rId7" Type="http://schemas.openxmlformats.org/officeDocument/2006/relationships/image" Target="../media/image7.png"/><Relationship Id="rId2" Type="http://schemas.openxmlformats.org/officeDocument/2006/relationships/notesSlide" Target="../notesSlides/notesSlide269.xml"/><Relationship Id="rId1" Type="http://schemas.openxmlformats.org/officeDocument/2006/relationships/slideLayout" Target="../slideLayouts/slideLayout1.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10.svg"/></Relationships>
</file>

<file path=ppt/slides/_rels/slide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slides/_rels/slide270.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270.xml"/><Relationship Id="rId1" Type="http://schemas.openxmlformats.org/officeDocument/2006/relationships/slideLayout" Target="../slideLayouts/slideLayout1.xml"/><Relationship Id="rId5" Type="http://schemas.openxmlformats.org/officeDocument/2006/relationships/image" Target="../media/image8.svg"/><Relationship Id="rId4" Type="http://schemas.openxmlformats.org/officeDocument/2006/relationships/image" Target="../media/image7.png"/></Relationships>
</file>

<file path=ppt/slides/_rels/slide271.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271.xml"/><Relationship Id="rId1" Type="http://schemas.openxmlformats.org/officeDocument/2006/relationships/slideLayout" Target="../slideLayouts/slideLayout1.xml"/><Relationship Id="rId5" Type="http://schemas.openxmlformats.org/officeDocument/2006/relationships/image" Target="../media/image8.svg"/><Relationship Id="rId4" Type="http://schemas.openxmlformats.org/officeDocument/2006/relationships/image" Target="../media/image7.png"/></Relationships>
</file>

<file path=ppt/slides/_rels/slide272.xml.rels><?xml version="1.0" encoding="UTF-8" standalone="yes"?>
<Relationships xmlns="http://schemas.openxmlformats.org/package/2006/relationships"><Relationship Id="rId3" Type="http://schemas.openxmlformats.org/officeDocument/2006/relationships/image" Target="../media/image158.jpg"/><Relationship Id="rId2" Type="http://schemas.openxmlformats.org/officeDocument/2006/relationships/notesSlide" Target="../notesSlides/notesSlide272.xml"/><Relationship Id="rId1" Type="http://schemas.openxmlformats.org/officeDocument/2006/relationships/slideLayout" Target="../slideLayouts/slideLayout1.xml"/><Relationship Id="rId5" Type="http://schemas.openxmlformats.org/officeDocument/2006/relationships/image" Target="../media/image8.svg"/><Relationship Id="rId4" Type="http://schemas.openxmlformats.org/officeDocument/2006/relationships/image" Target="../media/image7.png"/></Relationships>
</file>

<file path=ppt/slides/_rels/slide273.xml.rels><?xml version="1.0" encoding="UTF-8" standalone="yes"?>
<Relationships xmlns="http://schemas.openxmlformats.org/package/2006/relationships"><Relationship Id="rId2" Type="http://schemas.openxmlformats.org/officeDocument/2006/relationships/notesSlide" Target="../notesSlides/notesSlide273.xml"/><Relationship Id="rId1" Type="http://schemas.openxmlformats.org/officeDocument/2006/relationships/slideLayout" Target="../slideLayouts/slideLayout1.xml"/></Relationships>
</file>

<file path=ppt/slides/_rels/slide27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4.xml"/><Relationship Id="rId1" Type="http://schemas.openxmlformats.org/officeDocument/2006/relationships/slideLayout" Target="../slideLayouts/slideLayout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27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75.xml"/><Relationship Id="rId1" Type="http://schemas.openxmlformats.org/officeDocument/2006/relationships/slideLayout" Target="../slideLayouts/slideLayout1.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slides/_rels/slide276.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276.xml"/><Relationship Id="rId1" Type="http://schemas.openxmlformats.org/officeDocument/2006/relationships/slideLayout" Target="../slideLayouts/slideLayout1.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124.svg"/></Relationships>
</file>

<file path=ppt/slides/_rels/slide27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77.xml"/><Relationship Id="rId1" Type="http://schemas.openxmlformats.org/officeDocument/2006/relationships/slideLayout" Target="../slideLayouts/slideLayout1.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12.svg"/></Relationships>
</file>

<file path=ppt/slides/_rels/slide27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78.xml"/><Relationship Id="rId1" Type="http://schemas.openxmlformats.org/officeDocument/2006/relationships/slideLayout" Target="../slideLayouts/slideLayout1.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22.svg"/></Relationships>
</file>

<file path=ppt/slides/_rels/slide27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79.xml"/><Relationship Id="rId1" Type="http://schemas.openxmlformats.org/officeDocument/2006/relationships/slideLayout" Target="../slideLayouts/slideLayout1.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slides/_rels/slide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8.xml"/><Relationship Id="rId1" Type="http://schemas.openxmlformats.org/officeDocument/2006/relationships/slideLayout" Target="../slideLayouts/slideLayout1.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slides/_rels/slide28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80.xml"/><Relationship Id="rId1" Type="http://schemas.openxmlformats.org/officeDocument/2006/relationships/slideLayout" Target="../slideLayouts/slideLayout1.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slides/_rels/slide281.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9.png"/><Relationship Id="rId7" Type="http://schemas.openxmlformats.org/officeDocument/2006/relationships/image" Target="../media/image7.png"/><Relationship Id="rId2" Type="http://schemas.openxmlformats.org/officeDocument/2006/relationships/notesSlide" Target="../notesSlides/notesSlide281.xml"/><Relationship Id="rId1" Type="http://schemas.openxmlformats.org/officeDocument/2006/relationships/slideLayout" Target="../slideLayouts/slideLayout1.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10.svg"/></Relationships>
</file>

<file path=ppt/slides/_rels/slide282.xml.rels><?xml version="1.0" encoding="UTF-8" standalone="yes"?>
<Relationships xmlns="http://schemas.openxmlformats.org/package/2006/relationships"><Relationship Id="rId3" Type="http://schemas.openxmlformats.org/officeDocument/2006/relationships/image" Target="../media/image159.jpg"/><Relationship Id="rId2" Type="http://schemas.openxmlformats.org/officeDocument/2006/relationships/notesSlide" Target="../notesSlides/notesSlide282.xml"/><Relationship Id="rId1" Type="http://schemas.openxmlformats.org/officeDocument/2006/relationships/slideLayout" Target="../slideLayouts/slideLayout1.xml"/><Relationship Id="rId5" Type="http://schemas.openxmlformats.org/officeDocument/2006/relationships/image" Target="../media/image8.svg"/><Relationship Id="rId4" Type="http://schemas.openxmlformats.org/officeDocument/2006/relationships/image" Target="../media/image7.png"/></Relationships>
</file>

<file path=ppt/slides/_rels/slide283.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9.png"/><Relationship Id="rId7" Type="http://schemas.openxmlformats.org/officeDocument/2006/relationships/image" Target="../media/image7.png"/><Relationship Id="rId2" Type="http://schemas.openxmlformats.org/officeDocument/2006/relationships/notesSlide" Target="../notesSlides/notesSlide283.xml"/><Relationship Id="rId1" Type="http://schemas.openxmlformats.org/officeDocument/2006/relationships/slideLayout" Target="../slideLayouts/slideLayout1.xml"/><Relationship Id="rId6" Type="http://schemas.openxmlformats.org/officeDocument/2006/relationships/image" Target="../media/image77.svg"/><Relationship Id="rId5" Type="http://schemas.openxmlformats.org/officeDocument/2006/relationships/image" Target="../media/image76.png"/><Relationship Id="rId4" Type="http://schemas.openxmlformats.org/officeDocument/2006/relationships/image" Target="../media/image10.svg"/></Relationships>
</file>

<file path=ppt/slides/_rels/slide284.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284.xml"/><Relationship Id="rId1" Type="http://schemas.openxmlformats.org/officeDocument/2006/relationships/slideLayout" Target="../slideLayouts/slideLayout1.xml"/><Relationship Id="rId5" Type="http://schemas.openxmlformats.org/officeDocument/2006/relationships/image" Target="../media/image8.svg"/><Relationship Id="rId4" Type="http://schemas.openxmlformats.org/officeDocument/2006/relationships/image" Target="../media/image7.png"/></Relationships>
</file>

<file path=ppt/slides/_rels/slide285.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9.png"/><Relationship Id="rId7" Type="http://schemas.openxmlformats.org/officeDocument/2006/relationships/image" Target="../media/image7.png"/><Relationship Id="rId2" Type="http://schemas.openxmlformats.org/officeDocument/2006/relationships/notesSlide" Target="../notesSlides/notesSlide285.xml"/><Relationship Id="rId1" Type="http://schemas.openxmlformats.org/officeDocument/2006/relationships/slideLayout" Target="../slideLayouts/slideLayout1.xml"/><Relationship Id="rId6" Type="http://schemas.openxmlformats.org/officeDocument/2006/relationships/image" Target="../media/image77.svg"/><Relationship Id="rId5" Type="http://schemas.openxmlformats.org/officeDocument/2006/relationships/image" Target="../media/image76.png"/><Relationship Id="rId4" Type="http://schemas.openxmlformats.org/officeDocument/2006/relationships/image" Target="../media/image10.svg"/></Relationships>
</file>

<file path=ppt/slides/_rels/slide286.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286.xml"/><Relationship Id="rId1" Type="http://schemas.openxmlformats.org/officeDocument/2006/relationships/slideLayout" Target="../slideLayouts/slideLayout1.xml"/><Relationship Id="rId5" Type="http://schemas.openxmlformats.org/officeDocument/2006/relationships/image" Target="../media/image8.svg"/><Relationship Id="rId4" Type="http://schemas.openxmlformats.org/officeDocument/2006/relationships/image" Target="../media/image7.png"/></Relationships>
</file>

<file path=ppt/slides/_rels/slide287.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9.png"/><Relationship Id="rId7" Type="http://schemas.openxmlformats.org/officeDocument/2006/relationships/image" Target="../media/image7.png"/><Relationship Id="rId2" Type="http://schemas.openxmlformats.org/officeDocument/2006/relationships/notesSlide" Target="../notesSlides/notesSlide287.xml"/><Relationship Id="rId1" Type="http://schemas.openxmlformats.org/officeDocument/2006/relationships/slideLayout" Target="../slideLayouts/slideLayout1.xml"/><Relationship Id="rId6" Type="http://schemas.openxmlformats.org/officeDocument/2006/relationships/image" Target="../media/image77.svg"/><Relationship Id="rId5" Type="http://schemas.openxmlformats.org/officeDocument/2006/relationships/image" Target="../media/image76.png"/><Relationship Id="rId4" Type="http://schemas.openxmlformats.org/officeDocument/2006/relationships/image" Target="../media/image10.svg"/></Relationships>
</file>

<file path=ppt/slides/_rels/slide288.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288.xml"/><Relationship Id="rId1" Type="http://schemas.openxmlformats.org/officeDocument/2006/relationships/slideLayout" Target="../slideLayouts/slideLayout1.xml"/><Relationship Id="rId5" Type="http://schemas.openxmlformats.org/officeDocument/2006/relationships/image" Target="../media/image8.svg"/><Relationship Id="rId4" Type="http://schemas.openxmlformats.org/officeDocument/2006/relationships/image" Target="../media/image7.png"/></Relationships>
</file>

<file path=ppt/slides/_rels/slide289.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9.png"/><Relationship Id="rId7" Type="http://schemas.openxmlformats.org/officeDocument/2006/relationships/image" Target="../media/image7.png"/><Relationship Id="rId2" Type="http://schemas.openxmlformats.org/officeDocument/2006/relationships/notesSlide" Target="../notesSlides/notesSlide289.xml"/><Relationship Id="rId1" Type="http://schemas.openxmlformats.org/officeDocument/2006/relationships/slideLayout" Target="../slideLayouts/slideLayout1.xml"/><Relationship Id="rId6" Type="http://schemas.openxmlformats.org/officeDocument/2006/relationships/image" Target="../media/image164.svg"/><Relationship Id="rId5" Type="http://schemas.openxmlformats.org/officeDocument/2006/relationships/image" Target="../media/image163.png"/><Relationship Id="rId4" Type="http://schemas.openxmlformats.org/officeDocument/2006/relationships/image" Target="../media/image10.svg"/></Relationships>
</file>

<file path=ppt/slides/_rels/slide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slides/_rels/slide290.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290.xml"/><Relationship Id="rId1" Type="http://schemas.openxmlformats.org/officeDocument/2006/relationships/slideLayout" Target="../slideLayouts/slideLayout1.xml"/><Relationship Id="rId5" Type="http://schemas.openxmlformats.org/officeDocument/2006/relationships/image" Target="../media/image8.svg"/><Relationship Id="rId4" Type="http://schemas.openxmlformats.org/officeDocument/2006/relationships/image" Target="../media/image7.png"/></Relationships>
</file>

<file path=ppt/slides/_rels/slide291.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9.png"/><Relationship Id="rId7" Type="http://schemas.openxmlformats.org/officeDocument/2006/relationships/image" Target="../media/image7.png"/><Relationship Id="rId2" Type="http://schemas.openxmlformats.org/officeDocument/2006/relationships/notesSlide" Target="../notesSlides/notesSlide291.xml"/><Relationship Id="rId1" Type="http://schemas.openxmlformats.org/officeDocument/2006/relationships/slideLayout" Target="../slideLayouts/slideLayout1.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10.svg"/></Relationships>
</file>

<file path=ppt/slides/_rels/slide292.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292.xml"/><Relationship Id="rId1" Type="http://schemas.openxmlformats.org/officeDocument/2006/relationships/slideLayout" Target="../slideLayouts/slideLayout1.xml"/><Relationship Id="rId5" Type="http://schemas.openxmlformats.org/officeDocument/2006/relationships/image" Target="../media/image8.svg"/><Relationship Id="rId4" Type="http://schemas.openxmlformats.org/officeDocument/2006/relationships/image" Target="../media/image7.png"/></Relationships>
</file>

<file path=ppt/slides/_rels/slide293.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293.xml"/><Relationship Id="rId1" Type="http://schemas.openxmlformats.org/officeDocument/2006/relationships/slideLayout" Target="../slideLayouts/slideLayout1.xml"/><Relationship Id="rId5" Type="http://schemas.openxmlformats.org/officeDocument/2006/relationships/image" Target="../media/image8.svg"/><Relationship Id="rId4" Type="http://schemas.openxmlformats.org/officeDocument/2006/relationships/image" Target="../media/image7.png"/></Relationships>
</file>

<file path=ppt/slides/_rels/slide294.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9.png"/><Relationship Id="rId7" Type="http://schemas.openxmlformats.org/officeDocument/2006/relationships/image" Target="../media/image7.png"/><Relationship Id="rId2" Type="http://schemas.openxmlformats.org/officeDocument/2006/relationships/notesSlide" Target="../notesSlides/notesSlide294.xml"/><Relationship Id="rId1" Type="http://schemas.openxmlformats.org/officeDocument/2006/relationships/slideLayout" Target="../slideLayouts/slideLayout1.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10.svg"/></Relationships>
</file>

<file path=ppt/slides/_rels/slide29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95.xml"/><Relationship Id="rId1" Type="http://schemas.openxmlformats.org/officeDocument/2006/relationships/slideLayout" Target="../slideLayouts/slideLayout1.xml"/><Relationship Id="rId4" Type="http://schemas.openxmlformats.org/officeDocument/2006/relationships/image" Target="../media/image8.svg"/></Relationships>
</file>

<file path=ppt/slides/_rels/slide296.xml.rels><?xml version="1.0" encoding="UTF-8" standalone="yes"?>
<Relationships xmlns="http://schemas.openxmlformats.org/package/2006/relationships"><Relationship Id="rId3" Type="http://schemas.openxmlformats.org/officeDocument/2006/relationships/image" Target="../media/image168.jpg"/><Relationship Id="rId2" Type="http://schemas.openxmlformats.org/officeDocument/2006/relationships/notesSlide" Target="../notesSlides/notesSlide296.xml"/><Relationship Id="rId1" Type="http://schemas.openxmlformats.org/officeDocument/2006/relationships/slideLayout" Target="../slideLayouts/slideLayout1.xml"/><Relationship Id="rId5" Type="http://schemas.openxmlformats.org/officeDocument/2006/relationships/image" Target="../media/image8.svg"/><Relationship Id="rId4" Type="http://schemas.openxmlformats.org/officeDocument/2006/relationships/image" Target="../media/image7.png"/></Relationships>
</file>

<file path=ppt/slides/_rels/slide297.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9.png"/><Relationship Id="rId7" Type="http://schemas.openxmlformats.org/officeDocument/2006/relationships/image" Target="../media/image7.png"/><Relationship Id="rId2" Type="http://schemas.openxmlformats.org/officeDocument/2006/relationships/notesSlide" Target="../notesSlides/notesSlide297.xml"/><Relationship Id="rId1" Type="http://schemas.openxmlformats.org/officeDocument/2006/relationships/slideLayout" Target="../slideLayouts/slideLayout1.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10.svg"/></Relationships>
</file>

<file path=ppt/slides/_rels/slide298.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298.xml"/><Relationship Id="rId1" Type="http://schemas.openxmlformats.org/officeDocument/2006/relationships/slideLayout" Target="../slideLayouts/slideLayout1.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170.svg"/></Relationships>
</file>

<file path=ppt/slides/_rels/slide299.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9.png"/><Relationship Id="rId7" Type="http://schemas.openxmlformats.org/officeDocument/2006/relationships/image" Target="../media/image7.png"/><Relationship Id="rId2" Type="http://schemas.openxmlformats.org/officeDocument/2006/relationships/notesSlide" Target="../notesSlides/notesSlide299.xml"/><Relationship Id="rId1" Type="http://schemas.openxmlformats.org/officeDocument/2006/relationships/slideLayout" Target="../slideLayouts/slideLayout1.xml"/><Relationship Id="rId6" Type="http://schemas.openxmlformats.org/officeDocument/2006/relationships/image" Target="../media/image77.svg"/><Relationship Id="rId5" Type="http://schemas.openxmlformats.org/officeDocument/2006/relationships/image" Target="../media/image76.png"/><Relationship Id="rId4" Type="http://schemas.openxmlformats.org/officeDocument/2006/relationships/image" Target="../media/image10.sv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0.xml"/><Relationship Id="rId1" Type="http://schemas.openxmlformats.org/officeDocument/2006/relationships/slideLayout" Target="../slideLayouts/slideLayout1.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29.svg"/></Relationships>
</file>

<file path=ppt/slides/_rels/slide300.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300.xml"/><Relationship Id="rId1" Type="http://schemas.openxmlformats.org/officeDocument/2006/relationships/slideLayout" Target="../slideLayouts/slideLayout1.xml"/><Relationship Id="rId5" Type="http://schemas.openxmlformats.org/officeDocument/2006/relationships/image" Target="../media/image8.svg"/><Relationship Id="rId4" Type="http://schemas.openxmlformats.org/officeDocument/2006/relationships/image" Target="../media/image7.png"/></Relationships>
</file>

<file path=ppt/slides/_rels/slide301.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301.xml"/><Relationship Id="rId1" Type="http://schemas.openxmlformats.org/officeDocument/2006/relationships/slideLayout" Target="../slideLayouts/slideLayout1.xml"/><Relationship Id="rId5" Type="http://schemas.openxmlformats.org/officeDocument/2006/relationships/image" Target="../media/image8.svg"/><Relationship Id="rId4" Type="http://schemas.openxmlformats.org/officeDocument/2006/relationships/image" Target="../media/image7.png"/></Relationships>
</file>

<file path=ppt/slides/_rels/slide302.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302.xml"/><Relationship Id="rId1" Type="http://schemas.openxmlformats.org/officeDocument/2006/relationships/slideLayout" Target="../slideLayouts/slideLayout1.xml"/><Relationship Id="rId5" Type="http://schemas.openxmlformats.org/officeDocument/2006/relationships/image" Target="../media/image8.svg"/><Relationship Id="rId4" Type="http://schemas.openxmlformats.org/officeDocument/2006/relationships/image" Target="../media/image7.png"/></Relationships>
</file>

<file path=ppt/slides/_rels/slide303.xml.rels><?xml version="1.0" encoding="UTF-8" standalone="yes"?>
<Relationships xmlns="http://schemas.openxmlformats.org/package/2006/relationships"><Relationship Id="rId2" Type="http://schemas.openxmlformats.org/officeDocument/2006/relationships/notesSlide" Target="../notesSlides/notesSlide303.xml"/><Relationship Id="rId1" Type="http://schemas.openxmlformats.org/officeDocument/2006/relationships/slideLayout" Target="../slideLayouts/slideLayout1.xml"/></Relationships>
</file>

<file path=ppt/slides/_rels/slide304.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notesSlide" Target="../notesSlides/notesSlide304.xml"/><Relationship Id="rId1" Type="http://schemas.openxmlformats.org/officeDocument/2006/relationships/slideLayout" Target="../slideLayouts/slideLayout1.xml"/><Relationship Id="rId6" Type="http://schemas.openxmlformats.org/officeDocument/2006/relationships/image" Target="../media/image177.svg"/><Relationship Id="rId5" Type="http://schemas.openxmlformats.org/officeDocument/2006/relationships/image" Target="../media/image176.png"/><Relationship Id="rId4" Type="http://schemas.openxmlformats.org/officeDocument/2006/relationships/image" Target="../media/image175.svg"/></Relationships>
</file>

<file path=ppt/slides/_rels/slide30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05.xml"/><Relationship Id="rId1" Type="http://schemas.openxmlformats.org/officeDocument/2006/relationships/slideLayout" Target="../slideLayouts/slideLayout1.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slides/_rels/slide306.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9.png"/><Relationship Id="rId7" Type="http://schemas.openxmlformats.org/officeDocument/2006/relationships/image" Target="../media/image7.png"/><Relationship Id="rId2" Type="http://schemas.openxmlformats.org/officeDocument/2006/relationships/notesSlide" Target="../notesSlides/notesSlide306.xml"/><Relationship Id="rId1" Type="http://schemas.openxmlformats.org/officeDocument/2006/relationships/slideLayout" Target="../slideLayouts/slideLayout1.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10.svg"/></Relationships>
</file>

<file path=ppt/slides/_rels/slide307.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notesSlide" Target="../notesSlides/notesSlide307.xml"/><Relationship Id="rId1" Type="http://schemas.openxmlformats.org/officeDocument/2006/relationships/slideLayout" Target="../slideLayouts/slideLayout1.xml"/><Relationship Id="rId5" Type="http://schemas.openxmlformats.org/officeDocument/2006/relationships/image" Target="../media/image8.svg"/><Relationship Id="rId4" Type="http://schemas.openxmlformats.org/officeDocument/2006/relationships/image" Target="../media/image7.png"/></Relationships>
</file>

<file path=ppt/slides/_rels/slide308.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9.png"/><Relationship Id="rId7" Type="http://schemas.openxmlformats.org/officeDocument/2006/relationships/image" Target="../media/image7.png"/><Relationship Id="rId2" Type="http://schemas.openxmlformats.org/officeDocument/2006/relationships/notesSlide" Target="../notesSlides/notesSlide308.xml"/><Relationship Id="rId1" Type="http://schemas.openxmlformats.org/officeDocument/2006/relationships/slideLayout" Target="../slideLayouts/slideLayout1.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0.svg"/></Relationships>
</file>

<file path=ppt/slides/_rels/slide309.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309.xml"/><Relationship Id="rId1" Type="http://schemas.openxmlformats.org/officeDocument/2006/relationships/slideLayout" Target="../slideLayouts/slideLayout1.xml"/><Relationship Id="rId5" Type="http://schemas.openxmlformats.org/officeDocument/2006/relationships/image" Target="../media/image8.svg"/><Relationship Id="rId4" Type="http://schemas.openxmlformats.org/officeDocument/2006/relationships/image" Target="../media/image7.png"/></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1.xml"/><Relationship Id="rId1" Type="http://schemas.openxmlformats.org/officeDocument/2006/relationships/slideLayout" Target="../slideLayouts/slideLayout1.xml"/><Relationship Id="rId5" Type="http://schemas.openxmlformats.org/officeDocument/2006/relationships/image" Target="../media/image8.svg"/><Relationship Id="rId4" Type="http://schemas.openxmlformats.org/officeDocument/2006/relationships/image" Target="../media/image7.png"/></Relationships>
</file>

<file path=ppt/slides/_rels/slide310.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9.png"/><Relationship Id="rId7" Type="http://schemas.openxmlformats.org/officeDocument/2006/relationships/image" Target="../media/image7.png"/><Relationship Id="rId2" Type="http://schemas.openxmlformats.org/officeDocument/2006/relationships/notesSlide" Target="../notesSlides/notesSlide310.xml"/><Relationship Id="rId1" Type="http://schemas.openxmlformats.org/officeDocument/2006/relationships/slideLayout" Target="../slideLayouts/slideLayout1.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10.svg"/></Relationships>
</file>

<file path=ppt/slides/_rels/slide311.xml.rels><?xml version="1.0" encoding="UTF-8" standalone="yes"?>
<Relationships xmlns="http://schemas.openxmlformats.org/package/2006/relationships"><Relationship Id="rId3" Type="http://schemas.openxmlformats.org/officeDocument/2006/relationships/image" Target="../media/image180.jpg"/><Relationship Id="rId2" Type="http://schemas.openxmlformats.org/officeDocument/2006/relationships/notesSlide" Target="../notesSlides/notesSlide311.xml"/><Relationship Id="rId1" Type="http://schemas.openxmlformats.org/officeDocument/2006/relationships/slideLayout" Target="../slideLayouts/slideLayout1.xml"/><Relationship Id="rId5" Type="http://schemas.openxmlformats.org/officeDocument/2006/relationships/image" Target="../media/image8.svg"/><Relationship Id="rId4" Type="http://schemas.openxmlformats.org/officeDocument/2006/relationships/image" Target="../media/image7.png"/></Relationships>
</file>

<file path=ppt/slides/_rels/slide312.xml.rels><?xml version="1.0" encoding="UTF-8" standalone="yes"?>
<Relationships xmlns="http://schemas.openxmlformats.org/package/2006/relationships"><Relationship Id="rId3" Type="http://schemas.openxmlformats.org/officeDocument/2006/relationships/image" Target="../media/image181.jpg"/><Relationship Id="rId2" Type="http://schemas.openxmlformats.org/officeDocument/2006/relationships/notesSlide" Target="../notesSlides/notesSlide312.xml"/><Relationship Id="rId1" Type="http://schemas.openxmlformats.org/officeDocument/2006/relationships/slideLayout" Target="../slideLayouts/slideLayout1.xml"/><Relationship Id="rId5" Type="http://schemas.openxmlformats.org/officeDocument/2006/relationships/image" Target="../media/image8.svg"/><Relationship Id="rId4" Type="http://schemas.openxmlformats.org/officeDocument/2006/relationships/image" Target="../media/image7.png"/></Relationships>
</file>

<file path=ppt/slides/_rels/slide313.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9.png"/><Relationship Id="rId7" Type="http://schemas.openxmlformats.org/officeDocument/2006/relationships/image" Target="../media/image7.png"/><Relationship Id="rId2" Type="http://schemas.openxmlformats.org/officeDocument/2006/relationships/notesSlide" Target="../notesSlides/notesSlide313.xml"/><Relationship Id="rId1" Type="http://schemas.openxmlformats.org/officeDocument/2006/relationships/slideLayout" Target="../slideLayouts/slideLayout1.xml"/><Relationship Id="rId6" Type="http://schemas.openxmlformats.org/officeDocument/2006/relationships/image" Target="../media/image77.svg"/><Relationship Id="rId5" Type="http://schemas.openxmlformats.org/officeDocument/2006/relationships/image" Target="../media/image76.png"/><Relationship Id="rId4" Type="http://schemas.openxmlformats.org/officeDocument/2006/relationships/image" Target="../media/image10.svg"/></Relationships>
</file>

<file path=ppt/slides/_rels/slide314.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314.xml"/><Relationship Id="rId1" Type="http://schemas.openxmlformats.org/officeDocument/2006/relationships/slideLayout" Target="../slideLayouts/slideLayout1.xml"/><Relationship Id="rId5" Type="http://schemas.openxmlformats.org/officeDocument/2006/relationships/image" Target="../media/image8.svg"/><Relationship Id="rId4" Type="http://schemas.openxmlformats.org/officeDocument/2006/relationships/image" Target="../media/image7.png"/></Relationships>
</file>

<file path=ppt/slides/_rels/slide315.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9.png"/><Relationship Id="rId7" Type="http://schemas.openxmlformats.org/officeDocument/2006/relationships/image" Target="../media/image7.png"/><Relationship Id="rId2" Type="http://schemas.openxmlformats.org/officeDocument/2006/relationships/notesSlide" Target="../notesSlides/notesSlide315.xml"/><Relationship Id="rId1" Type="http://schemas.openxmlformats.org/officeDocument/2006/relationships/slideLayout" Target="../slideLayouts/slideLayout1.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0.svg"/></Relationships>
</file>

<file path=ppt/slides/_rels/slide316.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316.xml"/><Relationship Id="rId1" Type="http://schemas.openxmlformats.org/officeDocument/2006/relationships/slideLayout" Target="../slideLayouts/slideLayout1.xml"/><Relationship Id="rId5" Type="http://schemas.openxmlformats.org/officeDocument/2006/relationships/image" Target="../media/image8.svg"/><Relationship Id="rId4" Type="http://schemas.openxmlformats.org/officeDocument/2006/relationships/image" Target="../media/image7.png"/></Relationships>
</file>

<file path=ppt/slides/_rels/slide317.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9.png"/><Relationship Id="rId7" Type="http://schemas.openxmlformats.org/officeDocument/2006/relationships/image" Target="../media/image7.png"/><Relationship Id="rId2" Type="http://schemas.openxmlformats.org/officeDocument/2006/relationships/notesSlide" Target="../notesSlides/notesSlide317.xml"/><Relationship Id="rId1" Type="http://schemas.openxmlformats.org/officeDocument/2006/relationships/slideLayout" Target="../slideLayouts/slideLayout1.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10.svg"/></Relationships>
</file>

<file path=ppt/slides/_rels/slide318.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notesSlide" Target="../notesSlides/notesSlide318.xml"/><Relationship Id="rId1" Type="http://schemas.openxmlformats.org/officeDocument/2006/relationships/slideLayout" Target="../slideLayouts/slideLayout1.xml"/><Relationship Id="rId5" Type="http://schemas.openxmlformats.org/officeDocument/2006/relationships/image" Target="../media/image8.svg"/><Relationship Id="rId4" Type="http://schemas.openxmlformats.org/officeDocument/2006/relationships/image" Target="../media/image7.png"/></Relationships>
</file>

<file path=ppt/slides/_rels/slide3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19.xml"/><Relationship Id="rId1" Type="http://schemas.openxmlformats.org/officeDocument/2006/relationships/slideLayout" Target="../slideLayouts/slideLayout1.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slides/_rels/slide3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2.xml"/><Relationship Id="rId1" Type="http://schemas.openxmlformats.org/officeDocument/2006/relationships/slideLayout" Target="../slideLayouts/slideLayout1.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slides/_rels/slide320.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9.png"/><Relationship Id="rId7" Type="http://schemas.openxmlformats.org/officeDocument/2006/relationships/image" Target="../media/image7.png"/><Relationship Id="rId2" Type="http://schemas.openxmlformats.org/officeDocument/2006/relationships/notesSlide" Target="../notesSlides/notesSlide320.xml"/><Relationship Id="rId1" Type="http://schemas.openxmlformats.org/officeDocument/2006/relationships/slideLayout" Target="../slideLayouts/slideLayout1.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0.svg"/></Relationships>
</file>

<file path=ppt/slides/_rels/slide321.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notesSlide" Target="../notesSlides/notesSlide321.xml"/><Relationship Id="rId1" Type="http://schemas.openxmlformats.org/officeDocument/2006/relationships/slideLayout" Target="../slideLayouts/slideLayout1.xml"/><Relationship Id="rId5" Type="http://schemas.openxmlformats.org/officeDocument/2006/relationships/image" Target="../media/image8.svg"/><Relationship Id="rId4" Type="http://schemas.openxmlformats.org/officeDocument/2006/relationships/image" Target="../media/image7.png"/></Relationships>
</file>

<file path=ppt/slides/_rels/slide322.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9.png"/><Relationship Id="rId7" Type="http://schemas.openxmlformats.org/officeDocument/2006/relationships/image" Target="../media/image7.png"/><Relationship Id="rId2" Type="http://schemas.openxmlformats.org/officeDocument/2006/relationships/notesSlide" Target="../notesSlides/notesSlide322.xml"/><Relationship Id="rId1" Type="http://schemas.openxmlformats.org/officeDocument/2006/relationships/slideLayout" Target="../slideLayouts/slideLayout1.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10.svg"/></Relationships>
</file>

<file path=ppt/slides/_rels/slide323.xml.rels><?xml version="1.0" encoding="UTF-8" standalone="yes"?>
<Relationships xmlns="http://schemas.openxmlformats.org/package/2006/relationships"><Relationship Id="rId3" Type="http://schemas.openxmlformats.org/officeDocument/2006/relationships/image" Target="../media/image186.jpg"/><Relationship Id="rId2" Type="http://schemas.openxmlformats.org/officeDocument/2006/relationships/notesSlide" Target="../notesSlides/notesSlide323.xml"/><Relationship Id="rId1" Type="http://schemas.openxmlformats.org/officeDocument/2006/relationships/slideLayout" Target="../slideLayouts/slideLayout1.xml"/><Relationship Id="rId5" Type="http://schemas.openxmlformats.org/officeDocument/2006/relationships/image" Target="../media/image8.svg"/><Relationship Id="rId4" Type="http://schemas.openxmlformats.org/officeDocument/2006/relationships/image" Target="../media/image7.png"/></Relationships>
</file>

<file path=ppt/slides/_rels/slide324.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9.png"/><Relationship Id="rId7" Type="http://schemas.openxmlformats.org/officeDocument/2006/relationships/image" Target="../media/image7.png"/><Relationship Id="rId2" Type="http://schemas.openxmlformats.org/officeDocument/2006/relationships/notesSlide" Target="../notesSlides/notesSlide324.xml"/><Relationship Id="rId1" Type="http://schemas.openxmlformats.org/officeDocument/2006/relationships/slideLayout" Target="../slideLayouts/slideLayout1.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0.svg"/></Relationships>
</file>

<file path=ppt/slides/_rels/slide325.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325.xml"/><Relationship Id="rId1" Type="http://schemas.openxmlformats.org/officeDocument/2006/relationships/slideLayout" Target="../slideLayouts/slideLayout1.xml"/><Relationship Id="rId5" Type="http://schemas.openxmlformats.org/officeDocument/2006/relationships/image" Target="../media/image8.svg"/><Relationship Id="rId4" Type="http://schemas.openxmlformats.org/officeDocument/2006/relationships/image" Target="../media/image7.png"/></Relationships>
</file>

<file path=ppt/slides/_rels/slide326.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9.png"/><Relationship Id="rId7" Type="http://schemas.openxmlformats.org/officeDocument/2006/relationships/image" Target="../media/image7.png"/><Relationship Id="rId2" Type="http://schemas.openxmlformats.org/officeDocument/2006/relationships/notesSlide" Target="../notesSlides/notesSlide326.xml"/><Relationship Id="rId1" Type="http://schemas.openxmlformats.org/officeDocument/2006/relationships/slideLayout" Target="../slideLayouts/slideLayout1.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10.svg"/></Relationships>
</file>

<file path=ppt/slides/_rels/slide327.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notesSlide" Target="../notesSlides/notesSlide327.xml"/><Relationship Id="rId1" Type="http://schemas.openxmlformats.org/officeDocument/2006/relationships/slideLayout" Target="../slideLayouts/slideLayout1.xml"/><Relationship Id="rId5" Type="http://schemas.openxmlformats.org/officeDocument/2006/relationships/image" Target="../media/image8.svg"/><Relationship Id="rId4" Type="http://schemas.openxmlformats.org/officeDocument/2006/relationships/image" Target="../media/image7.png"/></Relationships>
</file>

<file path=ppt/slides/_rels/slide328.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9.png"/><Relationship Id="rId7" Type="http://schemas.openxmlformats.org/officeDocument/2006/relationships/image" Target="../media/image7.png"/><Relationship Id="rId2" Type="http://schemas.openxmlformats.org/officeDocument/2006/relationships/notesSlide" Target="../notesSlides/notesSlide328.xml"/><Relationship Id="rId1" Type="http://schemas.openxmlformats.org/officeDocument/2006/relationships/slideLayout" Target="../slideLayouts/slideLayout1.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0.svg"/></Relationships>
</file>

<file path=ppt/slides/_rels/slide329.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329.xml"/><Relationship Id="rId1" Type="http://schemas.openxmlformats.org/officeDocument/2006/relationships/slideLayout" Target="../slideLayouts/slideLayout1.xml"/><Relationship Id="rId5" Type="http://schemas.openxmlformats.org/officeDocument/2006/relationships/image" Target="../media/image8.svg"/><Relationship Id="rId4" Type="http://schemas.openxmlformats.org/officeDocument/2006/relationships/image" Target="../media/image7.png"/></Relationships>
</file>

<file path=ppt/slides/_rels/slide3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3.xml"/><Relationship Id="rId1" Type="http://schemas.openxmlformats.org/officeDocument/2006/relationships/slideLayout" Target="../slideLayouts/slideLayout1.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slides/_rels/slide330.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9.png"/><Relationship Id="rId7" Type="http://schemas.openxmlformats.org/officeDocument/2006/relationships/image" Target="../media/image7.png"/><Relationship Id="rId2" Type="http://schemas.openxmlformats.org/officeDocument/2006/relationships/notesSlide" Target="../notesSlides/notesSlide330.xml"/><Relationship Id="rId1" Type="http://schemas.openxmlformats.org/officeDocument/2006/relationships/slideLayout" Target="../slideLayouts/slideLayout1.xml"/><Relationship Id="rId6" Type="http://schemas.openxmlformats.org/officeDocument/2006/relationships/image" Target="../media/image109.svg"/><Relationship Id="rId5" Type="http://schemas.openxmlformats.org/officeDocument/2006/relationships/image" Target="../media/image108.png"/><Relationship Id="rId4" Type="http://schemas.openxmlformats.org/officeDocument/2006/relationships/image" Target="../media/image10.svg"/></Relationships>
</file>

<file path=ppt/slides/_rels/slide331.xml.rels><?xml version="1.0" encoding="UTF-8" standalone="yes"?>
<Relationships xmlns="http://schemas.openxmlformats.org/package/2006/relationships"><Relationship Id="rId3" Type="http://schemas.openxmlformats.org/officeDocument/2006/relationships/image" Target="../media/image189.jpg"/><Relationship Id="rId2" Type="http://schemas.openxmlformats.org/officeDocument/2006/relationships/notesSlide" Target="../notesSlides/notesSlide331.xml"/><Relationship Id="rId1" Type="http://schemas.openxmlformats.org/officeDocument/2006/relationships/slideLayout" Target="../slideLayouts/slideLayout1.xml"/><Relationship Id="rId5" Type="http://schemas.openxmlformats.org/officeDocument/2006/relationships/image" Target="../media/image8.svg"/><Relationship Id="rId4" Type="http://schemas.openxmlformats.org/officeDocument/2006/relationships/image" Target="../media/image7.png"/></Relationships>
</file>

<file path=ppt/slides/_rels/slide332.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9.png"/><Relationship Id="rId7" Type="http://schemas.openxmlformats.org/officeDocument/2006/relationships/image" Target="../media/image7.png"/><Relationship Id="rId2" Type="http://schemas.openxmlformats.org/officeDocument/2006/relationships/notesSlide" Target="../notesSlides/notesSlide332.xml"/><Relationship Id="rId1" Type="http://schemas.openxmlformats.org/officeDocument/2006/relationships/slideLayout" Target="../slideLayouts/slideLayout1.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10.svg"/></Relationships>
</file>

<file path=ppt/slides/_rels/slide333.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333.xml"/><Relationship Id="rId1" Type="http://schemas.openxmlformats.org/officeDocument/2006/relationships/slideLayout" Target="../slideLayouts/slideLayout1.xml"/><Relationship Id="rId5" Type="http://schemas.openxmlformats.org/officeDocument/2006/relationships/image" Target="../media/image8.svg"/><Relationship Id="rId4" Type="http://schemas.openxmlformats.org/officeDocument/2006/relationships/image" Target="../media/image7.png"/></Relationships>
</file>

<file path=ppt/slides/_rels/slide334.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notesSlide" Target="../notesSlides/notesSlide334.xml"/><Relationship Id="rId1" Type="http://schemas.openxmlformats.org/officeDocument/2006/relationships/slideLayout" Target="../slideLayouts/slideLayout1.xml"/><Relationship Id="rId5" Type="http://schemas.openxmlformats.org/officeDocument/2006/relationships/image" Target="../media/image8.svg"/><Relationship Id="rId4" Type="http://schemas.openxmlformats.org/officeDocument/2006/relationships/image" Target="../media/image7.png"/></Relationships>
</file>

<file path=ppt/slides/_rels/slide335.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9.png"/><Relationship Id="rId7" Type="http://schemas.openxmlformats.org/officeDocument/2006/relationships/image" Target="../media/image7.png"/><Relationship Id="rId2" Type="http://schemas.openxmlformats.org/officeDocument/2006/relationships/notesSlide" Target="../notesSlides/notesSlide335.xml"/><Relationship Id="rId1" Type="http://schemas.openxmlformats.org/officeDocument/2006/relationships/slideLayout" Target="../slideLayouts/slideLayout1.xml"/><Relationship Id="rId6" Type="http://schemas.openxmlformats.org/officeDocument/2006/relationships/image" Target="../media/image164.svg"/><Relationship Id="rId5" Type="http://schemas.openxmlformats.org/officeDocument/2006/relationships/image" Target="../media/image163.png"/><Relationship Id="rId4" Type="http://schemas.openxmlformats.org/officeDocument/2006/relationships/image" Target="../media/image10.svg"/></Relationships>
</file>

<file path=ppt/slides/_rels/slide336.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notesSlide" Target="../notesSlides/notesSlide336.xml"/><Relationship Id="rId1" Type="http://schemas.openxmlformats.org/officeDocument/2006/relationships/slideLayout" Target="../slideLayouts/slideLayout1.xml"/><Relationship Id="rId5" Type="http://schemas.openxmlformats.org/officeDocument/2006/relationships/image" Target="../media/image8.svg"/><Relationship Id="rId4" Type="http://schemas.openxmlformats.org/officeDocument/2006/relationships/image" Target="../media/image7.png"/></Relationships>
</file>

<file path=ppt/slides/_rels/slide337.xml.rels><?xml version="1.0" encoding="UTF-8" standalone="yes"?>
<Relationships xmlns="http://schemas.openxmlformats.org/package/2006/relationships"><Relationship Id="rId3" Type="http://schemas.openxmlformats.org/officeDocument/2006/relationships/image" Target="../media/image193.jpg"/><Relationship Id="rId2" Type="http://schemas.openxmlformats.org/officeDocument/2006/relationships/notesSlide" Target="../notesSlides/notesSlide337.xml"/><Relationship Id="rId1" Type="http://schemas.openxmlformats.org/officeDocument/2006/relationships/slideLayout" Target="../slideLayouts/slideLayout1.xml"/><Relationship Id="rId5" Type="http://schemas.openxmlformats.org/officeDocument/2006/relationships/image" Target="../media/image8.svg"/><Relationship Id="rId4" Type="http://schemas.openxmlformats.org/officeDocument/2006/relationships/image" Target="../media/image7.png"/></Relationships>
</file>

<file path=ppt/slides/_rels/slide33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38.xml"/><Relationship Id="rId1" Type="http://schemas.openxmlformats.org/officeDocument/2006/relationships/slideLayout" Target="../slideLayouts/slideLayout1.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slides/_rels/slide339.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9.png"/><Relationship Id="rId7" Type="http://schemas.openxmlformats.org/officeDocument/2006/relationships/image" Target="../media/image7.png"/><Relationship Id="rId2" Type="http://schemas.openxmlformats.org/officeDocument/2006/relationships/notesSlide" Target="../notesSlides/notesSlide339.xml"/><Relationship Id="rId1" Type="http://schemas.openxmlformats.org/officeDocument/2006/relationships/slideLayout" Target="../slideLayouts/slideLayout1.xml"/><Relationship Id="rId6" Type="http://schemas.openxmlformats.org/officeDocument/2006/relationships/image" Target="../media/image77.svg"/><Relationship Id="rId5" Type="http://schemas.openxmlformats.org/officeDocument/2006/relationships/image" Target="../media/image76.png"/><Relationship Id="rId4" Type="http://schemas.openxmlformats.org/officeDocument/2006/relationships/image" Target="../media/image10.svg"/></Relationships>
</file>

<file path=ppt/slides/_rels/slide3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4.xml"/><Relationship Id="rId1" Type="http://schemas.openxmlformats.org/officeDocument/2006/relationships/slideLayout" Target="../slideLayouts/slideLayout1.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slides/_rels/slide340.xml.rels><?xml version="1.0" encoding="UTF-8" standalone="yes"?>
<Relationships xmlns="http://schemas.openxmlformats.org/package/2006/relationships"><Relationship Id="rId3" Type="http://schemas.openxmlformats.org/officeDocument/2006/relationships/image" Target="../media/image194.jpg"/><Relationship Id="rId2" Type="http://schemas.openxmlformats.org/officeDocument/2006/relationships/notesSlide" Target="../notesSlides/notesSlide340.xml"/><Relationship Id="rId1" Type="http://schemas.openxmlformats.org/officeDocument/2006/relationships/slideLayout" Target="../slideLayouts/slideLayout1.xml"/><Relationship Id="rId5" Type="http://schemas.openxmlformats.org/officeDocument/2006/relationships/image" Target="../media/image8.svg"/><Relationship Id="rId4" Type="http://schemas.openxmlformats.org/officeDocument/2006/relationships/image" Target="../media/image7.png"/></Relationships>
</file>

<file path=ppt/slides/_rels/slide34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41.xml"/><Relationship Id="rId1" Type="http://schemas.openxmlformats.org/officeDocument/2006/relationships/slideLayout" Target="../slideLayouts/slideLayout1.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slides/_rels/slide342.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9.png"/><Relationship Id="rId7" Type="http://schemas.openxmlformats.org/officeDocument/2006/relationships/image" Target="../media/image7.png"/><Relationship Id="rId2" Type="http://schemas.openxmlformats.org/officeDocument/2006/relationships/notesSlide" Target="../notesSlides/notesSlide342.xml"/><Relationship Id="rId1" Type="http://schemas.openxmlformats.org/officeDocument/2006/relationships/slideLayout" Target="../slideLayouts/slideLayout1.xml"/><Relationship Id="rId6" Type="http://schemas.openxmlformats.org/officeDocument/2006/relationships/image" Target="../media/image196.svg"/><Relationship Id="rId5" Type="http://schemas.openxmlformats.org/officeDocument/2006/relationships/image" Target="../media/image195.png"/><Relationship Id="rId4" Type="http://schemas.openxmlformats.org/officeDocument/2006/relationships/image" Target="../media/image10.svg"/></Relationships>
</file>

<file path=ppt/slides/_rels/slide343.xml.rels><?xml version="1.0" encoding="UTF-8" standalone="yes"?>
<Relationships xmlns="http://schemas.openxmlformats.org/package/2006/relationships"><Relationship Id="rId3" Type="http://schemas.openxmlformats.org/officeDocument/2006/relationships/image" Target="../media/image197.jpg"/><Relationship Id="rId2" Type="http://schemas.openxmlformats.org/officeDocument/2006/relationships/notesSlide" Target="../notesSlides/notesSlide343.xml"/><Relationship Id="rId1" Type="http://schemas.openxmlformats.org/officeDocument/2006/relationships/slideLayout" Target="../slideLayouts/slideLayout1.xml"/><Relationship Id="rId5" Type="http://schemas.openxmlformats.org/officeDocument/2006/relationships/image" Target="../media/image8.svg"/><Relationship Id="rId4" Type="http://schemas.openxmlformats.org/officeDocument/2006/relationships/image" Target="../media/image7.png"/></Relationships>
</file>

<file path=ppt/slides/_rels/slide344.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9.png"/><Relationship Id="rId7" Type="http://schemas.openxmlformats.org/officeDocument/2006/relationships/image" Target="../media/image7.png"/><Relationship Id="rId2" Type="http://schemas.openxmlformats.org/officeDocument/2006/relationships/notesSlide" Target="../notesSlides/notesSlide344.xml"/><Relationship Id="rId1" Type="http://schemas.openxmlformats.org/officeDocument/2006/relationships/slideLayout" Target="../slideLayouts/slideLayout1.xml"/><Relationship Id="rId6" Type="http://schemas.openxmlformats.org/officeDocument/2006/relationships/image" Target="../media/image199.svg"/><Relationship Id="rId5" Type="http://schemas.openxmlformats.org/officeDocument/2006/relationships/image" Target="../media/image198.png"/><Relationship Id="rId4" Type="http://schemas.openxmlformats.org/officeDocument/2006/relationships/image" Target="../media/image10.svg"/></Relationships>
</file>

<file path=ppt/slides/_rels/slide345.xml.rels><?xml version="1.0" encoding="UTF-8" standalone="yes"?>
<Relationships xmlns="http://schemas.openxmlformats.org/package/2006/relationships"><Relationship Id="rId3" Type="http://schemas.openxmlformats.org/officeDocument/2006/relationships/image" Target="../media/image200.jpg"/><Relationship Id="rId2" Type="http://schemas.openxmlformats.org/officeDocument/2006/relationships/notesSlide" Target="../notesSlides/notesSlide345.xml"/><Relationship Id="rId1" Type="http://schemas.openxmlformats.org/officeDocument/2006/relationships/slideLayout" Target="../slideLayouts/slideLayout1.xml"/><Relationship Id="rId5" Type="http://schemas.openxmlformats.org/officeDocument/2006/relationships/image" Target="../media/image8.svg"/><Relationship Id="rId4" Type="http://schemas.openxmlformats.org/officeDocument/2006/relationships/image" Target="../media/image7.png"/></Relationships>
</file>

<file path=ppt/slides/_rels/slide346.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9.png"/><Relationship Id="rId7" Type="http://schemas.openxmlformats.org/officeDocument/2006/relationships/image" Target="../media/image7.png"/><Relationship Id="rId2" Type="http://schemas.openxmlformats.org/officeDocument/2006/relationships/notesSlide" Target="../notesSlides/notesSlide346.xml"/><Relationship Id="rId1" Type="http://schemas.openxmlformats.org/officeDocument/2006/relationships/slideLayout" Target="../slideLayouts/slideLayout1.xml"/><Relationship Id="rId6" Type="http://schemas.openxmlformats.org/officeDocument/2006/relationships/image" Target="../media/image202.svg"/><Relationship Id="rId5" Type="http://schemas.openxmlformats.org/officeDocument/2006/relationships/image" Target="../media/image201.png"/><Relationship Id="rId4" Type="http://schemas.openxmlformats.org/officeDocument/2006/relationships/image" Target="../media/image10.svg"/></Relationships>
</file>

<file path=ppt/slides/_rels/slide347.xml.rels><?xml version="1.0" encoding="UTF-8" standalone="yes"?>
<Relationships xmlns="http://schemas.openxmlformats.org/package/2006/relationships"><Relationship Id="rId3" Type="http://schemas.openxmlformats.org/officeDocument/2006/relationships/image" Target="../media/image203.jpg"/><Relationship Id="rId2" Type="http://schemas.openxmlformats.org/officeDocument/2006/relationships/notesSlide" Target="../notesSlides/notesSlide347.xml"/><Relationship Id="rId1" Type="http://schemas.openxmlformats.org/officeDocument/2006/relationships/slideLayout" Target="../slideLayouts/slideLayout1.xml"/><Relationship Id="rId5" Type="http://schemas.openxmlformats.org/officeDocument/2006/relationships/image" Target="../media/image8.svg"/><Relationship Id="rId4" Type="http://schemas.openxmlformats.org/officeDocument/2006/relationships/image" Target="../media/image7.png"/></Relationships>
</file>

<file path=ppt/slides/_rels/slide348.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9.png"/><Relationship Id="rId7" Type="http://schemas.openxmlformats.org/officeDocument/2006/relationships/image" Target="../media/image7.png"/><Relationship Id="rId2" Type="http://schemas.openxmlformats.org/officeDocument/2006/relationships/notesSlide" Target="../notesSlides/notesSlide348.xml"/><Relationship Id="rId1" Type="http://schemas.openxmlformats.org/officeDocument/2006/relationships/slideLayout" Target="../slideLayouts/slideLayout1.xml"/><Relationship Id="rId6" Type="http://schemas.openxmlformats.org/officeDocument/2006/relationships/image" Target="../media/image205.svg"/><Relationship Id="rId5" Type="http://schemas.openxmlformats.org/officeDocument/2006/relationships/image" Target="../media/image204.png"/><Relationship Id="rId4" Type="http://schemas.openxmlformats.org/officeDocument/2006/relationships/image" Target="../media/image10.svg"/></Relationships>
</file>

<file path=ppt/slides/_rels/slide349.xml.rels><?xml version="1.0" encoding="UTF-8" standalone="yes"?>
<Relationships xmlns="http://schemas.openxmlformats.org/package/2006/relationships"><Relationship Id="rId3" Type="http://schemas.openxmlformats.org/officeDocument/2006/relationships/image" Target="../media/image206.jpg"/><Relationship Id="rId2" Type="http://schemas.openxmlformats.org/officeDocument/2006/relationships/notesSlide" Target="../notesSlides/notesSlide349.xml"/><Relationship Id="rId1" Type="http://schemas.openxmlformats.org/officeDocument/2006/relationships/slideLayout" Target="../slideLayouts/slideLayout1.xml"/><Relationship Id="rId5" Type="http://schemas.openxmlformats.org/officeDocument/2006/relationships/image" Target="../media/image8.svg"/><Relationship Id="rId4" Type="http://schemas.openxmlformats.org/officeDocument/2006/relationships/image" Target="../media/image7.png"/></Relationships>
</file>

<file path=ppt/slides/_rels/slide3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5.xml"/><Relationship Id="rId1" Type="http://schemas.openxmlformats.org/officeDocument/2006/relationships/slideLayout" Target="../slideLayouts/slideLayout1.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slides/_rels/slide36.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9.png"/><Relationship Id="rId7" Type="http://schemas.openxmlformats.org/officeDocument/2006/relationships/image" Target="../media/image7.png"/><Relationship Id="rId2" Type="http://schemas.openxmlformats.org/officeDocument/2006/relationships/notesSlide" Target="../notesSlides/notesSlide36.xml"/><Relationship Id="rId1" Type="http://schemas.openxmlformats.org/officeDocument/2006/relationships/slideLayout" Target="../slideLayouts/slideLayout1.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0.svg"/></Relationships>
</file>

<file path=ppt/slides/_rels/slide3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7.xml"/><Relationship Id="rId1" Type="http://schemas.openxmlformats.org/officeDocument/2006/relationships/slideLayout" Target="../slideLayouts/slideLayout1.xml"/><Relationship Id="rId5" Type="http://schemas.openxmlformats.org/officeDocument/2006/relationships/image" Target="../media/image8.svg"/><Relationship Id="rId4" Type="http://schemas.openxmlformats.org/officeDocument/2006/relationships/image" Target="../media/image7.png"/></Relationships>
</file>

<file path=ppt/slides/_rels/slide3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8.xml"/><Relationship Id="rId1" Type="http://schemas.openxmlformats.org/officeDocument/2006/relationships/slideLayout" Target="../slideLayouts/slideLayout1.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slides/_rels/slide3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9.xml"/><Relationship Id="rId1" Type="http://schemas.openxmlformats.org/officeDocument/2006/relationships/slideLayout" Target="../slideLayouts/slideLayout1.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4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0.xml"/><Relationship Id="rId1" Type="http://schemas.openxmlformats.org/officeDocument/2006/relationships/slideLayout" Target="../slideLayouts/slideLayout1.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slides/_rels/slide4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1.xml"/><Relationship Id="rId1" Type="http://schemas.openxmlformats.org/officeDocument/2006/relationships/slideLayout" Target="../slideLayouts/slideLayout1.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slides/_rels/slide4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2.xml"/><Relationship Id="rId1" Type="http://schemas.openxmlformats.org/officeDocument/2006/relationships/slideLayout" Target="../slideLayouts/slideLayout1.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slides/_rels/slide43.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9.png"/><Relationship Id="rId7" Type="http://schemas.openxmlformats.org/officeDocument/2006/relationships/image" Target="../media/image7.png"/><Relationship Id="rId2" Type="http://schemas.openxmlformats.org/officeDocument/2006/relationships/notesSlide" Target="../notesSlides/notesSlide43.xml"/><Relationship Id="rId1" Type="http://schemas.openxmlformats.org/officeDocument/2006/relationships/slideLayout" Target="../slideLayouts/slideLayout1.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10.svg"/></Relationships>
</file>

<file path=ppt/slides/_rels/slide4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4.xml"/><Relationship Id="rId1" Type="http://schemas.openxmlformats.org/officeDocument/2006/relationships/slideLayout" Target="../slideLayouts/slideLayout1.xml"/><Relationship Id="rId5" Type="http://schemas.openxmlformats.org/officeDocument/2006/relationships/image" Target="../media/image8.svg"/><Relationship Id="rId4" Type="http://schemas.openxmlformats.org/officeDocument/2006/relationships/image" Target="../media/image7.png"/></Relationships>
</file>

<file path=ppt/slides/_rels/slide45.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9.png"/><Relationship Id="rId7" Type="http://schemas.openxmlformats.org/officeDocument/2006/relationships/image" Target="../media/image7.png"/><Relationship Id="rId2" Type="http://schemas.openxmlformats.org/officeDocument/2006/relationships/notesSlide" Target="../notesSlides/notesSlide45.xml"/><Relationship Id="rId1" Type="http://schemas.openxmlformats.org/officeDocument/2006/relationships/slideLayout" Target="../slideLayouts/slideLayout1.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10.svg"/></Relationships>
</file>

<file path=ppt/slides/_rels/slide4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6.xml"/><Relationship Id="rId1" Type="http://schemas.openxmlformats.org/officeDocument/2006/relationships/slideLayout" Target="../slideLayouts/slideLayout1.xml"/><Relationship Id="rId5" Type="http://schemas.openxmlformats.org/officeDocument/2006/relationships/image" Target="../media/image8.svg"/><Relationship Id="rId4" Type="http://schemas.openxmlformats.org/officeDocument/2006/relationships/image" Target="../media/image7.png"/></Relationships>
</file>

<file path=ppt/slides/_rels/slide47.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9.png"/><Relationship Id="rId7" Type="http://schemas.openxmlformats.org/officeDocument/2006/relationships/image" Target="../media/image7.png"/><Relationship Id="rId2" Type="http://schemas.openxmlformats.org/officeDocument/2006/relationships/notesSlide" Target="../notesSlides/notesSlide47.xml"/><Relationship Id="rId1" Type="http://schemas.openxmlformats.org/officeDocument/2006/relationships/slideLayout" Target="../slideLayouts/slideLayout1.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10.svg"/></Relationships>
</file>

<file path=ppt/slides/_rels/slide4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8.xml"/><Relationship Id="rId1" Type="http://schemas.openxmlformats.org/officeDocument/2006/relationships/slideLayout" Target="../slideLayouts/slideLayout1.xml"/><Relationship Id="rId5" Type="http://schemas.openxmlformats.org/officeDocument/2006/relationships/image" Target="../media/image8.svg"/><Relationship Id="rId4" Type="http://schemas.openxmlformats.org/officeDocument/2006/relationships/image" Target="../media/image7.png"/></Relationships>
</file>

<file path=ppt/slides/_rels/slide4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9.xml"/><Relationship Id="rId1" Type="http://schemas.openxmlformats.org/officeDocument/2006/relationships/slideLayout" Target="../slideLayouts/slideLayout1.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slides/_rels/slide5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0.xml"/><Relationship Id="rId1" Type="http://schemas.openxmlformats.org/officeDocument/2006/relationships/slideLayout" Target="../slideLayouts/slideLayout1.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slides/_rels/slide5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1.xml"/><Relationship Id="rId1" Type="http://schemas.openxmlformats.org/officeDocument/2006/relationships/slideLayout" Target="../slideLayouts/slideLayout1.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slides/_rels/slide5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2.xml"/><Relationship Id="rId1" Type="http://schemas.openxmlformats.org/officeDocument/2006/relationships/slideLayout" Target="../slideLayouts/slideLayout1.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slides/_rels/slide53.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9.png"/><Relationship Id="rId7" Type="http://schemas.openxmlformats.org/officeDocument/2006/relationships/image" Target="../media/image7.png"/><Relationship Id="rId2" Type="http://schemas.openxmlformats.org/officeDocument/2006/relationships/notesSlide" Target="../notesSlides/notesSlide53.xml"/><Relationship Id="rId1" Type="http://schemas.openxmlformats.org/officeDocument/2006/relationships/slideLayout" Target="../slideLayouts/slideLayout1.xml"/><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10.svg"/></Relationships>
</file>

<file path=ppt/slides/_rels/slide5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4.xml"/><Relationship Id="rId1" Type="http://schemas.openxmlformats.org/officeDocument/2006/relationships/slideLayout" Target="../slideLayouts/slideLayout1.xml"/><Relationship Id="rId5" Type="http://schemas.openxmlformats.org/officeDocument/2006/relationships/image" Target="../media/image8.svg"/><Relationship Id="rId4" Type="http://schemas.openxmlformats.org/officeDocument/2006/relationships/image" Target="../media/image7.png"/></Relationships>
</file>

<file path=ppt/slides/_rels/slide55.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9.png"/><Relationship Id="rId7" Type="http://schemas.openxmlformats.org/officeDocument/2006/relationships/image" Target="../media/image7.png"/><Relationship Id="rId2" Type="http://schemas.openxmlformats.org/officeDocument/2006/relationships/notesSlide" Target="../notesSlides/notesSlide55.xml"/><Relationship Id="rId1" Type="http://schemas.openxmlformats.org/officeDocument/2006/relationships/slideLayout" Target="../slideLayouts/slideLayout1.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10.svg"/></Relationships>
</file>

<file path=ppt/slides/_rels/slide5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6.xml"/><Relationship Id="rId1" Type="http://schemas.openxmlformats.org/officeDocument/2006/relationships/slideLayout" Target="../slideLayouts/slideLayout1.xml"/><Relationship Id="rId5" Type="http://schemas.openxmlformats.org/officeDocument/2006/relationships/image" Target="../media/image8.svg"/><Relationship Id="rId4" Type="http://schemas.openxmlformats.org/officeDocument/2006/relationships/image" Target="../media/image7.png"/></Relationships>
</file>

<file path=ppt/slides/_rels/slide5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7.xml"/><Relationship Id="rId1" Type="http://schemas.openxmlformats.org/officeDocument/2006/relationships/slideLayout" Target="../slideLayouts/slideLayout1.xml"/><Relationship Id="rId5" Type="http://schemas.openxmlformats.org/officeDocument/2006/relationships/image" Target="../media/image8.svg"/><Relationship Id="rId4" Type="http://schemas.openxmlformats.org/officeDocument/2006/relationships/image" Target="../media/image7.png"/></Relationships>
</file>

<file path=ppt/slides/_rels/slide58.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9.png"/><Relationship Id="rId7" Type="http://schemas.openxmlformats.org/officeDocument/2006/relationships/image" Target="../media/image7.png"/><Relationship Id="rId2" Type="http://schemas.openxmlformats.org/officeDocument/2006/relationships/notesSlide" Target="../notesSlides/notesSlide58.xml"/><Relationship Id="rId1" Type="http://schemas.openxmlformats.org/officeDocument/2006/relationships/slideLayout" Target="../slideLayouts/slideLayout1.xml"/><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10.svg"/></Relationships>
</file>

<file path=ppt/slides/_rels/slide5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9.xml"/><Relationship Id="rId1" Type="http://schemas.openxmlformats.org/officeDocument/2006/relationships/slideLayout" Target="../slideLayouts/slideLayout1.xml"/><Relationship Id="rId5" Type="http://schemas.openxmlformats.org/officeDocument/2006/relationships/image" Target="../media/image8.sv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slides/_rels/slide60.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9.png"/><Relationship Id="rId7" Type="http://schemas.openxmlformats.org/officeDocument/2006/relationships/image" Target="../media/image7.png"/><Relationship Id="rId2" Type="http://schemas.openxmlformats.org/officeDocument/2006/relationships/notesSlide" Target="../notesSlides/notesSlide60.xml"/><Relationship Id="rId1" Type="http://schemas.openxmlformats.org/officeDocument/2006/relationships/slideLayout" Target="../slideLayouts/slideLayout1.xml"/><Relationship Id="rId6" Type="http://schemas.openxmlformats.org/officeDocument/2006/relationships/image" Target="../media/image42.svg"/><Relationship Id="rId5" Type="http://schemas.openxmlformats.org/officeDocument/2006/relationships/image" Target="../media/image41.png"/><Relationship Id="rId4" Type="http://schemas.openxmlformats.org/officeDocument/2006/relationships/image" Target="../media/image10.svg"/></Relationships>
</file>

<file path=ppt/slides/_rels/slide6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1.xml"/><Relationship Id="rId1" Type="http://schemas.openxmlformats.org/officeDocument/2006/relationships/slideLayout" Target="../slideLayouts/slideLayout1.xml"/><Relationship Id="rId5" Type="http://schemas.openxmlformats.org/officeDocument/2006/relationships/image" Target="../media/image8.svg"/><Relationship Id="rId4" Type="http://schemas.openxmlformats.org/officeDocument/2006/relationships/image" Target="../media/image7.png"/></Relationships>
</file>

<file path=ppt/slides/_rels/slide62.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9.png"/><Relationship Id="rId7" Type="http://schemas.openxmlformats.org/officeDocument/2006/relationships/image" Target="../media/image7.png"/><Relationship Id="rId2" Type="http://schemas.openxmlformats.org/officeDocument/2006/relationships/notesSlide" Target="../notesSlides/notesSlide62.xml"/><Relationship Id="rId1" Type="http://schemas.openxmlformats.org/officeDocument/2006/relationships/slideLayout" Target="../slideLayouts/slideLayout1.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10.svg"/></Relationships>
</file>

<file path=ppt/slides/_rels/slide63.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9.png"/><Relationship Id="rId7" Type="http://schemas.openxmlformats.org/officeDocument/2006/relationships/image" Target="../media/image7.png"/><Relationship Id="rId2" Type="http://schemas.openxmlformats.org/officeDocument/2006/relationships/notesSlide" Target="../notesSlides/notesSlide63.xml"/><Relationship Id="rId1" Type="http://schemas.openxmlformats.org/officeDocument/2006/relationships/slideLayout" Target="../slideLayouts/slideLayout1.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0.svg"/></Relationships>
</file>

<file path=ppt/slides/_rels/slide6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4.xml"/><Relationship Id="rId1" Type="http://schemas.openxmlformats.org/officeDocument/2006/relationships/slideLayout" Target="../slideLayouts/slideLayout1.xml"/><Relationship Id="rId5" Type="http://schemas.openxmlformats.org/officeDocument/2006/relationships/image" Target="../media/image8.svg"/><Relationship Id="rId4" Type="http://schemas.openxmlformats.org/officeDocument/2006/relationships/image" Target="../media/image7.png"/></Relationships>
</file>

<file path=ppt/slides/_rels/slide65.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9.png"/><Relationship Id="rId7" Type="http://schemas.openxmlformats.org/officeDocument/2006/relationships/image" Target="../media/image7.png"/><Relationship Id="rId2" Type="http://schemas.openxmlformats.org/officeDocument/2006/relationships/notesSlide" Target="../notesSlides/notesSlide65.xml"/><Relationship Id="rId1" Type="http://schemas.openxmlformats.org/officeDocument/2006/relationships/slideLayout" Target="../slideLayouts/slideLayout1.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10.svg"/></Relationships>
</file>

<file path=ppt/slides/_rels/slide6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6.xml"/><Relationship Id="rId1" Type="http://schemas.openxmlformats.org/officeDocument/2006/relationships/slideLayout" Target="../slideLayouts/slideLayout1.xml"/><Relationship Id="rId5" Type="http://schemas.openxmlformats.org/officeDocument/2006/relationships/image" Target="../media/image8.svg"/><Relationship Id="rId4" Type="http://schemas.openxmlformats.org/officeDocument/2006/relationships/image" Target="../media/image7.png"/></Relationships>
</file>

<file path=ppt/slides/_rels/slide67.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9.png"/><Relationship Id="rId7" Type="http://schemas.openxmlformats.org/officeDocument/2006/relationships/image" Target="../media/image7.png"/><Relationship Id="rId2" Type="http://schemas.openxmlformats.org/officeDocument/2006/relationships/notesSlide" Target="../notesSlides/notesSlide67.xml"/><Relationship Id="rId1" Type="http://schemas.openxmlformats.org/officeDocument/2006/relationships/slideLayout" Target="../slideLayouts/slideLayout1.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10.svg"/></Relationships>
</file>

<file path=ppt/slides/_rels/slide6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68.xml"/><Relationship Id="rId1" Type="http://schemas.openxmlformats.org/officeDocument/2006/relationships/slideLayout" Target="../slideLayouts/slideLayout1.xml"/><Relationship Id="rId5" Type="http://schemas.openxmlformats.org/officeDocument/2006/relationships/image" Target="../media/image8.svg"/><Relationship Id="rId4" Type="http://schemas.openxmlformats.org/officeDocument/2006/relationships/image" Target="../media/image7.png"/></Relationships>
</file>

<file path=ppt/slides/_rels/slide6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69.xml"/><Relationship Id="rId1" Type="http://schemas.openxmlformats.org/officeDocument/2006/relationships/slideLayout" Target="../slideLayouts/slideLayout1.xml"/><Relationship Id="rId5" Type="http://schemas.openxmlformats.org/officeDocument/2006/relationships/image" Target="../media/image8.sv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slides/_rels/slide7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70.xml"/><Relationship Id="rId1" Type="http://schemas.openxmlformats.org/officeDocument/2006/relationships/slideLayout" Target="../slideLayouts/slideLayout1.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49.svg"/></Relationships>
</file>

<file path=ppt/slides/_rels/slide7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71.xml"/><Relationship Id="rId1" Type="http://schemas.openxmlformats.org/officeDocument/2006/relationships/slideLayout" Target="../slideLayouts/slideLayout1.xml"/><Relationship Id="rId5" Type="http://schemas.openxmlformats.org/officeDocument/2006/relationships/image" Target="../media/image8.svg"/><Relationship Id="rId4" Type="http://schemas.openxmlformats.org/officeDocument/2006/relationships/image" Target="../media/image7.png"/></Relationships>
</file>

<file path=ppt/slides/_rels/slide72.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9.png"/><Relationship Id="rId7" Type="http://schemas.openxmlformats.org/officeDocument/2006/relationships/image" Target="../media/image7.png"/><Relationship Id="rId2" Type="http://schemas.openxmlformats.org/officeDocument/2006/relationships/notesSlide" Target="../notesSlides/notesSlide72.xml"/><Relationship Id="rId1" Type="http://schemas.openxmlformats.org/officeDocument/2006/relationships/slideLayout" Target="../slideLayouts/slideLayout1.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10.svg"/></Relationships>
</file>

<file path=ppt/slides/_rels/slide7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73.xml"/><Relationship Id="rId1" Type="http://schemas.openxmlformats.org/officeDocument/2006/relationships/slideLayout" Target="../slideLayouts/slideLayout1.xml"/><Relationship Id="rId5" Type="http://schemas.openxmlformats.org/officeDocument/2006/relationships/image" Target="../media/image8.svg"/><Relationship Id="rId4" Type="http://schemas.openxmlformats.org/officeDocument/2006/relationships/image" Target="../media/image7.png"/></Relationships>
</file>

<file path=ppt/slides/_rels/slide7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74.xml"/><Relationship Id="rId1" Type="http://schemas.openxmlformats.org/officeDocument/2006/relationships/slideLayout" Target="../slideLayouts/slideLayout1.xml"/><Relationship Id="rId5" Type="http://schemas.openxmlformats.org/officeDocument/2006/relationships/image" Target="../media/image8.svg"/><Relationship Id="rId4" Type="http://schemas.openxmlformats.org/officeDocument/2006/relationships/image" Target="../media/image7.png"/></Relationships>
</file>

<file path=ppt/slides/_rels/slide75.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9.png"/><Relationship Id="rId7" Type="http://schemas.openxmlformats.org/officeDocument/2006/relationships/image" Target="../media/image7.png"/><Relationship Id="rId2" Type="http://schemas.openxmlformats.org/officeDocument/2006/relationships/notesSlide" Target="../notesSlides/notesSlide75.xml"/><Relationship Id="rId1" Type="http://schemas.openxmlformats.org/officeDocument/2006/relationships/slideLayout" Target="../slideLayouts/slideLayout1.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10.svg"/></Relationships>
</file>

<file path=ppt/slides/_rels/slide76.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9.png"/><Relationship Id="rId7" Type="http://schemas.openxmlformats.org/officeDocument/2006/relationships/image" Target="../media/image7.png"/><Relationship Id="rId2" Type="http://schemas.openxmlformats.org/officeDocument/2006/relationships/notesSlide" Target="../notesSlides/notesSlide76.xml"/><Relationship Id="rId1" Type="http://schemas.openxmlformats.org/officeDocument/2006/relationships/slideLayout" Target="../slideLayouts/slideLayout1.xml"/><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0.svg"/></Relationships>
</file>

<file path=ppt/slides/_rels/slide7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77.xml"/><Relationship Id="rId1" Type="http://schemas.openxmlformats.org/officeDocument/2006/relationships/slideLayout" Target="../slideLayouts/slideLayout1.xml"/><Relationship Id="rId5" Type="http://schemas.openxmlformats.org/officeDocument/2006/relationships/image" Target="../media/image8.svg"/><Relationship Id="rId4" Type="http://schemas.openxmlformats.org/officeDocument/2006/relationships/image" Target="../media/image7.png"/></Relationships>
</file>

<file path=ppt/slides/_rels/slide78.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9.png"/><Relationship Id="rId7" Type="http://schemas.openxmlformats.org/officeDocument/2006/relationships/image" Target="../media/image7.png"/><Relationship Id="rId2" Type="http://schemas.openxmlformats.org/officeDocument/2006/relationships/notesSlide" Target="../notesSlides/notesSlide78.xml"/><Relationship Id="rId1" Type="http://schemas.openxmlformats.org/officeDocument/2006/relationships/slideLayout" Target="../slideLayouts/slideLayout1.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10.svg"/></Relationships>
</file>

<file path=ppt/slides/_rels/slide7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79.xml"/><Relationship Id="rId1" Type="http://schemas.openxmlformats.org/officeDocument/2006/relationships/slideLayout" Target="../slideLayouts/slideLayout1.xml"/><Relationship Id="rId5" Type="http://schemas.openxmlformats.org/officeDocument/2006/relationships/image" Target="../media/image8.sv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slides/_rels/slide8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80.xml"/><Relationship Id="rId1" Type="http://schemas.openxmlformats.org/officeDocument/2006/relationships/slideLayout" Target="../slideLayouts/slideLayout1.xml"/><Relationship Id="rId5" Type="http://schemas.openxmlformats.org/officeDocument/2006/relationships/image" Target="../media/image8.svg"/><Relationship Id="rId4" Type="http://schemas.openxmlformats.org/officeDocument/2006/relationships/image" Target="../media/image7.png"/></Relationships>
</file>

<file path=ppt/slides/_rels/slide8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81.xml"/><Relationship Id="rId1" Type="http://schemas.openxmlformats.org/officeDocument/2006/relationships/slideLayout" Target="../slideLayouts/slideLayout1.xml"/><Relationship Id="rId5" Type="http://schemas.openxmlformats.org/officeDocument/2006/relationships/image" Target="../media/image8.svg"/><Relationship Id="rId4" Type="http://schemas.openxmlformats.org/officeDocument/2006/relationships/image" Target="../media/image7.png"/></Relationships>
</file>

<file path=ppt/slides/_rels/slide82.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9.png"/><Relationship Id="rId7" Type="http://schemas.openxmlformats.org/officeDocument/2006/relationships/image" Target="../media/image7.png"/><Relationship Id="rId2" Type="http://schemas.openxmlformats.org/officeDocument/2006/relationships/notesSlide" Target="../notesSlides/notesSlide82.xml"/><Relationship Id="rId1" Type="http://schemas.openxmlformats.org/officeDocument/2006/relationships/slideLayout" Target="../slideLayouts/slideLayout1.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10.svg"/></Relationships>
</file>

<file path=ppt/slides/_rels/slide8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83.xml"/><Relationship Id="rId1" Type="http://schemas.openxmlformats.org/officeDocument/2006/relationships/slideLayout" Target="../slideLayouts/slideLayout1.xml"/><Relationship Id="rId5" Type="http://schemas.openxmlformats.org/officeDocument/2006/relationships/image" Target="../media/image8.svg"/><Relationship Id="rId4" Type="http://schemas.openxmlformats.org/officeDocument/2006/relationships/image" Target="../media/image7.png"/></Relationships>
</file>

<file path=ppt/slides/_rels/slide8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84.xml"/><Relationship Id="rId1" Type="http://schemas.openxmlformats.org/officeDocument/2006/relationships/slideLayout" Target="../slideLayouts/slideLayout1.xml"/><Relationship Id="rId5" Type="http://schemas.openxmlformats.org/officeDocument/2006/relationships/image" Target="../media/image8.svg"/><Relationship Id="rId4" Type="http://schemas.openxmlformats.org/officeDocument/2006/relationships/image" Target="../media/image7.png"/></Relationships>
</file>

<file path=ppt/slides/_rels/slide85.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9.png"/><Relationship Id="rId7" Type="http://schemas.openxmlformats.org/officeDocument/2006/relationships/image" Target="../media/image7.png"/><Relationship Id="rId2" Type="http://schemas.openxmlformats.org/officeDocument/2006/relationships/notesSlide" Target="../notesSlides/notesSlide85.xml"/><Relationship Id="rId1" Type="http://schemas.openxmlformats.org/officeDocument/2006/relationships/slideLayout" Target="../slideLayouts/slideLayout1.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10.svg"/></Relationships>
</file>

<file path=ppt/slides/_rels/slide8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86.xml"/><Relationship Id="rId1" Type="http://schemas.openxmlformats.org/officeDocument/2006/relationships/slideLayout" Target="../slideLayouts/slideLayout1.xml"/><Relationship Id="rId5" Type="http://schemas.openxmlformats.org/officeDocument/2006/relationships/image" Target="../media/image8.svg"/><Relationship Id="rId4" Type="http://schemas.openxmlformats.org/officeDocument/2006/relationships/image" Target="../media/image7.png"/></Relationships>
</file>

<file path=ppt/slides/_rels/slide8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87.xml"/><Relationship Id="rId1" Type="http://schemas.openxmlformats.org/officeDocument/2006/relationships/slideLayout" Target="../slideLayouts/slideLayout1.xml"/><Relationship Id="rId5" Type="http://schemas.openxmlformats.org/officeDocument/2006/relationships/image" Target="../media/image8.svg"/><Relationship Id="rId4" Type="http://schemas.openxmlformats.org/officeDocument/2006/relationships/image" Target="../media/image7.png"/></Relationships>
</file>

<file path=ppt/slides/_rels/slide88.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9.png"/><Relationship Id="rId7" Type="http://schemas.openxmlformats.org/officeDocument/2006/relationships/image" Target="../media/image7.png"/><Relationship Id="rId2" Type="http://schemas.openxmlformats.org/officeDocument/2006/relationships/notesSlide" Target="../notesSlides/notesSlide88.xml"/><Relationship Id="rId1" Type="http://schemas.openxmlformats.org/officeDocument/2006/relationships/slideLayout" Target="../slideLayouts/slideLayout1.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10.svg"/></Relationships>
</file>

<file path=ppt/slides/_rels/slide8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89.xml"/><Relationship Id="rId1" Type="http://schemas.openxmlformats.org/officeDocument/2006/relationships/slideLayout" Target="../slideLayouts/slideLayout1.xml"/><Relationship Id="rId5" Type="http://schemas.openxmlformats.org/officeDocument/2006/relationships/image" Target="../media/image8.sv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slides/_rels/slide90.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9.png"/><Relationship Id="rId7" Type="http://schemas.openxmlformats.org/officeDocument/2006/relationships/image" Target="../media/image7.png"/><Relationship Id="rId2" Type="http://schemas.openxmlformats.org/officeDocument/2006/relationships/notesSlide" Target="../notesSlides/notesSlide90.xml"/><Relationship Id="rId1" Type="http://schemas.openxmlformats.org/officeDocument/2006/relationships/slideLayout" Target="../slideLayouts/slideLayout1.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0.svg"/></Relationships>
</file>

<file path=ppt/slides/_rels/slide9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91.xml"/><Relationship Id="rId1" Type="http://schemas.openxmlformats.org/officeDocument/2006/relationships/slideLayout" Target="../slideLayouts/slideLayout1.xml"/><Relationship Id="rId5" Type="http://schemas.openxmlformats.org/officeDocument/2006/relationships/image" Target="../media/image8.svg"/><Relationship Id="rId4" Type="http://schemas.openxmlformats.org/officeDocument/2006/relationships/image" Target="../media/image7.png"/></Relationships>
</file>

<file path=ppt/slides/_rels/slide9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92.xml"/><Relationship Id="rId1" Type="http://schemas.openxmlformats.org/officeDocument/2006/relationships/slideLayout" Target="../slideLayouts/slideLayout1.xml"/><Relationship Id="rId5" Type="http://schemas.openxmlformats.org/officeDocument/2006/relationships/image" Target="../media/image8.svg"/><Relationship Id="rId4" Type="http://schemas.openxmlformats.org/officeDocument/2006/relationships/image" Target="../media/image7.png"/></Relationships>
</file>

<file path=ppt/slides/_rels/slide93.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9.png"/><Relationship Id="rId7" Type="http://schemas.openxmlformats.org/officeDocument/2006/relationships/image" Target="../media/image7.png"/><Relationship Id="rId2" Type="http://schemas.openxmlformats.org/officeDocument/2006/relationships/notesSlide" Target="../notesSlides/notesSlide93.xml"/><Relationship Id="rId1" Type="http://schemas.openxmlformats.org/officeDocument/2006/relationships/slideLayout" Target="../slideLayouts/slideLayout1.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0.svg"/></Relationships>
</file>

<file path=ppt/slides/_rels/slide9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94.xml"/><Relationship Id="rId1" Type="http://schemas.openxmlformats.org/officeDocument/2006/relationships/slideLayout" Target="../slideLayouts/slideLayout1.xml"/><Relationship Id="rId5" Type="http://schemas.openxmlformats.org/officeDocument/2006/relationships/image" Target="../media/image8.svg"/><Relationship Id="rId4" Type="http://schemas.openxmlformats.org/officeDocument/2006/relationships/image" Target="../media/image7.png"/></Relationships>
</file>

<file path=ppt/slides/_rels/slide9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95.xml"/><Relationship Id="rId1" Type="http://schemas.openxmlformats.org/officeDocument/2006/relationships/slideLayout" Target="../slideLayouts/slideLayout1.xml"/><Relationship Id="rId5" Type="http://schemas.openxmlformats.org/officeDocument/2006/relationships/image" Target="../media/image8.svg"/><Relationship Id="rId4" Type="http://schemas.openxmlformats.org/officeDocument/2006/relationships/image" Target="../media/image7.png"/></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7.xml"/><Relationship Id="rId1" Type="http://schemas.openxmlformats.org/officeDocument/2006/relationships/slideLayout" Target="../slideLayouts/slideLayout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9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8.xml"/><Relationship Id="rId1" Type="http://schemas.openxmlformats.org/officeDocument/2006/relationships/slideLayout" Target="../slideLayouts/slideLayout1.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19.svg"/></Relationships>
</file>

<file path=ppt/slides/_rels/slide9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9.xml"/><Relationship Id="rId1" Type="http://schemas.openxmlformats.org/officeDocument/2006/relationships/slideLayout" Target="../slideLayouts/slideLayout1.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Object1"/>
          <p:cNvSpPr/>
          <p:nvPr/>
        </p:nvSpPr>
        <p:spPr>
          <a:xfrm>
            <a:off x="3029407" y="2070259"/>
            <a:ext cx="3108960" cy="1028700"/>
          </a:xfrm>
          <a:prstGeom prst="rect">
            <a:avLst/>
          </a:prstGeom>
          <a:noFill/>
          <a:ln/>
        </p:spPr>
        <p:txBody>
          <a:bodyPr wrap="square" lIns="0" tIns="0" rIns="0" bIns="0" rtlCol="0" anchor="t">
            <a:normAutofit/>
          </a:bodyPr>
          <a:lstStyle/>
          <a:p>
            <a:pPr algn="ctr">
              <a:lnSpc>
                <a:spcPts val="7424"/>
              </a:lnSpc>
            </a:pPr>
            <a:r>
              <a:rPr lang="en-US" sz="5700" b="1" dirty="0">
                <a:solidFill>
                  <a:srgbClr val="FFFFFF"/>
                </a:solidFill>
                <a:latin typeface="Arial" pitchFamily="34" charset="0"/>
                <a:ea typeface="Arial" pitchFamily="34" charset="-122"/>
                <a:cs typeface="Arial" pitchFamily="34" charset="-120"/>
              </a:rPr>
              <a:t>通信原理</a:t>
            </a:r>
            <a:endParaRPr lang="en-US" sz="5711"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Object1"/>
          <p:cNvSpPr/>
          <p:nvPr/>
        </p:nvSpPr>
        <p:spPr>
          <a:xfrm>
            <a:off x="609905" y="642938"/>
            <a:ext cx="4023360" cy="771525"/>
          </a:xfrm>
          <a:prstGeom prst="rect">
            <a:avLst/>
          </a:prstGeom>
          <a:noFill/>
          <a:ln/>
        </p:spPr>
        <p:txBody>
          <a:bodyPr wrap="square" lIns="0" tIns="0" rIns="0" bIns="0" rtlCol="0" anchor="t">
            <a:normAutofit/>
          </a:bodyPr>
          <a:lstStyle/>
          <a:p>
            <a:pPr algn="l">
              <a:lnSpc>
                <a:spcPts val="5444"/>
              </a:lnSpc>
            </a:pPr>
            <a:r>
              <a:rPr lang="en-US" sz="4200" b="1" dirty="0">
                <a:solidFill>
                  <a:srgbClr val="FFFFFF"/>
                </a:solidFill>
                <a:latin typeface="Arial" pitchFamily="34" charset="0"/>
                <a:ea typeface="Arial" pitchFamily="34" charset="-122"/>
                <a:cs typeface="Arial" pitchFamily="34" charset="-120"/>
              </a:rPr>
              <a:t>通信系统的组成</a:t>
            </a:r>
            <a:endParaRPr lang="en-US" sz="4188" dirty="0"/>
          </a:p>
        </p:txBody>
      </p:sp>
      <p:sp>
        <p:nvSpPr>
          <p:cNvPr id="3" name="Object2"/>
          <p:cNvSpPr/>
          <p:nvPr/>
        </p:nvSpPr>
        <p:spPr>
          <a:xfrm>
            <a:off x="609905" y="1429893"/>
            <a:ext cx="2834640" cy="462915"/>
          </a:xfrm>
          <a:prstGeom prst="rect">
            <a:avLst/>
          </a:prstGeom>
          <a:noFill/>
          <a:ln/>
        </p:spPr>
        <p:txBody>
          <a:bodyPr wrap="square" lIns="0" tIns="0" rIns="0" bIns="0" rtlCol="0" anchor="t">
            <a:normAutofit/>
          </a:bodyPr>
          <a:lstStyle/>
          <a:p>
            <a:pPr algn="l">
              <a:lnSpc>
                <a:spcPts val="3198"/>
              </a:lnSpc>
            </a:pPr>
            <a:r>
              <a:rPr lang="en-US" sz="2300" b="0" dirty="0">
                <a:solidFill>
                  <a:srgbClr val="FFFFFF"/>
                </a:solidFill>
                <a:latin typeface="Arial" pitchFamily="34" charset="0"/>
                <a:ea typeface="Arial" pitchFamily="34" charset="-122"/>
                <a:cs typeface="Arial" pitchFamily="34" charset="-120"/>
              </a:rPr>
              <a:t>通信系统的一般组成</a:t>
            </a:r>
            <a:endParaRPr lang="en-US" sz="2284" dirty="0"/>
          </a:p>
        </p:txBody>
      </p:sp>
      <p:sp>
        <p:nvSpPr>
          <p:cNvPr id="4" name="Object3"/>
          <p:cNvSpPr/>
          <p:nvPr/>
        </p:nvSpPr>
        <p:spPr>
          <a:xfrm>
            <a:off x="609905" y="2067687"/>
            <a:ext cx="2834640" cy="462915"/>
          </a:xfrm>
          <a:prstGeom prst="rect">
            <a:avLst/>
          </a:prstGeom>
          <a:noFill/>
          <a:ln/>
        </p:spPr>
        <p:txBody>
          <a:bodyPr wrap="square" lIns="0" tIns="0" rIns="0" bIns="0" rtlCol="0" anchor="t">
            <a:normAutofit/>
          </a:bodyPr>
          <a:lstStyle/>
          <a:p>
            <a:pPr algn="l">
              <a:lnSpc>
                <a:spcPts val="3198"/>
              </a:lnSpc>
            </a:pPr>
            <a:r>
              <a:rPr lang="en-US" sz="2300" b="0" dirty="0">
                <a:solidFill>
                  <a:srgbClr val="FFFFFF"/>
                </a:solidFill>
                <a:latin typeface="Arial" pitchFamily="34" charset="0"/>
                <a:ea typeface="Arial" pitchFamily="34" charset="-122"/>
                <a:cs typeface="Arial" pitchFamily="34" charset="-120"/>
              </a:rPr>
              <a:t>模拟通信系统的组成</a:t>
            </a:r>
            <a:endParaRPr lang="en-US" sz="2284" dirty="0"/>
          </a:p>
        </p:txBody>
      </p:sp>
      <p:sp>
        <p:nvSpPr>
          <p:cNvPr id="5" name="Object4"/>
          <p:cNvSpPr/>
          <p:nvPr/>
        </p:nvSpPr>
        <p:spPr>
          <a:xfrm>
            <a:off x="609905" y="2705481"/>
            <a:ext cx="2834640" cy="462915"/>
          </a:xfrm>
          <a:prstGeom prst="rect">
            <a:avLst/>
          </a:prstGeom>
          <a:noFill/>
          <a:ln/>
        </p:spPr>
        <p:txBody>
          <a:bodyPr wrap="square" lIns="0" tIns="0" rIns="0" bIns="0" rtlCol="0" anchor="t">
            <a:normAutofit/>
          </a:bodyPr>
          <a:lstStyle/>
          <a:p>
            <a:pPr algn="l">
              <a:lnSpc>
                <a:spcPts val="3198"/>
              </a:lnSpc>
            </a:pPr>
            <a:r>
              <a:rPr lang="en-US" sz="2300" b="0" dirty="0">
                <a:solidFill>
                  <a:srgbClr val="FFFFFF"/>
                </a:solidFill>
                <a:latin typeface="Arial" pitchFamily="34" charset="0"/>
                <a:ea typeface="Arial" pitchFamily="34" charset="-122"/>
                <a:cs typeface="Arial" pitchFamily="34" charset="-120"/>
              </a:rPr>
              <a:t>数字通信系统的组成</a:t>
            </a:r>
            <a:endParaRPr lang="en-US" sz="2284" dirty="0"/>
          </a:p>
        </p:txBody>
      </p:sp>
      <p:pic>
        <p:nvPicPr>
          <p:cNvPr id="6" name="Object 5"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2862358"/>
            <a:ext cx="263347" cy="205740"/>
          </a:xfrm>
          <a:prstGeom prst="rect">
            <a:avLst/>
          </a:prstGeom>
        </p:spPr>
      </p:pic>
      <p:sp>
        <p:nvSpPr>
          <p:cNvPr id="7" name="Object6"/>
          <p:cNvSpPr/>
          <p:nvPr/>
        </p:nvSpPr>
        <p:spPr>
          <a:xfrm>
            <a:off x="256946" y="205740"/>
            <a:ext cx="274320" cy="154305"/>
          </a:xfrm>
          <a:prstGeom prst="rect">
            <a:avLst/>
          </a:prstGeom>
          <a:noFill/>
          <a:ln/>
        </p:spPr>
        <p:txBody>
          <a:bodyPr wrap="square" lIns="0" tIns="0" rIns="0" bIns="0" rtlCol="0" anchor="t">
            <a:normAutofit/>
          </a:bodyPr>
          <a:lstStyle/>
          <a:p>
            <a:pPr algn="l">
              <a:lnSpc>
                <a:spcPts val="1035"/>
              </a:lnSpc>
            </a:pPr>
            <a:r>
              <a:rPr lang="en-US" sz="1000" b="0" dirty="0">
                <a:solidFill>
                  <a:srgbClr val="FFFFFF"/>
                </a:solidFill>
                <a:latin typeface="Arial" pitchFamily="34" charset="0"/>
                <a:ea typeface="Arial" pitchFamily="34" charset="-122"/>
                <a:cs typeface="Arial" pitchFamily="34" charset="-120"/>
              </a:rPr>
              <a:t>绪论</a:t>
            </a:r>
            <a:endParaRPr lang="en-US" sz="973" dirty="0"/>
          </a:p>
        </p:txBody>
      </p:sp>
      <p:pic>
        <p:nvPicPr>
          <p:cNvPr id="8" name="Object 7"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56946" y="388849"/>
            <a:ext cx="256946" cy="22631"/>
          </a:xfrm>
          <a:prstGeom prst="rect">
            <a:avLst/>
          </a:prstGeom>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name="Slide 100">
    <p:spTree>
      <p:nvGrpSpPr>
        <p:cNvPr id="1" name=""/>
        <p:cNvGrpSpPr/>
        <p:nvPr/>
      </p:nvGrpSpPr>
      <p:grpSpPr>
        <a:xfrm>
          <a:off x="0" y="0"/>
          <a:ext cx="0" cy="0"/>
          <a:chOff x="0" y="0"/>
          <a:chExt cx="0" cy="0"/>
        </a:xfrm>
      </p:grpSpPr>
      <p:sp>
        <p:nvSpPr>
          <p:cNvPr id="2" name="Object1"/>
          <p:cNvSpPr/>
          <p:nvPr/>
        </p:nvSpPr>
        <p:spPr>
          <a:xfrm>
            <a:off x="609905" y="642938"/>
            <a:ext cx="1188720" cy="771525"/>
          </a:xfrm>
          <a:prstGeom prst="rect">
            <a:avLst/>
          </a:prstGeom>
          <a:noFill/>
          <a:ln/>
        </p:spPr>
        <p:txBody>
          <a:bodyPr wrap="square" lIns="0" tIns="0" rIns="0" bIns="0" rtlCol="0" anchor="t">
            <a:normAutofit/>
          </a:bodyPr>
          <a:lstStyle/>
          <a:p>
            <a:pPr algn="l">
              <a:lnSpc>
                <a:spcPts val="5444"/>
              </a:lnSpc>
            </a:pPr>
            <a:r>
              <a:rPr lang="en-US" sz="4200" b="1" dirty="0">
                <a:solidFill>
                  <a:srgbClr val="FFFFFF"/>
                </a:solidFill>
                <a:latin typeface="Arial" pitchFamily="34" charset="0"/>
                <a:ea typeface="Arial" pitchFamily="34" charset="-122"/>
                <a:cs typeface="Arial" pitchFamily="34" charset="-120"/>
              </a:rPr>
              <a:t>概念</a:t>
            </a:r>
            <a:endParaRPr lang="en-US" sz="4188" dirty="0"/>
          </a:p>
        </p:txBody>
      </p:sp>
      <p:sp>
        <p:nvSpPr>
          <p:cNvPr id="3" name="Object2"/>
          <p:cNvSpPr/>
          <p:nvPr/>
        </p:nvSpPr>
        <p:spPr>
          <a:xfrm>
            <a:off x="609905" y="1429893"/>
            <a:ext cx="4389120" cy="462915"/>
          </a:xfrm>
          <a:prstGeom prst="rect">
            <a:avLst/>
          </a:prstGeom>
          <a:noFill/>
          <a:ln/>
        </p:spPr>
        <p:txBody>
          <a:bodyPr wrap="square" lIns="0" tIns="0" rIns="0" bIns="0" rtlCol="0" anchor="t">
            <a:normAutofit/>
          </a:bodyPr>
          <a:lstStyle/>
          <a:p>
            <a:pPr algn="l">
              <a:lnSpc>
                <a:spcPts val="3198"/>
              </a:lnSpc>
            </a:pPr>
            <a:r>
              <a:rPr lang="en-US" sz="2300" b="0" dirty="0">
                <a:solidFill>
                  <a:srgbClr val="FFFFFF"/>
                </a:solidFill>
                <a:latin typeface="Arial" pitchFamily="34" charset="0"/>
                <a:ea typeface="Arial" pitchFamily="34" charset="-122"/>
                <a:cs typeface="Arial" pitchFamily="34" charset="-120"/>
              </a:rPr>
              <a:t>随机过程是所有样本函数的集合</a:t>
            </a:r>
            <a:endParaRPr lang="en-US" sz="2284" dirty="0"/>
          </a:p>
        </p:txBody>
      </p:sp>
      <p:sp>
        <p:nvSpPr>
          <p:cNvPr id="4" name="Object3"/>
          <p:cNvSpPr/>
          <p:nvPr/>
        </p:nvSpPr>
        <p:spPr>
          <a:xfrm>
            <a:off x="609905" y="2067687"/>
            <a:ext cx="7772400" cy="462915"/>
          </a:xfrm>
          <a:prstGeom prst="rect">
            <a:avLst/>
          </a:prstGeom>
          <a:noFill/>
          <a:ln/>
        </p:spPr>
        <p:txBody>
          <a:bodyPr wrap="square" lIns="0" tIns="0" rIns="0" bIns="0" rtlCol="0" anchor="t">
            <a:normAutofit/>
          </a:bodyPr>
          <a:lstStyle/>
          <a:p>
            <a:pPr algn="l">
              <a:lnSpc>
                <a:spcPts val="3198"/>
              </a:lnSpc>
            </a:pPr>
            <a:r>
              <a:rPr lang="en-US" sz="2300" b="0" dirty="0">
                <a:solidFill>
                  <a:srgbClr val="FFFFFF"/>
                </a:solidFill>
                <a:latin typeface="Arial" pitchFamily="34" charset="0"/>
                <a:ea typeface="Arial" pitchFamily="34" charset="-122"/>
                <a:cs typeface="Arial" pitchFamily="34" charset="-120"/>
              </a:rPr>
              <a:t>随机过程是在时间进程中处于不同时刻的随机变量的集合</a:t>
            </a:r>
            <a:endParaRPr lang="en-US" sz="2284" dirty="0"/>
          </a:p>
        </p:txBody>
      </p:sp>
      <p:pic>
        <p:nvPicPr>
          <p:cNvPr id="5" name="Object 4"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2862358"/>
            <a:ext cx="263347" cy="205740"/>
          </a:xfrm>
          <a:prstGeom prst="rect">
            <a:avLst/>
          </a:prstGeom>
        </p:spPr>
      </p:pic>
      <p:sp>
        <p:nvSpPr>
          <p:cNvPr id="6" name="Object5"/>
          <p:cNvSpPr/>
          <p:nvPr/>
        </p:nvSpPr>
        <p:spPr>
          <a:xfrm>
            <a:off x="256946" y="205740"/>
            <a:ext cx="1188720" cy="154305"/>
          </a:xfrm>
          <a:prstGeom prst="rect">
            <a:avLst/>
          </a:prstGeom>
          <a:noFill/>
          <a:ln/>
        </p:spPr>
        <p:txBody>
          <a:bodyPr wrap="square" lIns="0" tIns="0" rIns="0" bIns="0" rtlCol="0" anchor="t">
            <a:normAutofit/>
          </a:bodyPr>
          <a:lstStyle/>
          <a:p>
            <a:pPr algn="l">
              <a:lnSpc>
                <a:spcPts val="1035"/>
              </a:lnSpc>
            </a:pPr>
            <a:r>
              <a:rPr lang="en-US" sz="1000" b="0" dirty="0">
                <a:solidFill>
                  <a:srgbClr val="FFFFFF"/>
                </a:solidFill>
                <a:latin typeface="Arial" pitchFamily="34" charset="0"/>
                <a:ea typeface="Arial" pitchFamily="34" charset="-122"/>
                <a:cs typeface="Arial" pitchFamily="34" charset="-120"/>
              </a:rPr>
              <a:t>随机信号与噪声分析</a:t>
            </a:r>
            <a:endParaRPr lang="en-US" sz="973" dirty="0"/>
          </a:p>
        </p:txBody>
      </p:sp>
      <p:pic>
        <p:nvPicPr>
          <p:cNvPr id="7" name="Object 6"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56946" y="388849"/>
            <a:ext cx="256946" cy="22631"/>
          </a:xfrm>
          <a:prstGeom prst="rect">
            <a:avLst/>
          </a:prstGeom>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name="Slide 101">
    <p:spTree>
      <p:nvGrpSpPr>
        <p:cNvPr id="1" name=""/>
        <p:cNvGrpSpPr/>
        <p:nvPr/>
      </p:nvGrpSpPr>
      <p:grpSpPr>
        <a:xfrm>
          <a:off x="0" y="0"/>
          <a:ext cx="0" cy="0"/>
          <a:chOff x="0" y="0"/>
          <a:chExt cx="0" cy="0"/>
        </a:xfrm>
      </p:grpSpPr>
      <p:sp>
        <p:nvSpPr>
          <p:cNvPr id="2" name="Object1"/>
          <p:cNvSpPr/>
          <p:nvPr/>
        </p:nvSpPr>
        <p:spPr>
          <a:xfrm>
            <a:off x="609905" y="642938"/>
            <a:ext cx="2286000" cy="771525"/>
          </a:xfrm>
          <a:prstGeom prst="rect">
            <a:avLst/>
          </a:prstGeom>
          <a:noFill/>
          <a:ln/>
        </p:spPr>
        <p:txBody>
          <a:bodyPr wrap="square" lIns="0" tIns="0" rIns="0" bIns="0" rtlCol="0" anchor="t">
            <a:normAutofit/>
          </a:bodyPr>
          <a:lstStyle/>
          <a:p>
            <a:pPr algn="l">
              <a:lnSpc>
                <a:spcPts val="5444"/>
              </a:lnSpc>
            </a:pPr>
            <a:r>
              <a:rPr lang="en-US" sz="4200" b="1" dirty="0">
                <a:solidFill>
                  <a:srgbClr val="FFFFFF"/>
                </a:solidFill>
                <a:latin typeface="Arial" pitchFamily="34" charset="0"/>
                <a:ea typeface="Arial" pitchFamily="34" charset="-122"/>
                <a:cs typeface="Arial" pitchFamily="34" charset="-120"/>
              </a:rPr>
              <a:t>统计描述</a:t>
            </a:r>
            <a:endParaRPr lang="en-US" sz="4188" dirty="0"/>
          </a:p>
        </p:txBody>
      </p:sp>
      <p:sp>
        <p:nvSpPr>
          <p:cNvPr id="3" name="Object2"/>
          <p:cNvSpPr/>
          <p:nvPr/>
        </p:nvSpPr>
        <p:spPr>
          <a:xfrm>
            <a:off x="609905" y="1429893"/>
            <a:ext cx="2834640" cy="462915"/>
          </a:xfrm>
          <a:prstGeom prst="rect">
            <a:avLst/>
          </a:prstGeom>
          <a:noFill/>
          <a:ln/>
        </p:spPr>
        <p:txBody>
          <a:bodyPr wrap="square" lIns="0" tIns="0" rIns="0" bIns="0" rtlCol="0" anchor="t">
            <a:normAutofit/>
          </a:bodyPr>
          <a:lstStyle/>
          <a:p>
            <a:pPr algn="l">
              <a:lnSpc>
                <a:spcPts val="3198"/>
              </a:lnSpc>
            </a:pPr>
            <a:r>
              <a:rPr lang="en-US" sz="2300" b="0" dirty="0">
                <a:solidFill>
                  <a:srgbClr val="FFFFFF"/>
                </a:solidFill>
                <a:latin typeface="Arial" pitchFamily="34" charset="0"/>
                <a:ea typeface="Arial" pitchFamily="34" charset="-122"/>
                <a:cs typeface="Arial" pitchFamily="34" charset="-120"/>
              </a:rPr>
              <a:t>随机过程的分布函数</a:t>
            </a:r>
            <a:endParaRPr lang="en-US" sz="2284" dirty="0"/>
          </a:p>
        </p:txBody>
      </p:sp>
      <p:sp>
        <p:nvSpPr>
          <p:cNvPr id="4" name="Object3"/>
          <p:cNvSpPr/>
          <p:nvPr/>
        </p:nvSpPr>
        <p:spPr>
          <a:xfrm>
            <a:off x="609905" y="2067687"/>
            <a:ext cx="2834640" cy="462915"/>
          </a:xfrm>
          <a:prstGeom prst="rect">
            <a:avLst/>
          </a:prstGeom>
          <a:noFill/>
          <a:ln/>
        </p:spPr>
        <p:txBody>
          <a:bodyPr wrap="square" lIns="0" tIns="0" rIns="0" bIns="0" rtlCol="0" anchor="t">
            <a:normAutofit/>
          </a:bodyPr>
          <a:lstStyle/>
          <a:p>
            <a:pPr algn="l">
              <a:lnSpc>
                <a:spcPts val="3198"/>
              </a:lnSpc>
            </a:pPr>
            <a:r>
              <a:rPr lang="en-US" sz="2300" b="0" dirty="0">
                <a:solidFill>
                  <a:srgbClr val="FFFFFF"/>
                </a:solidFill>
                <a:latin typeface="Arial" pitchFamily="34" charset="0"/>
                <a:ea typeface="Arial" pitchFamily="34" charset="-122"/>
                <a:cs typeface="Arial" pitchFamily="34" charset="-120"/>
              </a:rPr>
              <a:t>随机过程的数字特征</a:t>
            </a:r>
            <a:endParaRPr lang="en-US" sz="2284" dirty="0"/>
          </a:p>
        </p:txBody>
      </p:sp>
      <p:pic>
        <p:nvPicPr>
          <p:cNvPr id="5" name="Object 4"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2862358"/>
            <a:ext cx="263347" cy="205740"/>
          </a:xfrm>
          <a:prstGeom prst="rect">
            <a:avLst/>
          </a:prstGeom>
        </p:spPr>
      </p:pic>
      <p:sp>
        <p:nvSpPr>
          <p:cNvPr id="6" name="Object5"/>
          <p:cNvSpPr/>
          <p:nvPr/>
        </p:nvSpPr>
        <p:spPr>
          <a:xfrm>
            <a:off x="256946" y="205740"/>
            <a:ext cx="1188720" cy="154305"/>
          </a:xfrm>
          <a:prstGeom prst="rect">
            <a:avLst/>
          </a:prstGeom>
          <a:noFill/>
          <a:ln/>
        </p:spPr>
        <p:txBody>
          <a:bodyPr wrap="square" lIns="0" tIns="0" rIns="0" bIns="0" rtlCol="0" anchor="t">
            <a:normAutofit/>
          </a:bodyPr>
          <a:lstStyle/>
          <a:p>
            <a:pPr algn="l">
              <a:lnSpc>
                <a:spcPts val="1035"/>
              </a:lnSpc>
            </a:pPr>
            <a:r>
              <a:rPr lang="en-US" sz="1000" b="0" dirty="0">
                <a:solidFill>
                  <a:srgbClr val="FFFFFF"/>
                </a:solidFill>
                <a:latin typeface="Arial" pitchFamily="34" charset="0"/>
                <a:ea typeface="Arial" pitchFamily="34" charset="-122"/>
                <a:cs typeface="Arial" pitchFamily="34" charset="-120"/>
              </a:rPr>
              <a:t>随机信号与噪声分析</a:t>
            </a:r>
            <a:endParaRPr lang="en-US" sz="973" dirty="0"/>
          </a:p>
        </p:txBody>
      </p:sp>
      <p:pic>
        <p:nvPicPr>
          <p:cNvPr id="7" name="Object 6"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56946" y="388849"/>
            <a:ext cx="256946" cy="22631"/>
          </a:xfrm>
          <a:prstGeom prst="rect">
            <a:avLst/>
          </a:prstGeom>
        </p:spPr>
      </p:pic>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name="Slide 102">
    <p:spTree>
      <p:nvGrpSpPr>
        <p:cNvPr id="1" name=""/>
        <p:cNvGrpSpPr/>
        <p:nvPr/>
      </p:nvGrpSpPr>
      <p:grpSpPr>
        <a:xfrm>
          <a:off x="0" y="0"/>
          <a:ext cx="0" cy="0"/>
          <a:chOff x="0" y="0"/>
          <a:chExt cx="0" cy="0"/>
        </a:xfrm>
      </p:grpSpPr>
      <p:sp>
        <p:nvSpPr>
          <p:cNvPr id="2" name="Object1"/>
          <p:cNvSpPr/>
          <p:nvPr/>
        </p:nvSpPr>
        <p:spPr>
          <a:xfrm>
            <a:off x="609905" y="642938"/>
            <a:ext cx="5120640" cy="771525"/>
          </a:xfrm>
          <a:prstGeom prst="rect">
            <a:avLst/>
          </a:prstGeom>
          <a:noFill/>
          <a:ln/>
        </p:spPr>
        <p:txBody>
          <a:bodyPr wrap="square" lIns="0" tIns="0" rIns="0" bIns="0" rtlCol="0" anchor="t">
            <a:normAutofit/>
          </a:bodyPr>
          <a:lstStyle/>
          <a:p>
            <a:pPr algn="l">
              <a:lnSpc>
                <a:spcPts val="5444"/>
              </a:lnSpc>
            </a:pPr>
            <a:r>
              <a:rPr lang="en-US" sz="4200" b="1" dirty="0">
                <a:solidFill>
                  <a:srgbClr val="FFFFFF"/>
                </a:solidFill>
                <a:latin typeface="Arial" pitchFamily="34" charset="0"/>
                <a:ea typeface="Arial" pitchFamily="34" charset="-122"/>
                <a:cs typeface="Arial" pitchFamily="34" charset="-120"/>
              </a:rPr>
              <a:t>随机过程的分布函数</a:t>
            </a:r>
            <a:endParaRPr lang="en-US" sz="4188" dirty="0"/>
          </a:p>
        </p:txBody>
      </p:sp>
      <p:sp>
        <p:nvSpPr>
          <p:cNvPr id="3" name="Object2"/>
          <p:cNvSpPr/>
          <p:nvPr/>
        </p:nvSpPr>
        <p:spPr>
          <a:xfrm>
            <a:off x="609905" y="1429893"/>
            <a:ext cx="2560320" cy="462915"/>
          </a:xfrm>
          <a:prstGeom prst="rect">
            <a:avLst/>
          </a:prstGeom>
          <a:noFill/>
          <a:ln/>
        </p:spPr>
        <p:txBody>
          <a:bodyPr wrap="square" lIns="0" tIns="0" rIns="0" bIns="0" rtlCol="0" anchor="t">
            <a:normAutofit/>
          </a:bodyPr>
          <a:lstStyle/>
          <a:p>
            <a:pPr algn="l">
              <a:lnSpc>
                <a:spcPts val="3198"/>
              </a:lnSpc>
            </a:pPr>
            <a:r>
              <a:rPr lang="en-US" sz="2300" b="0" dirty="0">
                <a:solidFill>
                  <a:srgbClr val="FFFFFF"/>
                </a:solidFill>
                <a:latin typeface="Arial" pitchFamily="34" charset="0"/>
                <a:ea typeface="Arial" pitchFamily="34" charset="-122"/>
                <a:cs typeface="Arial" pitchFamily="34" charset="-120"/>
              </a:rPr>
              <a:t>一维概率分布函数</a:t>
            </a:r>
            <a:endParaRPr lang="en-US" sz="2284" dirty="0"/>
          </a:p>
        </p:txBody>
      </p:sp>
      <p:sp>
        <p:nvSpPr>
          <p:cNvPr id="4" name="Object3"/>
          <p:cNvSpPr/>
          <p:nvPr/>
        </p:nvSpPr>
        <p:spPr>
          <a:xfrm>
            <a:off x="609905" y="2067687"/>
            <a:ext cx="2560320" cy="462915"/>
          </a:xfrm>
          <a:prstGeom prst="rect">
            <a:avLst/>
          </a:prstGeom>
          <a:noFill/>
          <a:ln/>
        </p:spPr>
        <p:txBody>
          <a:bodyPr wrap="square" lIns="0" tIns="0" rIns="0" bIns="0" rtlCol="0" anchor="t">
            <a:normAutofit/>
          </a:bodyPr>
          <a:lstStyle/>
          <a:p>
            <a:pPr algn="l">
              <a:lnSpc>
                <a:spcPts val="3198"/>
              </a:lnSpc>
            </a:pPr>
            <a:r>
              <a:rPr lang="en-US" sz="2300" b="0" dirty="0">
                <a:solidFill>
                  <a:srgbClr val="FFFFFF"/>
                </a:solidFill>
                <a:latin typeface="Arial" pitchFamily="34" charset="0"/>
                <a:ea typeface="Arial" pitchFamily="34" charset="-122"/>
                <a:cs typeface="Arial" pitchFamily="34" charset="-120"/>
              </a:rPr>
              <a:t>一维概率密度函数</a:t>
            </a:r>
            <a:endParaRPr lang="en-US" sz="2284" dirty="0"/>
          </a:p>
        </p:txBody>
      </p:sp>
      <p:sp>
        <p:nvSpPr>
          <p:cNvPr id="5" name="Object4"/>
          <p:cNvSpPr/>
          <p:nvPr/>
        </p:nvSpPr>
        <p:spPr>
          <a:xfrm>
            <a:off x="609905" y="2705481"/>
            <a:ext cx="2560320" cy="462915"/>
          </a:xfrm>
          <a:prstGeom prst="rect">
            <a:avLst/>
          </a:prstGeom>
          <a:noFill/>
          <a:ln/>
        </p:spPr>
        <p:txBody>
          <a:bodyPr wrap="square" lIns="0" tIns="0" rIns="0" bIns="0" rtlCol="0" anchor="t">
            <a:normAutofit/>
          </a:bodyPr>
          <a:lstStyle/>
          <a:p>
            <a:pPr algn="l">
              <a:lnSpc>
                <a:spcPts val="3198"/>
              </a:lnSpc>
            </a:pPr>
            <a:r>
              <a:rPr lang="en-US" sz="2300" b="0" dirty="0">
                <a:solidFill>
                  <a:srgbClr val="FFFFFF"/>
                </a:solidFill>
                <a:latin typeface="Arial" pitchFamily="34" charset="0"/>
                <a:ea typeface="Arial" pitchFamily="34" charset="-122"/>
                <a:cs typeface="Arial" pitchFamily="34" charset="-120"/>
              </a:rPr>
              <a:t>二维概率分布函数</a:t>
            </a:r>
            <a:endParaRPr lang="en-US" sz="2284" dirty="0"/>
          </a:p>
        </p:txBody>
      </p:sp>
      <p:sp>
        <p:nvSpPr>
          <p:cNvPr id="6" name="Object5"/>
          <p:cNvSpPr/>
          <p:nvPr/>
        </p:nvSpPr>
        <p:spPr>
          <a:xfrm>
            <a:off x="609905" y="3343275"/>
            <a:ext cx="2560320" cy="462915"/>
          </a:xfrm>
          <a:prstGeom prst="rect">
            <a:avLst/>
          </a:prstGeom>
          <a:noFill/>
          <a:ln/>
        </p:spPr>
        <p:txBody>
          <a:bodyPr wrap="square" lIns="0" tIns="0" rIns="0" bIns="0" rtlCol="0" anchor="t">
            <a:normAutofit/>
          </a:bodyPr>
          <a:lstStyle/>
          <a:p>
            <a:pPr algn="l">
              <a:lnSpc>
                <a:spcPts val="3198"/>
              </a:lnSpc>
            </a:pPr>
            <a:r>
              <a:rPr lang="en-US" sz="2300" b="0" dirty="0">
                <a:solidFill>
                  <a:srgbClr val="FFFFFF"/>
                </a:solidFill>
                <a:latin typeface="Arial" pitchFamily="34" charset="0"/>
                <a:ea typeface="Arial" pitchFamily="34" charset="-122"/>
                <a:cs typeface="Arial" pitchFamily="34" charset="-120"/>
              </a:rPr>
              <a:t>二维概率密度函数</a:t>
            </a:r>
            <a:endParaRPr lang="en-US" sz="2284" dirty="0"/>
          </a:p>
        </p:txBody>
      </p:sp>
      <p:sp>
        <p:nvSpPr>
          <p:cNvPr id="7" name="Object6"/>
          <p:cNvSpPr/>
          <p:nvPr/>
        </p:nvSpPr>
        <p:spPr>
          <a:xfrm>
            <a:off x="609905" y="3981069"/>
            <a:ext cx="2377440" cy="462915"/>
          </a:xfrm>
          <a:prstGeom prst="rect">
            <a:avLst/>
          </a:prstGeom>
          <a:noFill/>
          <a:ln/>
        </p:spPr>
        <p:txBody>
          <a:bodyPr wrap="square" lIns="0" tIns="0" rIns="0" bIns="0" rtlCol="0" anchor="t">
            <a:normAutofit/>
          </a:bodyPr>
          <a:lstStyle/>
          <a:p>
            <a:pPr algn="l">
              <a:lnSpc>
                <a:spcPts val="3198"/>
              </a:lnSpc>
            </a:pPr>
            <a:r>
              <a:rPr lang="en-US" sz="2300" b="0" dirty="0">
                <a:solidFill>
                  <a:srgbClr val="FFFFFF"/>
                </a:solidFill>
                <a:latin typeface="Arial" pitchFamily="34" charset="0"/>
                <a:ea typeface="Arial" pitchFamily="34" charset="-122"/>
                <a:cs typeface="Arial" pitchFamily="34" charset="-120"/>
              </a:rPr>
              <a:t>n维概率分布函数</a:t>
            </a:r>
            <a:endParaRPr lang="en-US" sz="2284" dirty="0"/>
          </a:p>
        </p:txBody>
      </p:sp>
      <p:sp>
        <p:nvSpPr>
          <p:cNvPr id="8" name="Object7"/>
          <p:cNvSpPr/>
          <p:nvPr/>
        </p:nvSpPr>
        <p:spPr>
          <a:xfrm>
            <a:off x="609905" y="4618863"/>
            <a:ext cx="2377440" cy="462915"/>
          </a:xfrm>
          <a:prstGeom prst="rect">
            <a:avLst/>
          </a:prstGeom>
          <a:noFill/>
          <a:ln/>
        </p:spPr>
        <p:txBody>
          <a:bodyPr wrap="square" lIns="0" tIns="0" rIns="0" bIns="0" rtlCol="0" anchor="t">
            <a:normAutofit/>
          </a:bodyPr>
          <a:lstStyle/>
          <a:p>
            <a:pPr algn="l">
              <a:lnSpc>
                <a:spcPts val="3198"/>
              </a:lnSpc>
            </a:pPr>
            <a:r>
              <a:rPr lang="en-US" sz="2300" b="0" dirty="0">
                <a:solidFill>
                  <a:srgbClr val="FFFFFF"/>
                </a:solidFill>
                <a:latin typeface="Arial" pitchFamily="34" charset="0"/>
                <a:ea typeface="Arial" pitchFamily="34" charset="-122"/>
                <a:cs typeface="Arial" pitchFamily="34" charset="-120"/>
              </a:rPr>
              <a:t>n维概率密度函数</a:t>
            </a:r>
            <a:endParaRPr lang="en-US" sz="2284" dirty="0"/>
          </a:p>
        </p:txBody>
      </p:sp>
      <p:pic>
        <p:nvPicPr>
          <p:cNvPr id="9" name="Object 8"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2862358"/>
            <a:ext cx="263347" cy="205740"/>
          </a:xfrm>
          <a:prstGeom prst="rect">
            <a:avLst/>
          </a:prstGeom>
        </p:spPr>
      </p:pic>
      <p:sp>
        <p:nvSpPr>
          <p:cNvPr id="10" name="Object9"/>
          <p:cNvSpPr/>
          <p:nvPr/>
        </p:nvSpPr>
        <p:spPr>
          <a:xfrm>
            <a:off x="256946" y="205740"/>
            <a:ext cx="1188720" cy="154305"/>
          </a:xfrm>
          <a:prstGeom prst="rect">
            <a:avLst/>
          </a:prstGeom>
          <a:noFill/>
          <a:ln/>
        </p:spPr>
        <p:txBody>
          <a:bodyPr wrap="square" lIns="0" tIns="0" rIns="0" bIns="0" rtlCol="0" anchor="t">
            <a:normAutofit/>
          </a:bodyPr>
          <a:lstStyle/>
          <a:p>
            <a:pPr algn="l">
              <a:lnSpc>
                <a:spcPts val="1035"/>
              </a:lnSpc>
            </a:pPr>
            <a:r>
              <a:rPr lang="en-US" sz="1000" b="0" dirty="0">
                <a:solidFill>
                  <a:srgbClr val="FFFFFF"/>
                </a:solidFill>
                <a:latin typeface="Arial" pitchFamily="34" charset="0"/>
                <a:ea typeface="Arial" pitchFamily="34" charset="-122"/>
                <a:cs typeface="Arial" pitchFamily="34" charset="-120"/>
              </a:rPr>
              <a:t>随机信号与噪声分析</a:t>
            </a:r>
            <a:endParaRPr lang="en-US" sz="973" dirty="0"/>
          </a:p>
        </p:txBody>
      </p:sp>
      <p:pic>
        <p:nvPicPr>
          <p:cNvPr id="11" name="Object 10"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56946" y="388849"/>
            <a:ext cx="256946" cy="22631"/>
          </a:xfrm>
          <a:prstGeom prst="rect">
            <a:avLst/>
          </a:prstGeom>
        </p:spPr>
      </p:pic>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name="Slide 103">
    <p:spTree>
      <p:nvGrpSpPr>
        <p:cNvPr id="1" name=""/>
        <p:cNvGrpSpPr/>
        <p:nvPr/>
      </p:nvGrpSpPr>
      <p:grpSpPr>
        <a:xfrm>
          <a:off x="0" y="0"/>
          <a:ext cx="0" cy="0"/>
          <a:chOff x="0" y="0"/>
          <a:chExt cx="0" cy="0"/>
        </a:xfrm>
      </p:grpSpPr>
      <p:sp>
        <p:nvSpPr>
          <p:cNvPr id="2" name="Object1"/>
          <p:cNvSpPr/>
          <p:nvPr/>
        </p:nvSpPr>
        <p:spPr>
          <a:xfrm>
            <a:off x="609905" y="1552308"/>
            <a:ext cx="5760720" cy="977265"/>
          </a:xfrm>
          <a:prstGeom prst="rect">
            <a:avLst/>
          </a:prstGeom>
          <a:noFill/>
          <a:ln/>
        </p:spPr>
        <p:txBody>
          <a:bodyPr wrap="square" lIns="0" tIns="0" rIns="0" bIns="0" rtlCol="0" anchor="t">
            <a:normAutofit/>
          </a:bodyPr>
          <a:lstStyle/>
          <a:p>
            <a:pPr algn="l">
              <a:lnSpc>
                <a:spcPts val="6929"/>
              </a:lnSpc>
            </a:pPr>
            <a:r>
              <a:rPr lang="en-US" sz="5300" b="1" dirty="0">
                <a:solidFill>
                  <a:srgbClr val="FFFFFF"/>
                </a:solidFill>
                <a:latin typeface="Arial" pitchFamily="34" charset="0"/>
                <a:ea typeface="Arial" pitchFamily="34" charset="-122"/>
                <a:cs typeface="Arial" pitchFamily="34" charset="-120"/>
              </a:rPr>
              <a:t>一维概率分布函数</a:t>
            </a:r>
            <a:endParaRPr lang="en-US" sz="5330" dirty="0"/>
          </a:p>
        </p:txBody>
      </p:sp>
      <p:sp>
        <p:nvSpPr>
          <p:cNvPr id="3" name="Object2"/>
          <p:cNvSpPr/>
          <p:nvPr/>
        </p:nvSpPr>
        <p:spPr>
          <a:xfrm>
            <a:off x="609905" y="2922537"/>
            <a:ext cx="0" cy="0"/>
          </a:xfrm>
          <a:prstGeom prst="rect">
            <a:avLst/>
          </a:prstGeom>
          <a:noFill/>
          <a:ln/>
        </p:spPr>
        <p:txBody>
          <a:bodyPr wrap="square" lIns="0" tIns="0" rIns="0" bIns="0" rtlCol="0" anchor="t">
            <a:normAutofit fontScale="25000" lnSpcReduction="20000"/>
          </a:bodyPr>
          <a:lstStyle/>
          <a:p>
            <a:pPr algn="l">
              <a:lnSpc>
                <a:spcPts val="4949"/>
              </a:lnSpc>
            </a:pPr>
            <a:endParaRPr lang="en-US" sz="3807" dirty="0"/>
          </a:p>
        </p:txBody>
      </p:sp>
      <p:pic>
        <p:nvPicPr>
          <p:cNvPr id="4" name="Object 3"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86714" y="2999689"/>
            <a:ext cx="514807" cy="514350"/>
          </a:xfrm>
          <a:prstGeom prst="rect">
            <a:avLst/>
          </a:prstGeom>
        </p:spPr>
      </p:pic>
      <p:pic>
        <p:nvPicPr>
          <p:cNvPr id="5" name="Object 4"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09905" y="2488425"/>
            <a:ext cx="5760720" cy="434111"/>
          </a:xfrm>
          <a:prstGeom prst="rect">
            <a:avLst/>
          </a:prstGeom>
        </p:spPr>
      </p:pic>
      <p:sp>
        <p:nvSpPr>
          <p:cNvPr id="6" name="Object5"/>
          <p:cNvSpPr/>
          <p:nvPr/>
        </p:nvSpPr>
        <p:spPr>
          <a:xfrm>
            <a:off x="256946" y="205740"/>
            <a:ext cx="1188720" cy="154305"/>
          </a:xfrm>
          <a:prstGeom prst="rect">
            <a:avLst/>
          </a:prstGeom>
          <a:noFill/>
          <a:ln/>
        </p:spPr>
        <p:txBody>
          <a:bodyPr wrap="square" lIns="0" tIns="0" rIns="0" bIns="0" rtlCol="0" anchor="t">
            <a:normAutofit/>
          </a:bodyPr>
          <a:lstStyle/>
          <a:p>
            <a:pPr algn="l">
              <a:lnSpc>
                <a:spcPts val="1035"/>
              </a:lnSpc>
            </a:pPr>
            <a:r>
              <a:rPr lang="en-US" sz="1000" b="0" dirty="0">
                <a:solidFill>
                  <a:srgbClr val="FFFFFF"/>
                </a:solidFill>
                <a:latin typeface="Arial" pitchFamily="34" charset="0"/>
                <a:ea typeface="Arial" pitchFamily="34" charset="-122"/>
                <a:cs typeface="Arial" pitchFamily="34" charset="-120"/>
              </a:rPr>
              <a:t>随机信号与噪声分析</a:t>
            </a:r>
            <a:endParaRPr lang="en-US" sz="973" dirty="0"/>
          </a:p>
        </p:txBody>
      </p:sp>
      <p:pic>
        <p:nvPicPr>
          <p:cNvPr id="7" name="Object 6"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56946" y="388849"/>
            <a:ext cx="256946" cy="22631"/>
          </a:xfrm>
          <a:prstGeom prst="rect">
            <a:avLst/>
          </a:prstGeom>
        </p:spPr>
      </p:pic>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name="Slide 104">
    <p:spTree>
      <p:nvGrpSpPr>
        <p:cNvPr id="1" name=""/>
        <p:cNvGrpSpPr/>
        <p:nvPr/>
      </p:nvGrpSpPr>
      <p:grpSpPr>
        <a:xfrm>
          <a:off x="0" y="0"/>
          <a:ext cx="0" cy="0"/>
          <a:chOff x="0" y="0"/>
          <a:chExt cx="0" cy="0"/>
        </a:xfrm>
      </p:grpSpPr>
      <p:pic>
        <p:nvPicPr>
          <p:cNvPr id="2" name="Object 1" descr="file://C:\Users\tons\AppData\Roaming\XMind\Electron v3\vana\workbooks\f4ea90d42ceac6a1d5eb8b85d1\resources\a77f05d4481c3bff3077d209b622358abc92e59f59ecc3e300ee174a9ab61798.png"/>
          <p:cNvPicPr>
            <a:picLocks noChangeAspect="1"/>
          </p:cNvPicPr>
          <p:nvPr/>
        </p:nvPicPr>
        <p:blipFill>
          <a:blip r:embed="rId3"/>
          <a:stretch>
            <a:fillRect/>
          </a:stretch>
        </p:blipFill>
        <p:spPr>
          <a:xfrm>
            <a:off x="1218895" y="2050713"/>
            <a:ext cx="6705295" cy="1042073"/>
          </a:xfrm>
          <a:prstGeom prst="rect">
            <a:avLst/>
          </a:prstGeom>
        </p:spPr>
      </p:pic>
      <p:sp>
        <p:nvSpPr>
          <p:cNvPr id="3" name="Object2"/>
          <p:cNvSpPr/>
          <p:nvPr/>
        </p:nvSpPr>
        <p:spPr>
          <a:xfrm>
            <a:off x="256946" y="205740"/>
            <a:ext cx="1188720" cy="154305"/>
          </a:xfrm>
          <a:prstGeom prst="rect">
            <a:avLst/>
          </a:prstGeom>
          <a:noFill/>
          <a:ln/>
        </p:spPr>
        <p:txBody>
          <a:bodyPr wrap="square" lIns="0" tIns="0" rIns="0" bIns="0" rtlCol="0" anchor="t">
            <a:normAutofit/>
          </a:bodyPr>
          <a:lstStyle/>
          <a:p>
            <a:pPr algn="l">
              <a:lnSpc>
                <a:spcPts val="1035"/>
              </a:lnSpc>
            </a:pPr>
            <a:r>
              <a:rPr lang="en-US" sz="1000" b="0" dirty="0">
                <a:solidFill>
                  <a:srgbClr val="FFFFFF"/>
                </a:solidFill>
                <a:latin typeface="Arial" pitchFamily="34" charset="0"/>
                <a:ea typeface="Arial" pitchFamily="34" charset="-122"/>
                <a:cs typeface="Arial" pitchFamily="34" charset="-120"/>
              </a:rPr>
              <a:t>随机信号与噪声分析</a:t>
            </a:r>
            <a:endParaRPr lang="en-US" sz="973" dirty="0"/>
          </a:p>
        </p:txBody>
      </p:sp>
      <p:pic>
        <p:nvPicPr>
          <p:cNvPr id="4" name="Object 3"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56946" y="388849"/>
            <a:ext cx="256946" cy="22631"/>
          </a:xfrm>
          <a:prstGeom prst="rect">
            <a:avLst/>
          </a:prstGeom>
        </p:spPr>
      </p:pic>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name="Slide 105">
    <p:spTree>
      <p:nvGrpSpPr>
        <p:cNvPr id="1" name=""/>
        <p:cNvGrpSpPr/>
        <p:nvPr/>
      </p:nvGrpSpPr>
      <p:grpSpPr>
        <a:xfrm>
          <a:off x="0" y="0"/>
          <a:ext cx="0" cy="0"/>
          <a:chOff x="0" y="0"/>
          <a:chExt cx="0" cy="0"/>
        </a:xfrm>
      </p:grpSpPr>
      <p:sp>
        <p:nvSpPr>
          <p:cNvPr id="2" name="Object1"/>
          <p:cNvSpPr/>
          <p:nvPr/>
        </p:nvSpPr>
        <p:spPr>
          <a:xfrm>
            <a:off x="609905" y="1552308"/>
            <a:ext cx="5760720" cy="977265"/>
          </a:xfrm>
          <a:prstGeom prst="rect">
            <a:avLst/>
          </a:prstGeom>
          <a:noFill/>
          <a:ln/>
        </p:spPr>
        <p:txBody>
          <a:bodyPr wrap="square" lIns="0" tIns="0" rIns="0" bIns="0" rtlCol="0" anchor="t">
            <a:normAutofit/>
          </a:bodyPr>
          <a:lstStyle/>
          <a:p>
            <a:pPr algn="l">
              <a:lnSpc>
                <a:spcPts val="6929"/>
              </a:lnSpc>
            </a:pPr>
            <a:r>
              <a:rPr lang="en-US" sz="5300" b="1" dirty="0">
                <a:solidFill>
                  <a:srgbClr val="FFFFFF"/>
                </a:solidFill>
                <a:latin typeface="Arial" pitchFamily="34" charset="0"/>
                <a:ea typeface="Arial" pitchFamily="34" charset="-122"/>
                <a:cs typeface="Arial" pitchFamily="34" charset="-120"/>
              </a:rPr>
              <a:t>一维概率密度函数</a:t>
            </a:r>
            <a:endParaRPr lang="en-US" sz="5330" dirty="0"/>
          </a:p>
        </p:txBody>
      </p:sp>
      <p:sp>
        <p:nvSpPr>
          <p:cNvPr id="3" name="Object2"/>
          <p:cNvSpPr/>
          <p:nvPr/>
        </p:nvSpPr>
        <p:spPr>
          <a:xfrm>
            <a:off x="609905" y="2922537"/>
            <a:ext cx="0" cy="0"/>
          </a:xfrm>
          <a:prstGeom prst="rect">
            <a:avLst/>
          </a:prstGeom>
          <a:noFill/>
          <a:ln/>
        </p:spPr>
        <p:txBody>
          <a:bodyPr wrap="square" lIns="0" tIns="0" rIns="0" bIns="0" rtlCol="0" anchor="t">
            <a:normAutofit fontScale="25000" lnSpcReduction="20000"/>
          </a:bodyPr>
          <a:lstStyle/>
          <a:p>
            <a:pPr algn="l">
              <a:lnSpc>
                <a:spcPts val="4949"/>
              </a:lnSpc>
            </a:pPr>
            <a:endParaRPr lang="en-US" sz="3807" dirty="0"/>
          </a:p>
        </p:txBody>
      </p:sp>
      <p:pic>
        <p:nvPicPr>
          <p:cNvPr id="4" name="Object 3"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86714" y="2999689"/>
            <a:ext cx="514807" cy="514350"/>
          </a:xfrm>
          <a:prstGeom prst="rect">
            <a:avLst/>
          </a:prstGeom>
        </p:spPr>
      </p:pic>
      <p:pic>
        <p:nvPicPr>
          <p:cNvPr id="5" name="Object 4"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09905" y="2488425"/>
            <a:ext cx="5760720" cy="434111"/>
          </a:xfrm>
          <a:prstGeom prst="rect">
            <a:avLst/>
          </a:prstGeom>
        </p:spPr>
      </p:pic>
      <p:sp>
        <p:nvSpPr>
          <p:cNvPr id="6" name="Object5"/>
          <p:cNvSpPr/>
          <p:nvPr/>
        </p:nvSpPr>
        <p:spPr>
          <a:xfrm>
            <a:off x="256946" y="205740"/>
            <a:ext cx="1188720" cy="154305"/>
          </a:xfrm>
          <a:prstGeom prst="rect">
            <a:avLst/>
          </a:prstGeom>
          <a:noFill/>
          <a:ln/>
        </p:spPr>
        <p:txBody>
          <a:bodyPr wrap="square" lIns="0" tIns="0" rIns="0" bIns="0" rtlCol="0" anchor="t">
            <a:normAutofit/>
          </a:bodyPr>
          <a:lstStyle/>
          <a:p>
            <a:pPr algn="l">
              <a:lnSpc>
                <a:spcPts val="1035"/>
              </a:lnSpc>
            </a:pPr>
            <a:r>
              <a:rPr lang="en-US" sz="1000" b="0" dirty="0">
                <a:solidFill>
                  <a:srgbClr val="FFFFFF"/>
                </a:solidFill>
                <a:latin typeface="Arial" pitchFamily="34" charset="0"/>
                <a:ea typeface="Arial" pitchFamily="34" charset="-122"/>
                <a:cs typeface="Arial" pitchFamily="34" charset="-120"/>
              </a:rPr>
              <a:t>随机信号与噪声分析</a:t>
            </a:r>
            <a:endParaRPr lang="en-US" sz="973" dirty="0"/>
          </a:p>
        </p:txBody>
      </p:sp>
      <p:pic>
        <p:nvPicPr>
          <p:cNvPr id="7" name="Object 6"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56946" y="388849"/>
            <a:ext cx="256946" cy="22631"/>
          </a:xfrm>
          <a:prstGeom prst="rect">
            <a:avLst/>
          </a:prstGeom>
        </p:spPr>
      </p:pic>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name="Slide 106">
    <p:spTree>
      <p:nvGrpSpPr>
        <p:cNvPr id="1" name=""/>
        <p:cNvGrpSpPr/>
        <p:nvPr/>
      </p:nvGrpSpPr>
      <p:grpSpPr>
        <a:xfrm>
          <a:off x="0" y="0"/>
          <a:ext cx="0" cy="0"/>
          <a:chOff x="0" y="0"/>
          <a:chExt cx="0" cy="0"/>
        </a:xfrm>
      </p:grpSpPr>
      <p:pic>
        <p:nvPicPr>
          <p:cNvPr id="2" name="Object 1" descr="file://C:\Users\tons\AppData\Roaming\XMind\Electron v3\vana\workbooks\f4ea90d42ceac6a1d5eb8b85d1\resources\8c5243d20735c6f7823c19bb5e60ea06570e21973ae55800cfa066ebab0c75a6.png"/>
          <p:cNvPicPr>
            <a:picLocks noChangeAspect="1"/>
          </p:cNvPicPr>
          <p:nvPr/>
        </p:nvPicPr>
        <p:blipFill>
          <a:blip r:embed="rId3"/>
          <a:stretch>
            <a:fillRect/>
          </a:stretch>
        </p:blipFill>
        <p:spPr>
          <a:xfrm>
            <a:off x="1218895" y="1605286"/>
            <a:ext cx="6705295" cy="1932927"/>
          </a:xfrm>
          <a:prstGeom prst="rect">
            <a:avLst/>
          </a:prstGeom>
        </p:spPr>
      </p:pic>
      <p:sp>
        <p:nvSpPr>
          <p:cNvPr id="3" name="Object2"/>
          <p:cNvSpPr/>
          <p:nvPr/>
        </p:nvSpPr>
        <p:spPr>
          <a:xfrm>
            <a:off x="256946" y="205740"/>
            <a:ext cx="1188720" cy="154305"/>
          </a:xfrm>
          <a:prstGeom prst="rect">
            <a:avLst/>
          </a:prstGeom>
          <a:noFill/>
          <a:ln/>
        </p:spPr>
        <p:txBody>
          <a:bodyPr wrap="square" lIns="0" tIns="0" rIns="0" bIns="0" rtlCol="0" anchor="t">
            <a:normAutofit/>
          </a:bodyPr>
          <a:lstStyle/>
          <a:p>
            <a:pPr algn="l">
              <a:lnSpc>
                <a:spcPts val="1035"/>
              </a:lnSpc>
            </a:pPr>
            <a:r>
              <a:rPr lang="en-US" sz="1000" b="0" dirty="0">
                <a:solidFill>
                  <a:srgbClr val="FFFFFF"/>
                </a:solidFill>
                <a:latin typeface="Arial" pitchFamily="34" charset="0"/>
                <a:ea typeface="Arial" pitchFamily="34" charset="-122"/>
                <a:cs typeface="Arial" pitchFamily="34" charset="-120"/>
              </a:rPr>
              <a:t>随机信号与噪声分析</a:t>
            </a:r>
            <a:endParaRPr lang="en-US" sz="973" dirty="0"/>
          </a:p>
        </p:txBody>
      </p:sp>
      <p:pic>
        <p:nvPicPr>
          <p:cNvPr id="4" name="Object 3"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56946" y="388849"/>
            <a:ext cx="256946" cy="22631"/>
          </a:xfrm>
          <a:prstGeom prst="rect">
            <a:avLst/>
          </a:prstGeom>
        </p:spPr>
      </p:pic>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name="Slide 107">
    <p:spTree>
      <p:nvGrpSpPr>
        <p:cNvPr id="1" name=""/>
        <p:cNvGrpSpPr/>
        <p:nvPr/>
      </p:nvGrpSpPr>
      <p:grpSpPr>
        <a:xfrm>
          <a:off x="0" y="0"/>
          <a:ext cx="0" cy="0"/>
          <a:chOff x="0" y="0"/>
          <a:chExt cx="0" cy="0"/>
        </a:xfrm>
      </p:grpSpPr>
      <p:sp>
        <p:nvSpPr>
          <p:cNvPr id="2" name="Object1"/>
          <p:cNvSpPr/>
          <p:nvPr/>
        </p:nvSpPr>
        <p:spPr>
          <a:xfrm>
            <a:off x="609905" y="1552308"/>
            <a:ext cx="5760720" cy="977265"/>
          </a:xfrm>
          <a:prstGeom prst="rect">
            <a:avLst/>
          </a:prstGeom>
          <a:noFill/>
          <a:ln/>
        </p:spPr>
        <p:txBody>
          <a:bodyPr wrap="square" lIns="0" tIns="0" rIns="0" bIns="0" rtlCol="0" anchor="t">
            <a:normAutofit/>
          </a:bodyPr>
          <a:lstStyle/>
          <a:p>
            <a:pPr algn="l">
              <a:lnSpc>
                <a:spcPts val="6929"/>
              </a:lnSpc>
            </a:pPr>
            <a:r>
              <a:rPr lang="en-US" sz="5300" b="1" dirty="0">
                <a:solidFill>
                  <a:srgbClr val="FFFFFF"/>
                </a:solidFill>
                <a:latin typeface="Arial" pitchFamily="34" charset="0"/>
                <a:ea typeface="Arial" pitchFamily="34" charset="-122"/>
                <a:cs typeface="Arial" pitchFamily="34" charset="-120"/>
              </a:rPr>
              <a:t>二维概率分布函数</a:t>
            </a:r>
            <a:endParaRPr lang="en-US" sz="5330" dirty="0"/>
          </a:p>
        </p:txBody>
      </p:sp>
      <p:sp>
        <p:nvSpPr>
          <p:cNvPr id="3" name="Object2"/>
          <p:cNvSpPr/>
          <p:nvPr/>
        </p:nvSpPr>
        <p:spPr>
          <a:xfrm>
            <a:off x="609905" y="2922537"/>
            <a:ext cx="0" cy="0"/>
          </a:xfrm>
          <a:prstGeom prst="rect">
            <a:avLst/>
          </a:prstGeom>
          <a:noFill/>
          <a:ln/>
        </p:spPr>
        <p:txBody>
          <a:bodyPr wrap="square" lIns="0" tIns="0" rIns="0" bIns="0" rtlCol="0" anchor="t">
            <a:normAutofit fontScale="25000" lnSpcReduction="20000"/>
          </a:bodyPr>
          <a:lstStyle/>
          <a:p>
            <a:pPr algn="l">
              <a:lnSpc>
                <a:spcPts val="4949"/>
              </a:lnSpc>
            </a:pPr>
            <a:endParaRPr lang="en-US" sz="3807" dirty="0"/>
          </a:p>
        </p:txBody>
      </p:sp>
      <p:pic>
        <p:nvPicPr>
          <p:cNvPr id="4" name="Object 3"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86714" y="2999689"/>
            <a:ext cx="514807" cy="514350"/>
          </a:xfrm>
          <a:prstGeom prst="rect">
            <a:avLst/>
          </a:prstGeom>
        </p:spPr>
      </p:pic>
      <p:pic>
        <p:nvPicPr>
          <p:cNvPr id="5" name="Object 4"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09905" y="2488425"/>
            <a:ext cx="5760720" cy="434111"/>
          </a:xfrm>
          <a:prstGeom prst="rect">
            <a:avLst/>
          </a:prstGeom>
        </p:spPr>
      </p:pic>
      <p:sp>
        <p:nvSpPr>
          <p:cNvPr id="6" name="Object5"/>
          <p:cNvSpPr/>
          <p:nvPr/>
        </p:nvSpPr>
        <p:spPr>
          <a:xfrm>
            <a:off x="256946" y="205740"/>
            <a:ext cx="1188720" cy="154305"/>
          </a:xfrm>
          <a:prstGeom prst="rect">
            <a:avLst/>
          </a:prstGeom>
          <a:noFill/>
          <a:ln/>
        </p:spPr>
        <p:txBody>
          <a:bodyPr wrap="square" lIns="0" tIns="0" rIns="0" bIns="0" rtlCol="0" anchor="t">
            <a:normAutofit/>
          </a:bodyPr>
          <a:lstStyle/>
          <a:p>
            <a:pPr algn="l">
              <a:lnSpc>
                <a:spcPts val="1035"/>
              </a:lnSpc>
            </a:pPr>
            <a:r>
              <a:rPr lang="en-US" sz="1000" b="0" dirty="0">
                <a:solidFill>
                  <a:srgbClr val="FFFFFF"/>
                </a:solidFill>
                <a:latin typeface="Arial" pitchFamily="34" charset="0"/>
                <a:ea typeface="Arial" pitchFamily="34" charset="-122"/>
                <a:cs typeface="Arial" pitchFamily="34" charset="-120"/>
              </a:rPr>
              <a:t>随机信号与噪声分析</a:t>
            </a:r>
            <a:endParaRPr lang="en-US" sz="973" dirty="0"/>
          </a:p>
        </p:txBody>
      </p:sp>
      <p:pic>
        <p:nvPicPr>
          <p:cNvPr id="7" name="Object 6"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56946" y="388849"/>
            <a:ext cx="256946" cy="22631"/>
          </a:xfrm>
          <a:prstGeom prst="rect">
            <a:avLst/>
          </a:prstGeom>
        </p:spPr>
      </p:pic>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name="Slide 108">
    <p:spTree>
      <p:nvGrpSpPr>
        <p:cNvPr id="1" name=""/>
        <p:cNvGrpSpPr/>
        <p:nvPr/>
      </p:nvGrpSpPr>
      <p:grpSpPr>
        <a:xfrm>
          <a:off x="0" y="0"/>
          <a:ext cx="0" cy="0"/>
          <a:chOff x="0" y="0"/>
          <a:chExt cx="0" cy="0"/>
        </a:xfrm>
      </p:grpSpPr>
      <p:pic>
        <p:nvPicPr>
          <p:cNvPr id="2" name="Object 1" descr="file://C:\Users\tons\AppData\Roaming\XMind\Electron v3\vana\workbooks\f4ea90d42ceac6a1d5eb8b85d1\resources\47c488ee9890f190b3e5a75113b8fde85d1dd19e202309f1eb5bccb831353356.png"/>
          <p:cNvPicPr>
            <a:picLocks noChangeAspect="1"/>
          </p:cNvPicPr>
          <p:nvPr/>
        </p:nvPicPr>
        <p:blipFill>
          <a:blip r:embed="rId3"/>
          <a:stretch>
            <a:fillRect/>
          </a:stretch>
        </p:blipFill>
        <p:spPr>
          <a:xfrm>
            <a:off x="609905" y="2202961"/>
            <a:ext cx="7925105" cy="737064"/>
          </a:xfrm>
          <a:prstGeom prst="rect">
            <a:avLst/>
          </a:prstGeom>
        </p:spPr>
      </p:pic>
      <p:sp>
        <p:nvSpPr>
          <p:cNvPr id="3" name="Object2"/>
          <p:cNvSpPr/>
          <p:nvPr/>
        </p:nvSpPr>
        <p:spPr>
          <a:xfrm>
            <a:off x="256946" y="205740"/>
            <a:ext cx="1188720" cy="154305"/>
          </a:xfrm>
          <a:prstGeom prst="rect">
            <a:avLst/>
          </a:prstGeom>
          <a:noFill/>
          <a:ln/>
        </p:spPr>
        <p:txBody>
          <a:bodyPr wrap="square" lIns="0" tIns="0" rIns="0" bIns="0" rtlCol="0" anchor="t">
            <a:normAutofit/>
          </a:bodyPr>
          <a:lstStyle/>
          <a:p>
            <a:pPr algn="l">
              <a:lnSpc>
                <a:spcPts val="1035"/>
              </a:lnSpc>
            </a:pPr>
            <a:r>
              <a:rPr lang="en-US" sz="1000" b="0" dirty="0">
                <a:solidFill>
                  <a:srgbClr val="FFFFFF"/>
                </a:solidFill>
                <a:latin typeface="Arial" pitchFamily="34" charset="0"/>
                <a:ea typeface="Arial" pitchFamily="34" charset="-122"/>
                <a:cs typeface="Arial" pitchFamily="34" charset="-120"/>
              </a:rPr>
              <a:t>随机信号与噪声分析</a:t>
            </a:r>
            <a:endParaRPr lang="en-US" sz="973" dirty="0"/>
          </a:p>
        </p:txBody>
      </p:sp>
      <p:pic>
        <p:nvPicPr>
          <p:cNvPr id="4" name="Object 3"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56946" y="388849"/>
            <a:ext cx="256946" cy="22631"/>
          </a:xfrm>
          <a:prstGeom prst="rect">
            <a:avLst/>
          </a:prstGeom>
        </p:spPr>
      </p:pic>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name="Slide 109">
    <p:spTree>
      <p:nvGrpSpPr>
        <p:cNvPr id="1" name=""/>
        <p:cNvGrpSpPr/>
        <p:nvPr/>
      </p:nvGrpSpPr>
      <p:grpSpPr>
        <a:xfrm>
          <a:off x="0" y="0"/>
          <a:ext cx="0" cy="0"/>
          <a:chOff x="0" y="0"/>
          <a:chExt cx="0" cy="0"/>
        </a:xfrm>
      </p:grpSpPr>
      <p:sp>
        <p:nvSpPr>
          <p:cNvPr id="2" name="Object1"/>
          <p:cNvSpPr/>
          <p:nvPr/>
        </p:nvSpPr>
        <p:spPr>
          <a:xfrm>
            <a:off x="609905" y="1552308"/>
            <a:ext cx="5760720" cy="977265"/>
          </a:xfrm>
          <a:prstGeom prst="rect">
            <a:avLst/>
          </a:prstGeom>
          <a:noFill/>
          <a:ln/>
        </p:spPr>
        <p:txBody>
          <a:bodyPr wrap="square" lIns="0" tIns="0" rIns="0" bIns="0" rtlCol="0" anchor="t">
            <a:normAutofit/>
          </a:bodyPr>
          <a:lstStyle/>
          <a:p>
            <a:pPr algn="l">
              <a:lnSpc>
                <a:spcPts val="6929"/>
              </a:lnSpc>
            </a:pPr>
            <a:r>
              <a:rPr lang="en-US" sz="5300" b="1" dirty="0">
                <a:solidFill>
                  <a:srgbClr val="FFFFFF"/>
                </a:solidFill>
                <a:latin typeface="Arial" pitchFamily="34" charset="0"/>
                <a:ea typeface="Arial" pitchFamily="34" charset="-122"/>
                <a:cs typeface="Arial" pitchFamily="34" charset="-120"/>
              </a:rPr>
              <a:t>二维概率密度函数</a:t>
            </a:r>
            <a:endParaRPr lang="en-US" sz="5330" dirty="0"/>
          </a:p>
        </p:txBody>
      </p:sp>
      <p:sp>
        <p:nvSpPr>
          <p:cNvPr id="3" name="Object2"/>
          <p:cNvSpPr/>
          <p:nvPr/>
        </p:nvSpPr>
        <p:spPr>
          <a:xfrm>
            <a:off x="609905" y="2922537"/>
            <a:ext cx="0" cy="0"/>
          </a:xfrm>
          <a:prstGeom prst="rect">
            <a:avLst/>
          </a:prstGeom>
          <a:noFill/>
          <a:ln/>
        </p:spPr>
        <p:txBody>
          <a:bodyPr wrap="square" lIns="0" tIns="0" rIns="0" bIns="0" rtlCol="0" anchor="t">
            <a:normAutofit fontScale="25000" lnSpcReduction="20000"/>
          </a:bodyPr>
          <a:lstStyle/>
          <a:p>
            <a:pPr algn="l">
              <a:lnSpc>
                <a:spcPts val="4949"/>
              </a:lnSpc>
            </a:pPr>
            <a:endParaRPr lang="en-US" sz="3807" dirty="0"/>
          </a:p>
        </p:txBody>
      </p:sp>
      <p:pic>
        <p:nvPicPr>
          <p:cNvPr id="4" name="Object 3"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86714" y="2999689"/>
            <a:ext cx="514807" cy="514350"/>
          </a:xfrm>
          <a:prstGeom prst="rect">
            <a:avLst/>
          </a:prstGeom>
        </p:spPr>
      </p:pic>
      <p:pic>
        <p:nvPicPr>
          <p:cNvPr id="5" name="Object 4"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09905" y="2488425"/>
            <a:ext cx="5760720" cy="434111"/>
          </a:xfrm>
          <a:prstGeom prst="rect">
            <a:avLst/>
          </a:prstGeom>
        </p:spPr>
      </p:pic>
      <p:sp>
        <p:nvSpPr>
          <p:cNvPr id="6" name="Object5"/>
          <p:cNvSpPr/>
          <p:nvPr/>
        </p:nvSpPr>
        <p:spPr>
          <a:xfrm>
            <a:off x="256946" y="205740"/>
            <a:ext cx="1188720" cy="154305"/>
          </a:xfrm>
          <a:prstGeom prst="rect">
            <a:avLst/>
          </a:prstGeom>
          <a:noFill/>
          <a:ln/>
        </p:spPr>
        <p:txBody>
          <a:bodyPr wrap="square" lIns="0" tIns="0" rIns="0" bIns="0" rtlCol="0" anchor="t">
            <a:normAutofit/>
          </a:bodyPr>
          <a:lstStyle/>
          <a:p>
            <a:pPr algn="l">
              <a:lnSpc>
                <a:spcPts val="1035"/>
              </a:lnSpc>
            </a:pPr>
            <a:r>
              <a:rPr lang="en-US" sz="1000" b="0" dirty="0">
                <a:solidFill>
                  <a:srgbClr val="FFFFFF"/>
                </a:solidFill>
                <a:latin typeface="Arial" pitchFamily="34" charset="0"/>
                <a:ea typeface="Arial" pitchFamily="34" charset="-122"/>
                <a:cs typeface="Arial" pitchFamily="34" charset="-120"/>
              </a:rPr>
              <a:t>随机信号与噪声分析</a:t>
            </a:r>
            <a:endParaRPr lang="en-US" sz="973" dirty="0"/>
          </a:p>
        </p:txBody>
      </p:sp>
      <p:pic>
        <p:nvPicPr>
          <p:cNvPr id="7" name="Object 6"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56946" y="388849"/>
            <a:ext cx="256946" cy="22631"/>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Object1"/>
          <p:cNvSpPr/>
          <p:nvPr/>
        </p:nvSpPr>
        <p:spPr>
          <a:xfrm>
            <a:off x="609905" y="642938"/>
            <a:ext cx="5120640" cy="771525"/>
          </a:xfrm>
          <a:prstGeom prst="rect">
            <a:avLst/>
          </a:prstGeom>
          <a:noFill/>
          <a:ln/>
        </p:spPr>
        <p:txBody>
          <a:bodyPr wrap="square" lIns="0" tIns="0" rIns="0" bIns="0" rtlCol="0" anchor="t">
            <a:normAutofit/>
          </a:bodyPr>
          <a:lstStyle/>
          <a:p>
            <a:pPr algn="l">
              <a:lnSpc>
                <a:spcPts val="5444"/>
              </a:lnSpc>
            </a:pPr>
            <a:r>
              <a:rPr lang="en-US" sz="4200" b="1" dirty="0">
                <a:solidFill>
                  <a:srgbClr val="FFFFFF"/>
                </a:solidFill>
                <a:latin typeface="Arial" pitchFamily="34" charset="0"/>
                <a:ea typeface="Arial" pitchFamily="34" charset="-122"/>
                <a:cs typeface="Arial" pitchFamily="34" charset="-120"/>
              </a:rPr>
              <a:t>通信系统的一般组成</a:t>
            </a:r>
            <a:endParaRPr lang="en-US" sz="4188" dirty="0"/>
          </a:p>
        </p:txBody>
      </p:sp>
      <p:sp>
        <p:nvSpPr>
          <p:cNvPr id="3" name="Object2"/>
          <p:cNvSpPr/>
          <p:nvPr/>
        </p:nvSpPr>
        <p:spPr>
          <a:xfrm>
            <a:off x="609905" y="1429893"/>
            <a:ext cx="640080" cy="462915"/>
          </a:xfrm>
          <a:prstGeom prst="rect">
            <a:avLst/>
          </a:prstGeom>
          <a:noFill/>
          <a:ln/>
        </p:spPr>
        <p:txBody>
          <a:bodyPr wrap="square" lIns="0" tIns="0" rIns="0" bIns="0" rtlCol="0" anchor="t">
            <a:normAutofit/>
          </a:bodyPr>
          <a:lstStyle/>
          <a:p>
            <a:pPr algn="l">
              <a:lnSpc>
                <a:spcPts val="3198"/>
              </a:lnSpc>
            </a:pPr>
            <a:r>
              <a:rPr lang="en-US" sz="2300" b="0" dirty="0">
                <a:solidFill>
                  <a:srgbClr val="FFFFFF"/>
                </a:solidFill>
                <a:latin typeface="Arial" pitchFamily="34" charset="0"/>
                <a:ea typeface="Arial" pitchFamily="34" charset="-122"/>
                <a:cs typeface="Arial" pitchFamily="34" charset="-120"/>
              </a:rPr>
              <a:t>信源</a:t>
            </a:r>
            <a:endParaRPr lang="en-US" sz="2284" dirty="0"/>
          </a:p>
        </p:txBody>
      </p:sp>
      <p:sp>
        <p:nvSpPr>
          <p:cNvPr id="4" name="Object3"/>
          <p:cNvSpPr/>
          <p:nvPr/>
        </p:nvSpPr>
        <p:spPr>
          <a:xfrm>
            <a:off x="609905" y="2067687"/>
            <a:ext cx="1280160" cy="462915"/>
          </a:xfrm>
          <a:prstGeom prst="rect">
            <a:avLst/>
          </a:prstGeom>
          <a:noFill/>
          <a:ln/>
        </p:spPr>
        <p:txBody>
          <a:bodyPr wrap="square" lIns="0" tIns="0" rIns="0" bIns="0" rtlCol="0" anchor="t">
            <a:normAutofit/>
          </a:bodyPr>
          <a:lstStyle/>
          <a:p>
            <a:pPr algn="l">
              <a:lnSpc>
                <a:spcPts val="3198"/>
              </a:lnSpc>
            </a:pPr>
            <a:r>
              <a:rPr lang="en-US" sz="2300" b="0" dirty="0">
                <a:solidFill>
                  <a:srgbClr val="FFFFFF"/>
                </a:solidFill>
                <a:latin typeface="Arial" pitchFamily="34" charset="0"/>
                <a:ea typeface="Arial" pitchFamily="34" charset="-122"/>
                <a:cs typeface="Arial" pitchFamily="34" charset="-120"/>
              </a:rPr>
              <a:t>发送设备</a:t>
            </a:r>
            <a:endParaRPr lang="en-US" sz="2284" dirty="0"/>
          </a:p>
        </p:txBody>
      </p:sp>
      <p:sp>
        <p:nvSpPr>
          <p:cNvPr id="5" name="Object4"/>
          <p:cNvSpPr/>
          <p:nvPr/>
        </p:nvSpPr>
        <p:spPr>
          <a:xfrm>
            <a:off x="609905" y="2705481"/>
            <a:ext cx="640080" cy="462915"/>
          </a:xfrm>
          <a:prstGeom prst="rect">
            <a:avLst/>
          </a:prstGeom>
          <a:noFill/>
          <a:ln/>
        </p:spPr>
        <p:txBody>
          <a:bodyPr wrap="square" lIns="0" tIns="0" rIns="0" bIns="0" rtlCol="0" anchor="t">
            <a:normAutofit/>
          </a:bodyPr>
          <a:lstStyle/>
          <a:p>
            <a:pPr algn="l">
              <a:lnSpc>
                <a:spcPts val="3198"/>
              </a:lnSpc>
            </a:pPr>
            <a:r>
              <a:rPr lang="en-US" sz="2300" b="0" dirty="0">
                <a:solidFill>
                  <a:srgbClr val="FFFFFF"/>
                </a:solidFill>
                <a:latin typeface="Arial" pitchFamily="34" charset="0"/>
                <a:ea typeface="Arial" pitchFamily="34" charset="-122"/>
                <a:cs typeface="Arial" pitchFamily="34" charset="-120"/>
              </a:rPr>
              <a:t>信道</a:t>
            </a:r>
            <a:endParaRPr lang="en-US" sz="2284" dirty="0"/>
          </a:p>
        </p:txBody>
      </p:sp>
      <p:sp>
        <p:nvSpPr>
          <p:cNvPr id="6" name="Object5"/>
          <p:cNvSpPr/>
          <p:nvPr/>
        </p:nvSpPr>
        <p:spPr>
          <a:xfrm>
            <a:off x="609905" y="3343275"/>
            <a:ext cx="1280160" cy="462915"/>
          </a:xfrm>
          <a:prstGeom prst="rect">
            <a:avLst/>
          </a:prstGeom>
          <a:noFill/>
          <a:ln/>
        </p:spPr>
        <p:txBody>
          <a:bodyPr wrap="square" lIns="0" tIns="0" rIns="0" bIns="0" rtlCol="0" anchor="t">
            <a:normAutofit/>
          </a:bodyPr>
          <a:lstStyle/>
          <a:p>
            <a:pPr algn="l">
              <a:lnSpc>
                <a:spcPts val="3198"/>
              </a:lnSpc>
            </a:pPr>
            <a:r>
              <a:rPr lang="en-US" sz="2300" b="0" dirty="0">
                <a:solidFill>
                  <a:srgbClr val="FFFFFF"/>
                </a:solidFill>
                <a:latin typeface="Arial" pitchFamily="34" charset="0"/>
                <a:ea typeface="Arial" pitchFamily="34" charset="-122"/>
                <a:cs typeface="Arial" pitchFamily="34" charset="-120"/>
              </a:rPr>
              <a:t>接收设备</a:t>
            </a:r>
            <a:endParaRPr lang="en-US" sz="2284" dirty="0"/>
          </a:p>
        </p:txBody>
      </p:sp>
      <p:sp>
        <p:nvSpPr>
          <p:cNvPr id="7" name="Object6"/>
          <p:cNvSpPr/>
          <p:nvPr/>
        </p:nvSpPr>
        <p:spPr>
          <a:xfrm>
            <a:off x="609905" y="3981069"/>
            <a:ext cx="640080" cy="462915"/>
          </a:xfrm>
          <a:prstGeom prst="rect">
            <a:avLst/>
          </a:prstGeom>
          <a:noFill/>
          <a:ln/>
        </p:spPr>
        <p:txBody>
          <a:bodyPr wrap="square" lIns="0" tIns="0" rIns="0" bIns="0" rtlCol="0" anchor="t">
            <a:normAutofit/>
          </a:bodyPr>
          <a:lstStyle/>
          <a:p>
            <a:pPr algn="l">
              <a:lnSpc>
                <a:spcPts val="3198"/>
              </a:lnSpc>
            </a:pPr>
            <a:r>
              <a:rPr lang="en-US" sz="2300" b="0" dirty="0">
                <a:solidFill>
                  <a:srgbClr val="FFFFFF"/>
                </a:solidFill>
                <a:latin typeface="Arial" pitchFamily="34" charset="0"/>
                <a:ea typeface="Arial" pitchFamily="34" charset="-122"/>
                <a:cs typeface="Arial" pitchFamily="34" charset="-120"/>
              </a:rPr>
              <a:t>信宿</a:t>
            </a:r>
            <a:endParaRPr lang="en-US" sz="2284" dirty="0"/>
          </a:p>
        </p:txBody>
      </p:sp>
      <p:sp>
        <p:nvSpPr>
          <p:cNvPr id="8" name="Object7"/>
          <p:cNvSpPr/>
          <p:nvPr/>
        </p:nvSpPr>
        <p:spPr>
          <a:xfrm>
            <a:off x="609905" y="4618863"/>
            <a:ext cx="0" cy="0"/>
          </a:xfrm>
          <a:prstGeom prst="rect">
            <a:avLst/>
          </a:prstGeom>
          <a:noFill/>
          <a:ln/>
        </p:spPr>
        <p:txBody>
          <a:bodyPr wrap="square" lIns="0" tIns="0" rIns="0" bIns="0" rtlCol="0" anchor="t">
            <a:normAutofit fontScale="25000" lnSpcReduction="20000"/>
          </a:bodyPr>
          <a:lstStyle/>
          <a:p>
            <a:pPr algn="l">
              <a:lnSpc>
                <a:spcPts val="3198"/>
              </a:lnSpc>
            </a:pPr>
            <a:endParaRPr lang="en-US" sz="2284" dirty="0"/>
          </a:p>
        </p:txBody>
      </p:sp>
      <p:pic>
        <p:nvPicPr>
          <p:cNvPr id="9" name="Object 8"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71170" y="4680585"/>
            <a:ext cx="309067" cy="308610"/>
          </a:xfrm>
          <a:prstGeom prst="rect">
            <a:avLst/>
          </a:prstGeom>
        </p:spPr>
      </p:pic>
      <p:pic>
        <p:nvPicPr>
          <p:cNvPr id="10" name="Object 9"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0" y="2862358"/>
            <a:ext cx="263347" cy="205740"/>
          </a:xfrm>
          <a:prstGeom prst="rect">
            <a:avLst/>
          </a:prstGeom>
        </p:spPr>
      </p:pic>
      <p:sp>
        <p:nvSpPr>
          <p:cNvPr id="11" name="Object10"/>
          <p:cNvSpPr/>
          <p:nvPr/>
        </p:nvSpPr>
        <p:spPr>
          <a:xfrm>
            <a:off x="256946" y="205740"/>
            <a:ext cx="274320" cy="154305"/>
          </a:xfrm>
          <a:prstGeom prst="rect">
            <a:avLst/>
          </a:prstGeom>
          <a:noFill/>
          <a:ln/>
        </p:spPr>
        <p:txBody>
          <a:bodyPr wrap="square" lIns="0" tIns="0" rIns="0" bIns="0" rtlCol="0" anchor="t">
            <a:normAutofit/>
          </a:bodyPr>
          <a:lstStyle/>
          <a:p>
            <a:pPr algn="l">
              <a:lnSpc>
                <a:spcPts val="1035"/>
              </a:lnSpc>
            </a:pPr>
            <a:r>
              <a:rPr lang="en-US" sz="1000" b="0" dirty="0">
                <a:solidFill>
                  <a:srgbClr val="FFFFFF"/>
                </a:solidFill>
                <a:latin typeface="Arial" pitchFamily="34" charset="0"/>
                <a:ea typeface="Arial" pitchFamily="34" charset="-122"/>
                <a:cs typeface="Arial" pitchFamily="34" charset="-120"/>
              </a:rPr>
              <a:t>绪论</a:t>
            </a:r>
            <a:endParaRPr lang="en-US" sz="973" dirty="0"/>
          </a:p>
        </p:txBody>
      </p:sp>
      <p:pic>
        <p:nvPicPr>
          <p:cNvPr id="12" name="Object 11"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56946" y="388849"/>
            <a:ext cx="256946" cy="22631"/>
          </a:xfrm>
          <a:prstGeom prst="rect">
            <a:avLst/>
          </a:prstGeom>
        </p:spPr>
      </p:pic>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name="Slide 110">
    <p:spTree>
      <p:nvGrpSpPr>
        <p:cNvPr id="1" name=""/>
        <p:cNvGrpSpPr/>
        <p:nvPr/>
      </p:nvGrpSpPr>
      <p:grpSpPr>
        <a:xfrm>
          <a:off x="0" y="0"/>
          <a:ext cx="0" cy="0"/>
          <a:chOff x="0" y="0"/>
          <a:chExt cx="0" cy="0"/>
        </a:xfrm>
      </p:grpSpPr>
      <p:pic>
        <p:nvPicPr>
          <p:cNvPr id="2" name="Object 1" descr="file://C:\Users\tons\AppData\Roaming\XMind\Electron v3\vana\workbooks\f4ea90d42ceac6a1d5eb8b85d1\resources\dc9336d70b1ae3be8b706fbdc5dbe39319346acafc3fcda3fb48b59f5ed67ed8.png"/>
          <p:cNvPicPr>
            <a:picLocks noChangeAspect="1"/>
          </p:cNvPicPr>
          <p:nvPr/>
        </p:nvPicPr>
        <p:blipFill>
          <a:blip r:embed="rId3"/>
          <a:stretch>
            <a:fillRect/>
          </a:stretch>
        </p:blipFill>
        <p:spPr>
          <a:xfrm>
            <a:off x="1218895" y="1915954"/>
            <a:ext cx="6705295" cy="1312107"/>
          </a:xfrm>
          <a:prstGeom prst="rect">
            <a:avLst/>
          </a:prstGeom>
        </p:spPr>
      </p:pic>
      <p:sp>
        <p:nvSpPr>
          <p:cNvPr id="3" name="Object2"/>
          <p:cNvSpPr/>
          <p:nvPr/>
        </p:nvSpPr>
        <p:spPr>
          <a:xfrm>
            <a:off x="256946" y="205740"/>
            <a:ext cx="1188720" cy="154305"/>
          </a:xfrm>
          <a:prstGeom prst="rect">
            <a:avLst/>
          </a:prstGeom>
          <a:noFill/>
          <a:ln/>
        </p:spPr>
        <p:txBody>
          <a:bodyPr wrap="square" lIns="0" tIns="0" rIns="0" bIns="0" rtlCol="0" anchor="t">
            <a:normAutofit/>
          </a:bodyPr>
          <a:lstStyle/>
          <a:p>
            <a:pPr algn="l">
              <a:lnSpc>
                <a:spcPts val="1035"/>
              </a:lnSpc>
            </a:pPr>
            <a:r>
              <a:rPr lang="en-US" sz="1000" b="0" dirty="0">
                <a:solidFill>
                  <a:srgbClr val="FFFFFF"/>
                </a:solidFill>
                <a:latin typeface="Arial" pitchFamily="34" charset="0"/>
                <a:ea typeface="Arial" pitchFamily="34" charset="-122"/>
                <a:cs typeface="Arial" pitchFamily="34" charset="-120"/>
              </a:rPr>
              <a:t>随机信号与噪声分析</a:t>
            </a:r>
            <a:endParaRPr lang="en-US" sz="973" dirty="0"/>
          </a:p>
        </p:txBody>
      </p:sp>
      <p:pic>
        <p:nvPicPr>
          <p:cNvPr id="4" name="Object 3"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56946" y="388849"/>
            <a:ext cx="256946" cy="22631"/>
          </a:xfrm>
          <a:prstGeom prst="rect">
            <a:avLst/>
          </a:prstGeom>
        </p:spPr>
      </p:pic>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name="Slide 111">
    <p:spTree>
      <p:nvGrpSpPr>
        <p:cNvPr id="1" name=""/>
        <p:cNvGrpSpPr/>
        <p:nvPr/>
      </p:nvGrpSpPr>
      <p:grpSpPr>
        <a:xfrm>
          <a:off x="0" y="0"/>
          <a:ext cx="0" cy="0"/>
          <a:chOff x="0" y="0"/>
          <a:chExt cx="0" cy="0"/>
        </a:xfrm>
      </p:grpSpPr>
      <p:sp>
        <p:nvSpPr>
          <p:cNvPr id="2" name="Object1"/>
          <p:cNvSpPr/>
          <p:nvPr/>
        </p:nvSpPr>
        <p:spPr>
          <a:xfrm>
            <a:off x="609905" y="1552308"/>
            <a:ext cx="5486400" cy="977265"/>
          </a:xfrm>
          <a:prstGeom prst="rect">
            <a:avLst/>
          </a:prstGeom>
          <a:noFill/>
          <a:ln/>
        </p:spPr>
        <p:txBody>
          <a:bodyPr wrap="square" lIns="0" tIns="0" rIns="0" bIns="0" rtlCol="0" anchor="t">
            <a:normAutofit/>
          </a:bodyPr>
          <a:lstStyle/>
          <a:p>
            <a:pPr algn="l">
              <a:lnSpc>
                <a:spcPts val="6929"/>
              </a:lnSpc>
            </a:pPr>
            <a:r>
              <a:rPr lang="en-US" sz="5300" b="1" dirty="0">
                <a:solidFill>
                  <a:srgbClr val="FFFFFF"/>
                </a:solidFill>
                <a:latin typeface="Arial" pitchFamily="34" charset="0"/>
                <a:ea typeface="Arial" pitchFamily="34" charset="-122"/>
                <a:cs typeface="Arial" pitchFamily="34" charset="-120"/>
              </a:rPr>
              <a:t>n维概率分布函数</a:t>
            </a:r>
            <a:endParaRPr lang="en-US" sz="5330" dirty="0"/>
          </a:p>
        </p:txBody>
      </p:sp>
      <p:sp>
        <p:nvSpPr>
          <p:cNvPr id="3" name="Object2"/>
          <p:cNvSpPr/>
          <p:nvPr/>
        </p:nvSpPr>
        <p:spPr>
          <a:xfrm>
            <a:off x="609905" y="2922537"/>
            <a:ext cx="0" cy="0"/>
          </a:xfrm>
          <a:prstGeom prst="rect">
            <a:avLst/>
          </a:prstGeom>
          <a:noFill/>
          <a:ln/>
        </p:spPr>
        <p:txBody>
          <a:bodyPr wrap="square" lIns="0" tIns="0" rIns="0" bIns="0" rtlCol="0" anchor="t">
            <a:normAutofit fontScale="25000" lnSpcReduction="20000"/>
          </a:bodyPr>
          <a:lstStyle/>
          <a:p>
            <a:pPr algn="l">
              <a:lnSpc>
                <a:spcPts val="4949"/>
              </a:lnSpc>
            </a:pPr>
            <a:endParaRPr lang="en-US" sz="3807" dirty="0"/>
          </a:p>
        </p:txBody>
      </p:sp>
      <p:pic>
        <p:nvPicPr>
          <p:cNvPr id="4" name="Object 3"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86714" y="2999689"/>
            <a:ext cx="514807" cy="514350"/>
          </a:xfrm>
          <a:prstGeom prst="rect">
            <a:avLst/>
          </a:prstGeom>
        </p:spPr>
      </p:pic>
      <p:pic>
        <p:nvPicPr>
          <p:cNvPr id="5" name="Object 4"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09905" y="2488425"/>
            <a:ext cx="5480914" cy="434111"/>
          </a:xfrm>
          <a:prstGeom prst="rect">
            <a:avLst/>
          </a:prstGeom>
        </p:spPr>
      </p:pic>
      <p:sp>
        <p:nvSpPr>
          <p:cNvPr id="6" name="Object5"/>
          <p:cNvSpPr/>
          <p:nvPr/>
        </p:nvSpPr>
        <p:spPr>
          <a:xfrm>
            <a:off x="256946" y="205740"/>
            <a:ext cx="1188720" cy="154305"/>
          </a:xfrm>
          <a:prstGeom prst="rect">
            <a:avLst/>
          </a:prstGeom>
          <a:noFill/>
          <a:ln/>
        </p:spPr>
        <p:txBody>
          <a:bodyPr wrap="square" lIns="0" tIns="0" rIns="0" bIns="0" rtlCol="0" anchor="t">
            <a:normAutofit/>
          </a:bodyPr>
          <a:lstStyle/>
          <a:p>
            <a:pPr algn="l">
              <a:lnSpc>
                <a:spcPts val="1035"/>
              </a:lnSpc>
            </a:pPr>
            <a:r>
              <a:rPr lang="en-US" sz="1000" b="0" dirty="0">
                <a:solidFill>
                  <a:srgbClr val="FFFFFF"/>
                </a:solidFill>
                <a:latin typeface="Arial" pitchFamily="34" charset="0"/>
                <a:ea typeface="Arial" pitchFamily="34" charset="-122"/>
                <a:cs typeface="Arial" pitchFamily="34" charset="-120"/>
              </a:rPr>
              <a:t>随机信号与噪声分析</a:t>
            </a:r>
            <a:endParaRPr lang="en-US" sz="973" dirty="0"/>
          </a:p>
        </p:txBody>
      </p:sp>
      <p:pic>
        <p:nvPicPr>
          <p:cNvPr id="7" name="Object 6"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56946" y="388849"/>
            <a:ext cx="256946" cy="22631"/>
          </a:xfrm>
          <a:prstGeom prst="rect">
            <a:avLst/>
          </a:prstGeom>
        </p:spPr>
      </p:pic>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name="Slide 112">
    <p:spTree>
      <p:nvGrpSpPr>
        <p:cNvPr id="1" name=""/>
        <p:cNvGrpSpPr/>
        <p:nvPr/>
      </p:nvGrpSpPr>
      <p:grpSpPr>
        <a:xfrm>
          <a:off x="0" y="0"/>
          <a:ext cx="0" cy="0"/>
          <a:chOff x="0" y="0"/>
          <a:chExt cx="0" cy="0"/>
        </a:xfrm>
      </p:grpSpPr>
      <p:pic>
        <p:nvPicPr>
          <p:cNvPr id="2" name="Object 1" descr="file://C:\Users\tons\AppData\Roaming\XMind\Electron v3\vana\workbooks\f4ea90d42ceac6a1d5eb8b85d1\resources\8ebf04ef1d8f9b1f572e8ca007bcd801d77ccf56a6819d5dff5f5718dd2228bb.png"/>
          <p:cNvPicPr>
            <a:picLocks noChangeAspect="1"/>
          </p:cNvPicPr>
          <p:nvPr/>
        </p:nvPicPr>
        <p:blipFill>
          <a:blip r:embed="rId3"/>
          <a:stretch>
            <a:fillRect/>
          </a:stretch>
        </p:blipFill>
        <p:spPr>
          <a:xfrm>
            <a:off x="609905" y="2330520"/>
            <a:ext cx="7925105" cy="482975"/>
          </a:xfrm>
          <a:prstGeom prst="rect">
            <a:avLst/>
          </a:prstGeom>
        </p:spPr>
      </p:pic>
      <p:sp>
        <p:nvSpPr>
          <p:cNvPr id="3" name="Object2"/>
          <p:cNvSpPr/>
          <p:nvPr/>
        </p:nvSpPr>
        <p:spPr>
          <a:xfrm>
            <a:off x="256946" y="205740"/>
            <a:ext cx="1188720" cy="154305"/>
          </a:xfrm>
          <a:prstGeom prst="rect">
            <a:avLst/>
          </a:prstGeom>
          <a:noFill/>
          <a:ln/>
        </p:spPr>
        <p:txBody>
          <a:bodyPr wrap="square" lIns="0" tIns="0" rIns="0" bIns="0" rtlCol="0" anchor="t">
            <a:normAutofit/>
          </a:bodyPr>
          <a:lstStyle/>
          <a:p>
            <a:pPr algn="l">
              <a:lnSpc>
                <a:spcPts val="1035"/>
              </a:lnSpc>
            </a:pPr>
            <a:r>
              <a:rPr lang="en-US" sz="1000" b="0" dirty="0">
                <a:solidFill>
                  <a:srgbClr val="FFFFFF"/>
                </a:solidFill>
                <a:latin typeface="Arial" pitchFamily="34" charset="0"/>
                <a:ea typeface="Arial" pitchFamily="34" charset="-122"/>
                <a:cs typeface="Arial" pitchFamily="34" charset="-120"/>
              </a:rPr>
              <a:t>随机信号与噪声分析</a:t>
            </a:r>
            <a:endParaRPr lang="en-US" sz="973" dirty="0"/>
          </a:p>
        </p:txBody>
      </p:sp>
      <p:pic>
        <p:nvPicPr>
          <p:cNvPr id="4" name="Object 3"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56946" y="388849"/>
            <a:ext cx="256946" cy="22631"/>
          </a:xfrm>
          <a:prstGeom prst="rect">
            <a:avLst/>
          </a:prstGeom>
        </p:spPr>
      </p:pic>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name="Slide 113">
    <p:spTree>
      <p:nvGrpSpPr>
        <p:cNvPr id="1" name=""/>
        <p:cNvGrpSpPr/>
        <p:nvPr/>
      </p:nvGrpSpPr>
      <p:grpSpPr>
        <a:xfrm>
          <a:off x="0" y="0"/>
          <a:ext cx="0" cy="0"/>
          <a:chOff x="0" y="0"/>
          <a:chExt cx="0" cy="0"/>
        </a:xfrm>
      </p:grpSpPr>
      <p:sp>
        <p:nvSpPr>
          <p:cNvPr id="2" name="Object1"/>
          <p:cNvSpPr/>
          <p:nvPr/>
        </p:nvSpPr>
        <p:spPr>
          <a:xfrm>
            <a:off x="609905" y="1552308"/>
            <a:ext cx="5486400" cy="977265"/>
          </a:xfrm>
          <a:prstGeom prst="rect">
            <a:avLst/>
          </a:prstGeom>
          <a:noFill/>
          <a:ln/>
        </p:spPr>
        <p:txBody>
          <a:bodyPr wrap="square" lIns="0" tIns="0" rIns="0" bIns="0" rtlCol="0" anchor="t">
            <a:normAutofit/>
          </a:bodyPr>
          <a:lstStyle/>
          <a:p>
            <a:pPr algn="l">
              <a:lnSpc>
                <a:spcPts val="6929"/>
              </a:lnSpc>
            </a:pPr>
            <a:r>
              <a:rPr lang="en-US" sz="5300" b="1" dirty="0">
                <a:solidFill>
                  <a:srgbClr val="FFFFFF"/>
                </a:solidFill>
                <a:latin typeface="Arial" pitchFamily="34" charset="0"/>
                <a:ea typeface="Arial" pitchFamily="34" charset="-122"/>
                <a:cs typeface="Arial" pitchFamily="34" charset="-120"/>
              </a:rPr>
              <a:t>n维概率密度函数</a:t>
            </a:r>
            <a:endParaRPr lang="en-US" sz="5330" dirty="0"/>
          </a:p>
        </p:txBody>
      </p:sp>
      <p:sp>
        <p:nvSpPr>
          <p:cNvPr id="3" name="Object2"/>
          <p:cNvSpPr/>
          <p:nvPr/>
        </p:nvSpPr>
        <p:spPr>
          <a:xfrm>
            <a:off x="609905" y="2922537"/>
            <a:ext cx="0" cy="0"/>
          </a:xfrm>
          <a:prstGeom prst="rect">
            <a:avLst/>
          </a:prstGeom>
          <a:noFill/>
          <a:ln/>
        </p:spPr>
        <p:txBody>
          <a:bodyPr wrap="square" lIns="0" tIns="0" rIns="0" bIns="0" rtlCol="0" anchor="t">
            <a:normAutofit fontScale="25000" lnSpcReduction="20000"/>
          </a:bodyPr>
          <a:lstStyle/>
          <a:p>
            <a:pPr algn="l">
              <a:lnSpc>
                <a:spcPts val="4949"/>
              </a:lnSpc>
            </a:pPr>
            <a:endParaRPr lang="en-US" sz="3807" dirty="0"/>
          </a:p>
        </p:txBody>
      </p:sp>
      <p:pic>
        <p:nvPicPr>
          <p:cNvPr id="4" name="Object 3"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86714" y="2999689"/>
            <a:ext cx="514807" cy="514350"/>
          </a:xfrm>
          <a:prstGeom prst="rect">
            <a:avLst/>
          </a:prstGeom>
        </p:spPr>
      </p:pic>
      <p:pic>
        <p:nvPicPr>
          <p:cNvPr id="5" name="Object 4"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09905" y="2488425"/>
            <a:ext cx="5480914" cy="434111"/>
          </a:xfrm>
          <a:prstGeom prst="rect">
            <a:avLst/>
          </a:prstGeom>
        </p:spPr>
      </p:pic>
      <p:sp>
        <p:nvSpPr>
          <p:cNvPr id="6" name="Object5"/>
          <p:cNvSpPr/>
          <p:nvPr/>
        </p:nvSpPr>
        <p:spPr>
          <a:xfrm>
            <a:off x="256946" y="205740"/>
            <a:ext cx="1188720" cy="154305"/>
          </a:xfrm>
          <a:prstGeom prst="rect">
            <a:avLst/>
          </a:prstGeom>
          <a:noFill/>
          <a:ln/>
        </p:spPr>
        <p:txBody>
          <a:bodyPr wrap="square" lIns="0" tIns="0" rIns="0" bIns="0" rtlCol="0" anchor="t">
            <a:normAutofit/>
          </a:bodyPr>
          <a:lstStyle/>
          <a:p>
            <a:pPr algn="l">
              <a:lnSpc>
                <a:spcPts val="1035"/>
              </a:lnSpc>
            </a:pPr>
            <a:r>
              <a:rPr lang="en-US" sz="1000" b="0" dirty="0">
                <a:solidFill>
                  <a:srgbClr val="FFFFFF"/>
                </a:solidFill>
                <a:latin typeface="Arial" pitchFamily="34" charset="0"/>
                <a:ea typeface="Arial" pitchFamily="34" charset="-122"/>
                <a:cs typeface="Arial" pitchFamily="34" charset="-120"/>
              </a:rPr>
              <a:t>随机信号与噪声分析</a:t>
            </a:r>
            <a:endParaRPr lang="en-US" sz="973" dirty="0"/>
          </a:p>
        </p:txBody>
      </p:sp>
      <p:pic>
        <p:nvPicPr>
          <p:cNvPr id="7" name="Object 6"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56946" y="388849"/>
            <a:ext cx="256946" cy="22631"/>
          </a:xfrm>
          <a:prstGeom prst="rect">
            <a:avLst/>
          </a:prstGeom>
        </p:spPr>
      </p:pic>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name="Slide 114">
    <p:spTree>
      <p:nvGrpSpPr>
        <p:cNvPr id="1" name=""/>
        <p:cNvGrpSpPr/>
        <p:nvPr/>
      </p:nvGrpSpPr>
      <p:grpSpPr>
        <a:xfrm>
          <a:off x="0" y="0"/>
          <a:ext cx="0" cy="0"/>
          <a:chOff x="0" y="0"/>
          <a:chExt cx="0" cy="0"/>
        </a:xfrm>
      </p:grpSpPr>
      <p:pic>
        <p:nvPicPr>
          <p:cNvPr id="2" name="Object 1" descr="file://C:\Users\tons\AppData\Roaming\XMind\Electron v3\vana\workbooks\f4ea90d42ceac6a1d5eb8b85d1\resources\66f090bf12bf15105ecb16ff51d724195832cd7dee26711037b99493b6b5ac0f.png"/>
          <p:cNvPicPr>
            <a:picLocks noChangeAspect="1"/>
          </p:cNvPicPr>
          <p:nvPr/>
        </p:nvPicPr>
        <p:blipFill>
          <a:blip r:embed="rId3"/>
          <a:stretch>
            <a:fillRect/>
          </a:stretch>
        </p:blipFill>
        <p:spPr>
          <a:xfrm>
            <a:off x="609905" y="2074888"/>
            <a:ext cx="7925105" cy="993210"/>
          </a:xfrm>
          <a:prstGeom prst="rect">
            <a:avLst/>
          </a:prstGeom>
        </p:spPr>
      </p:pic>
      <p:sp>
        <p:nvSpPr>
          <p:cNvPr id="3" name="Object2"/>
          <p:cNvSpPr/>
          <p:nvPr/>
        </p:nvSpPr>
        <p:spPr>
          <a:xfrm>
            <a:off x="256946" y="205740"/>
            <a:ext cx="1188720" cy="154305"/>
          </a:xfrm>
          <a:prstGeom prst="rect">
            <a:avLst/>
          </a:prstGeom>
          <a:noFill/>
          <a:ln/>
        </p:spPr>
        <p:txBody>
          <a:bodyPr wrap="square" lIns="0" tIns="0" rIns="0" bIns="0" rtlCol="0" anchor="t">
            <a:normAutofit/>
          </a:bodyPr>
          <a:lstStyle/>
          <a:p>
            <a:pPr algn="l">
              <a:lnSpc>
                <a:spcPts val="1035"/>
              </a:lnSpc>
            </a:pPr>
            <a:r>
              <a:rPr lang="en-US" sz="1000" b="0" dirty="0">
                <a:solidFill>
                  <a:srgbClr val="FFFFFF"/>
                </a:solidFill>
                <a:latin typeface="Arial" pitchFamily="34" charset="0"/>
                <a:ea typeface="Arial" pitchFamily="34" charset="-122"/>
                <a:cs typeface="Arial" pitchFamily="34" charset="-120"/>
              </a:rPr>
              <a:t>随机信号与噪声分析</a:t>
            </a:r>
            <a:endParaRPr lang="en-US" sz="973" dirty="0"/>
          </a:p>
        </p:txBody>
      </p:sp>
      <p:pic>
        <p:nvPicPr>
          <p:cNvPr id="4" name="Object 3"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56946" y="388849"/>
            <a:ext cx="256946" cy="22631"/>
          </a:xfrm>
          <a:prstGeom prst="rect">
            <a:avLst/>
          </a:prstGeom>
        </p:spPr>
      </p:pic>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name="Slide 115">
    <p:spTree>
      <p:nvGrpSpPr>
        <p:cNvPr id="1" name=""/>
        <p:cNvGrpSpPr/>
        <p:nvPr/>
      </p:nvGrpSpPr>
      <p:grpSpPr>
        <a:xfrm>
          <a:off x="0" y="0"/>
          <a:ext cx="0" cy="0"/>
          <a:chOff x="0" y="0"/>
          <a:chExt cx="0" cy="0"/>
        </a:xfrm>
      </p:grpSpPr>
      <p:sp>
        <p:nvSpPr>
          <p:cNvPr id="2" name="Object1"/>
          <p:cNvSpPr/>
          <p:nvPr/>
        </p:nvSpPr>
        <p:spPr>
          <a:xfrm>
            <a:off x="609905" y="642938"/>
            <a:ext cx="5120640" cy="771525"/>
          </a:xfrm>
          <a:prstGeom prst="rect">
            <a:avLst/>
          </a:prstGeom>
          <a:noFill/>
          <a:ln/>
        </p:spPr>
        <p:txBody>
          <a:bodyPr wrap="square" lIns="0" tIns="0" rIns="0" bIns="0" rtlCol="0" anchor="t">
            <a:normAutofit/>
          </a:bodyPr>
          <a:lstStyle/>
          <a:p>
            <a:pPr algn="l">
              <a:lnSpc>
                <a:spcPts val="5444"/>
              </a:lnSpc>
            </a:pPr>
            <a:r>
              <a:rPr lang="en-US" sz="4200" b="1" dirty="0">
                <a:solidFill>
                  <a:srgbClr val="FFFFFF"/>
                </a:solidFill>
                <a:latin typeface="Arial" pitchFamily="34" charset="0"/>
                <a:ea typeface="Arial" pitchFamily="34" charset="-122"/>
                <a:cs typeface="Arial" pitchFamily="34" charset="-120"/>
              </a:rPr>
              <a:t>随机过程的数字特征</a:t>
            </a:r>
            <a:endParaRPr lang="en-US" sz="4188" dirty="0"/>
          </a:p>
        </p:txBody>
      </p:sp>
      <p:sp>
        <p:nvSpPr>
          <p:cNvPr id="3" name="Object2"/>
          <p:cNvSpPr/>
          <p:nvPr/>
        </p:nvSpPr>
        <p:spPr>
          <a:xfrm>
            <a:off x="609905" y="1429893"/>
            <a:ext cx="1280160" cy="462915"/>
          </a:xfrm>
          <a:prstGeom prst="rect">
            <a:avLst/>
          </a:prstGeom>
          <a:noFill/>
          <a:ln/>
        </p:spPr>
        <p:txBody>
          <a:bodyPr wrap="square" lIns="0" tIns="0" rIns="0" bIns="0" rtlCol="0" anchor="t">
            <a:normAutofit/>
          </a:bodyPr>
          <a:lstStyle/>
          <a:p>
            <a:pPr algn="l">
              <a:lnSpc>
                <a:spcPts val="3198"/>
              </a:lnSpc>
            </a:pPr>
            <a:r>
              <a:rPr lang="en-US" sz="2300" b="0" dirty="0">
                <a:solidFill>
                  <a:srgbClr val="FFFFFF"/>
                </a:solidFill>
                <a:latin typeface="Arial" pitchFamily="34" charset="0"/>
                <a:ea typeface="Arial" pitchFamily="34" charset="-122"/>
                <a:cs typeface="Arial" pitchFamily="34" charset="-120"/>
              </a:rPr>
              <a:t>数学期望</a:t>
            </a:r>
            <a:endParaRPr lang="en-US" sz="2284" dirty="0"/>
          </a:p>
        </p:txBody>
      </p:sp>
      <p:sp>
        <p:nvSpPr>
          <p:cNvPr id="4" name="Object3"/>
          <p:cNvSpPr/>
          <p:nvPr/>
        </p:nvSpPr>
        <p:spPr>
          <a:xfrm>
            <a:off x="609905" y="2067687"/>
            <a:ext cx="640080" cy="462915"/>
          </a:xfrm>
          <a:prstGeom prst="rect">
            <a:avLst/>
          </a:prstGeom>
          <a:noFill/>
          <a:ln/>
        </p:spPr>
        <p:txBody>
          <a:bodyPr wrap="square" lIns="0" tIns="0" rIns="0" bIns="0" rtlCol="0" anchor="t">
            <a:normAutofit/>
          </a:bodyPr>
          <a:lstStyle/>
          <a:p>
            <a:pPr algn="l">
              <a:lnSpc>
                <a:spcPts val="3198"/>
              </a:lnSpc>
            </a:pPr>
            <a:r>
              <a:rPr lang="en-US" sz="2300" b="0" dirty="0">
                <a:solidFill>
                  <a:srgbClr val="FFFFFF"/>
                </a:solidFill>
                <a:latin typeface="Arial" pitchFamily="34" charset="0"/>
                <a:ea typeface="Arial" pitchFamily="34" charset="-122"/>
                <a:cs typeface="Arial" pitchFamily="34" charset="-120"/>
              </a:rPr>
              <a:t>方差</a:t>
            </a:r>
            <a:endParaRPr lang="en-US" sz="2284" dirty="0"/>
          </a:p>
        </p:txBody>
      </p:sp>
      <p:sp>
        <p:nvSpPr>
          <p:cNvPr id="5" name="Object4"/>
          <p:cNvSpPr/>
          <p:nvPr/>
        </p:nvSpPr>
        <p:spPr>
          <a:xfrm>
            <a:off x="609905" y="2705481"/>
            <a:ext cx="1280160" cy="462915"/>
          </a:xfrm>
          <a:prstGeom prst="rect">
            <a:avLst/>
          </a:prstGeom>
          <a:noFill/>
          <a:ln/>
        </p:spPr>
        <p:txBody>
          <a:bodyPr wrap="square" lIns="0" tIns="0" rIns="0" bIns="0" rtlCol="0" anchor="t">
            <a:normAutofit/>
          </a:bodyPr>
          <a:lstStyle/>
          <a:p>
            <a:pPr algn="l">
              <a:lnSpc>
                <a:spcPts val="3198"/>
              </a:lnSpc>
            </a:pPr>
            <a:r>
              <a:rPr lang="en-US" sz="2300" b="0" dirty="0">
                <a:solidFill>
                  <a:srgbClr val="FFFFFF"/>
                </a:solidFill>
                <a:latin typeface="Arial" pitchFamily="34" charset="0"/>
                <a:ea typeface="Arial" pitchFamily="34" charset="-122"/>
                <a:cs typeface="Arial" pitchFamily="34" charset="-120"/>
              </a:rPr>
              <a:t>相关函数</a:t>
            </a:r>
            <a:endParaRPr lang="en-US" sz="2284" dirty="0"/>
          </a:p>
        </p:txBody>
      </p:sp>
      <p:pic>
        <p:nvPicPr>
          <p:cNvPr id="6" name="Object 5"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2862358"/>
            <a:ext cx="263347" cy="205740"/>
          </a:xfrm>
          <a:prstGeom prst="rect">
            <a:avLst/>
          </a:prstGeom>
        </p:spPr>
      </p:pic>
      <p:sp>
        <p:nvSpPr>
          <p:cNvPr id="7" name="Object6"/>
          <p:cNvSpPr/>
          <p:nvPr/>
        </p:nvSpPr>
        <p:spPr>
          <a:xfrm>
            <a:off x="256946" y="205740"/>
            <a:ext cx="1188720" cy="154305"/>
          </a:xfrm>
          <a:prstGeom prst="rect">
            <a:avLst/>
          </a:prstGeom>
          <a:noFill/>
          <a:ln/>
        </p:spPr>
        <p:txBody>
          <a:bodyPr wrap="square" lIns="0" tIns="0" rIns="0" bIns="0" rtlCol="0" anchor="t">
            <a:normAutofit/>
          </a:bodyPr>
          <a:lstStyle/>
          <a:p>
            <a:pPr algn="l">
              <a:lnSpc>
                <a:spcPts val="1035"/>
              </a:lnSpc>
            </a:pPr>
            <a:r>
              <a:rPr lang="en-US" sz="1000" b="0" dirty="0">
                <a:solidFill>
                  <a:srgbClr val="FFFFFF"/>
                </a:solidFill>
                <a:latin typeface="Arial" pitchFamily="34" charset="0"/>
                <a:ea typeface="Arial" pitchFamily="34" charset="-122"/>
                <a:cs typeface="Arial" pitchFamily="34" charset="-120"/>
              </a:rPr>
              <a:t>随机信号与噪声分析</a:t>
            </a:r>
            <a:endParaRPr lang="en-US" sz="973" dirty="0"/>
          </a:p>
        </p:txBody>
      </p:sp>
      <p:pic>
        <p:nvPicPr>
          <p:cNvPr id="8" name="Object 7"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56946" y="388849"/>
            <a:ext cx="256946" cy="22631"/>
          </a:xfrm>
          <a:prstGeom prst="rect">
            <a:avLst/>
          </a:prstGeom>
        </p:spPr>
      </p:pic>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name="Slide 116">
    <p:spTree>
      <p:nvGrpSpPr>
        <p:cNvPr id="1" name=""/>
        <p:cNvGrpSpPr/>
        <p:nvPr/>
      </p:nvGrpSpPr>
      <p:grpSpPr>
        <a:xfrm>
          <a:off x="0" y="0"/>
          <a:ext cx="0" cy="0"/>
          <a:chOff x="0" y="0"/>
          <a:chExt cx="0" cy="0"/>
        </a:xfrm>
      </p:grpSpPr>
      <p:sp>
        <p:nvSpPr>
          <p:cNvPr id="2" name="Object1"/>
          <p:cNvSpPr/>
          <p:nvPr/>
        </p:nvSpPr>
        <p:spPr>
          <a:xfrm>
            <a:off x="609905" y="642938"/>
            <a:ext cx="2286000" cy="771525"/>
          </a:xfrm>
          <a:prstGeom prst="rect">
            <a:avLst/>
          </a:prstGeom>
          <a:noFill/>
          <a:ln/>
        </p:spPr>
        <p:txBody>
          <a:bodyPr wrap="square" lIns="0" tIns="0" rIns="0" bIns="0" rtlCol="0" anchor="t">
            <a:normAutofit/>
          </a:bodyPr>
          <a:lstStyle/>
          <a:p>
            <a:pPr algn="l">
              <a:lnSpc>
                <a:spcPts val="5444"/>
              </a:lnSpc>
            </a:pPr>
            <a:r>
              <a:rPr lang="en-US" sz="4200" b="1" dirty="0">
                <a:solidFill>
                  <a:srgbClr val="FFFFFF"/>
                </a:solidFill>
                <a:latin typeface="Arial" pitchFamily="34" charset="0"/>
                <a:ea typeface="Arial" pitchFamily="34" charset="-122"/>
                <a:cs typeface="Arial" pitchFamily="34" charset="-120"/>
              </a:rPr>
              <a:t>数学期望</a:t>
            </a:r>
            <a:endParaRPr lang="en-US" sz="4188" dirty="0"/>
          </a:p>
        </p:txBody>
      </p:sp>
      <p:sp>
        <p:nvSpPr>
          <p:cNvPr id="3" name="Object2"/>
          <p:cNvSpPr/>
          <p:nvPr/>
        </p:nvSpPr>
        <p:spPr>
          <a:xfrm>
            <a:off x="609905" y="1429893"/>
            <a:ext cx="1280160" cy="462915"/>
          </a:xfrm>
          <a:prstGeom prst="rect">
            <a:avLst/>
          </a:prstGeom>
          <a:noFill/>
          <a:ln/>
        </p:spPr>
        <p:txBody>
          <a:bodyPr wrap="square" lIns="0" tIns="0" rIns="0" bIns="0" rtlCol="0" anchor="t">
            <a:normAutofit/>
          </a:bodyPr>
          <a:lstStyle/>
          <a:p>
            <a:pPr algn="l">
              <a:lnSpc>
                <a:spcPts val="3198"/>
              </a:lnSpc>
            </a:pPr>
            <a:r>
              <a:rPr lang="en-US" sz="2300" b="0" dirty="0">
                <a:solidFill>
                  <a:srgbClr val="FFFFFF"/>
                </a:solidFill>
                <a:latin typeface="Arial" pitchFamily="34" charset="0"/>
                <a:ea typeface="Arial" pitchFamily="34" charset="-122"/>
                <a:cs typeface="Arial" pitchFamily="34" charset="-120"/>
              </a:rPr>
              <a:t>计算公式</a:t>
            </a:r>
            <a:endParaRPr lang="en-US" sz="2284" dirty="0"/>
          </a:p>
        </p:txBody>
      </p:sp>
      <p:sp>
        <p:nvSpPr>
          <p:cNvPr id="4" name="Object3"/>
          <p:cNvSpPr/>
          <p:nvPr/>
        </p:nvSpPr>
        <p:spPr>
          <a:xfrm>
            <a:off x="609905" y="2067687"/>
            <a:ext cx="7863840" cy="874395"/>
          </a:xfrm>
          <a:prstGeom prst="rect">
            <a:avLst/>
          </a:prstGeom>
          <a:noFill/>
          <a:ln/>
        </p:spPr>
        <p:txBody>
          <a:bodyPr wrap="square" lIns="0" tIns="0" rIns="0" bIns="0" rtlCol="0" anchor="t">
            <a:normAutofit/>
          </a:bodyPr>
          <a:lstStyle/>
          <a:p>
            <a:pPr algn="l">
              <a:lnSpc>
                <a:spcPts val="3198"/>
              </a:lnSpc>
            </a:pPr>
            <a:r>
              <a:rPr lang="en-US" sz="2300" b="0" dirty="0">
                <a:solidFill>
                  <a:srgbClr val="FFFFFF"/>
                </a:solidFill>
                <a:latin typeface="Arial" pitchFamily="34" charset="0"/>
                <a:ea typeface="Arial" pitchFamily="34" charset="-122"/>
                <a:cs typeface="Arial" pitchFamily="34" charset="-120"/>
              </a:rPr>
              <a:t>期望说明：随机过程X(t)的数学期望a（t）是一个平均函数，他表示随机过程的n个样本函数曲线都围绕着a（t）...</a:t>
            </a:r>
            <a:endParaRPr lang="en-US" sz="2284" dirty="0"/>
          </a:p>
        </p:txBody>
      </p:sp>
      <p:pic>
        <p:nvPicPr>
          <p:cNvPr id="5" name="Object 4"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2862358"/>
            <a:ext cx="263347" cy="205740"/>
          </a:xfrm>
          <a:prstGeom prst="rect">
            <a:avLst/>
          </a:prstGeom>
        </p:spPr>
      </p:pic>
      <p:sp>
        <p:nvSpPr>
          <p:cNvPr id="6" name="Object5"/>
          <p:cNvSpPr/>
          <p:nvPr/>
        </p:nvSpPr>
        <p:spPr>
          <a:xfrm>
            <a:off x="256946" y="205740"/>
            <a:ext cx="1188720" cy="154305"/>
          </a:xfrm>
          <a:prstGeom prst="rect">
            <a:avLst/>
          </a:prstGeom>
          <a:noFill/>
          <a:ln/>
        </p:spPr>
        <p:txBody>
          <a:bodyPr wrap="square" lIns="0" tIns="0" rIns="0" bIns="0" rtlCol="0" anchor="t">
            <a:normAutofit/>
          </a:bodyPr>
          <a:lstStyle/>
          <a:p>
            <a:pPr algn="l">
              <a:lnSpc>
                <a:spcPts val="1035"/>
              </a:lnSpc>
            </a:pPr>
            <a:r>
              <a:rPr lang="en-US" sz="1000" b="0" dirty="0">
                <a:solidFill>
                  <a:srgbClr val="FFFFFF"/>
                </a:solidFill>
                <a:latin typeface="Arial" pitchFamily="34" charset="0"/>
                <a:ea typeface="Arial" pitchFamily="34" charset="-122"/>
                <a:cs typeface="Arial" pitchFamily="34" charset="-120"/>
              </a:rPr>
              <a:t>随机信号与噪声分析</a:t>
            </a:r>
            <a:endParaRPr lang="en-US" sz="973" dirty="0"/>
          </a:p>
        </p:txBody>
      </p:sp>
      <p:pic>
        <p:nvPicPr>
          <p:cNvPr id="7" name="Object 6"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56946" y="388849"/>
            <a:ext cx="256946" cy="22631"/>
          </a:xfrm>
          <a:prstGeom prst="rect">
            <a:avLst/>
          </a:prstGeom>
        </p:spPr>
      </p:pic>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name="Slide 117">
    <p:spTree>
      <p:nvGrpSpPr>
        <p:cNvPr id="1" name=""/>
        <p:cNvGrpSpPr/>
        <p:nvPr/>
      </p:nvGrpSpPr>
      <p:grpSpPr>
        <a:xfrm>
          <a:off x="0" y="0"/>
          <a:ext cx="0" cy="0"/>
          <a:chOff x="0" y="0"/>
          <a:chExt cx="0" cy="0"/>
        </a:xfrm>
      </p:grpSpPr>
      <p:sp>
        <p:nvSpPr>
          <p:cNvPr id="2" name="Object1"/>
          <p:cNvSpPr/>
          <p:nvPr/>
        </p:nvSpPr>
        <p:spPr>
          <a:xfrm>
            <a:off x="609905" y="1552308"/>
            <a:ext cx="2926080" cy="977265"/>
          </a:xfrm>
          <a:prstGeom prst="rect">
            <a:avLst/>
          </a:prstGeom>
          <a:noFill/>
          <a:ln/>
        </p:spPr>
        <p:txBody>
          <a:bodyPr wrap="square" lIns="0" tIns="0" rIns="0" bIns="0" rtlCol="0" anchor="t">
            <a:normAutofit/>
          </a:bodyPr>
          <a:lstStyle/>
          <a:p>
            <a:pPr algn="l">
              <a:lnSpc>
                <a:spcPts val="6929"/>
              </a:lnSpc>
            </a:pPr>
            <a:r>
              <a:rPr lang="en-US" sz="5300" b="1" dirty="0">
                <a:solidFill>
                  <a:srgbClr val="FFFFFF"/>
                </a:solidFill>
                <a:latin typeface="Arial" pitchFamily="34" charset="0"/>
                <a:ea typeface="Arial" pitchFamily="34" charset="-122"/>
                <a:cs typeface="Arial" pitchFamily="34" charset="-120"/>
              </a:rPr>
              <a:t>计算公式</a:t>
            </a:r>
            <a:endParaRPr lang="en-US" sz="5330" dirty="0"/>
          </a:p>
        </p:txBody>
      </p:sp>
      <p:sp>
        <p:nvSpPr>
          <p:cNvPr id="3" name="Object2"/>
          <p:cNvSpPr/>
          <p:nvPr/>
        </p:nvSpPr>
        <p:spPr>
          <a:xfrm>
            <a:off x="609905" y="2922537"/>
            <a:ext cx="0" cy="0"/>
          </a:xfrm>
          <a:prstGeom prst="rect">
            <a:avLst/>
          </a:prstGeom>
          <a:noFill/>
          <a:ln/>
        </p:spPr>
        <p:txBody>
          <a:bodyPr wrap="square" lIns="0" tIns="0" rIns="0" bIns="0" rtlCol="0" anchor="t">
            <a:normAutofit fontScale="25000" lnSpcReduction="20000"/>
          </a:bodyPr>
          <a:lstStyle/>
          <a:p>
            <a:pPr algn="l">
              <a:lnSpc>
                <a:spcPts val="4949"/>
              </a:lnSpc>
            </a:pPr>
            <a:endParaRPr lang="en-US" sz="3807" dirty="0"/>
          </a:p>
        </p:txBody>
      </p:sp>
      <p:pic>
        <p:nvPicPr>
          <p:cNvPr id="4" name="Object 3"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86714" y="2999689"/>
            <a:ext cx="514807" cy="514350"/>
          </a:xfrm>
          <a:prstGeom prst="rect">
            <a:avLst/>
          </a:prstGeom>
        </p:spPr>
      </p:pic>
      <p:pic>
        <p:nvPicPr>
          <p:cNvPr id="5" name="Object 4"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09905" y="2488425"/>
            <a:ext cx="2880360" cy="434111"/>
          </a:xfrm>
          <a:prstGeom prst="rect">
            <a:avLst/>
          </a:prstGeom>
        </p:spPr>
      </p:pic>
      <p:sp>
        <p:nvSpPr>
          <p:cNvPr id="6" name="Object5"/>
          <p:cNvSpPr/>
          <p:nvPr/>
        </p:nvSpPr>
        <p:spPr>
          <a:xfrm>
            <a:off x="256946" y="205740"/>
            <a:ext cx="1188720" cy="154305"/>
          </a:xfrm>
          <a:prstGeom prst="rect">
            <a:avLst/>
          </a:prstGeom>
          <a:noFill/>
          <a:ln/>
        </p:spPr>
        <p:txBody>
          <a:bodyPr wrap="square" lIns="0" tIns="0" rIns="0" bIns="0" rtlCol="0" anchor="t">
            <a:normAutofit/>
          </a:bodyPr>
          <a:lstStyle/>
          <a:p>
            <a:pPr algn="l">
              <a:lnSpc>
                <a:spcPts val="1035"/>
              </a:lnSpc>
            </a:pPr>
            <a:r>
              <a:rPr lang="en-US" sz="1000" b="0" dirty="0">
                <a:solidFill>
                  <a:srgbClr val="FFFFFF"/>
                </a:solidFill>
                <a:latin typeface="Arial" pitchFamily="34" charset="0"/>
                <a:ea typeface="Arial" pitchFamily="34" charset="-122"/>
                <a:cs typeface="Arial" pitchFamily="34" charset="-120"/>
              </a:rPr>
              <a:t>随机信号与噪声分析</a:t>
            </a:r>
            <a:endParaRPr lang="en-US" sz="973" dirty="0"/>
          </a:p>
        </p:txBody>
      </p:sp>
      <p:pic>
        <p:nvPicPr>
          <p:cNvPr id="7" name="Object 6"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56946" y="388849"/>
            <a:ext cx="256946" cy="22631"/>
          </a:xfrm>
          <a:prstGeom prst="rect">
            <a:avLst/>
          </a:prstGeom>
        </p:spPr>
      </p:pic>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name="Slide 118">
    <p:spTree>
      <p:nvGrpSpPr>
        <p:cNvPr id="1" name=""/>
        <p:cNvGrpSpPr/>
        <p:nvPr/>
      </p:nvGrpSpPr>
      <p:grpSpPr>
        <a:xfrm>
          <a:off x="0" y="0"/>
          <a:ext cx="0" cy="0"/>
          <a:chOff x="0" y="0"/>
          <a:chExt cx="0" cy="0"/>
        </a:xfrm>
      </p:grpSpPr>
      <p:pic>
        <p:nvPicPr>
          <p:cNvPr id="2" name="Object 1" descr="file://C:\Users\tons\AppData\Roaming\XMind\Electron v3\vana\workbooks\f4ea90d42ceac6a1d5eb8b85d1\resources\fbf1df7af9caaded9bed8934040c29c738ca1816e86af4d0e66c68e283e77868.png"/>
          <p:cNvPicPr>
            <a:picLocks noChangeAspect="1"/>
          </p:cNvPicPr>
          <p:nvPr/>
        </p:nvPicPr>
        <p:blipFill>
          <a:blip r:embed="rId3"/>
          <a:stretch>
            <a:fillRect/>
          </a:stretch>
        </p:blipFill>
        <p:spPr>
          <a:xfrm>
            <a:off x="1218895" y="1716900"/>
            <a:ext cx="6705295" cy="1709185"/>
          </a:xfrm>
          <a:prstGeom prst="rect">
            <a:avLst/>
          </a:prstGeom>
        </p:spPr>
      </p:pic>
      <p:sp>
        <p:nvSpPr>
          <p:cNvPr id="3" name="Object2"/>
          <p:cNvSpPr/>
          <p:nvPr/>
        </p:nvSpPr>
        <p:spPr>
          <a:xfrm>
            <a:off x="256946" y="205740"/>
            <a:ext cx="1188720" cy="154305"/>
          </a:xfrm>
          <a:prstGeom prst="rect">
            <a:avLst/>
          </a:prstGeom>
          <a:noFill/>
          <a:ln/>
        </p:spPr>
        <p:txBody>
          <a:bodyPr wrap="square" lIns="0" tIns="0" rIns="0" bIns="0" rtlCol="0" anchor="t">
            <a:normAutofit/>
          </a:bodyPr>
          <a:lstStyle/>
          <a:p>
            <a:pPr algn="l">
              <a:lnSpc>
                <a:spcPts val="1035"/>
              </a:lnSpc>
            </a:pPr>
            <a:r>
              <a:rPr lang="en-US" sz="1000" b="0" dirty="0">
                <a:solidFill>
                  <a:srgbClr val="FFFFFF"/>
                </a:solidFill>
                <a:latin typeface="Arial" pitchFamily="34" charset="0"/>
                <a:ea typeface="Arial" pitchFamily="34" charset="-122"/>
                <a:cs typeface="Arial" pitchFamily="34" charset="-120"/>
              </a:rPr>
              <a:t>随机信号与噪声分析</a:t>
            </a:r>
            <a:endParaRPr lang="en-US" sz="973" dirty="0"/>
          </a:p>
        </p:txBody>
      </p:sp>
      <p:pic>
        <p:nvPicPr>
          <p:cNvPr id="4" name="Object 3"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56946" y="388849"/>
            <a:ext cx="256946" cy="22631"/>
          </a:xfrm>
          <a:prstGeom prst="rect">
            <a:avLst/>
          </a:prstGeom>
        </p:spPr>
      </p:pic>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name="Slide 119">
    <p:spTree>
      <p:nvGrpSpPr>
        <p:cNvPr id="1" name=""/>
        <p:cNvGrpSpPr/>
        <p:nvPr/>
      </p:nvGrpSpPr>
      <p:grpSpPr>
        <a:xfrm>
          <a:off x="0" y="0"/>
          <a:ext cx="0" cy="0"/>
          <a:chOff x="0" y="0"/>
          <a:chExt cx="0" cy="0"/>
        </a:xfrm>
      </p:grpSpPr>
      <p:sp>
        <p:nvSpPr>
          <p:cNvPr id="2" name="Object1"/>
          <p:cNvSpPr/>
          <p:nvPr/>
        </p:nvSpPr>
        <p:spPr>
          <a:xfrm>
            <a:off x="617220" y="1291533"/>
            <a:ext cx="7955280" cy="2571750"/>
          </a:xfrm>
          <a:prstGeom prst="rect">
            <a:avLst/>
          </a:prstGeom>
          <a:noFill/>
          <a:ln/>
        </p:spPr>
        <p:txBody>
          <a:bodyPr wrap="square" lIns="0" tIns="0" rIns="0" bIns="0" rtlCol="0" anchor="t">
            <a:normAutofit/>
          </a:bodyPr>
          <a:lstStyle/>
          <a:p>
            <a:pPr algn="l">
              <a:lnSpc>
                <a:spcPts val="3790"/>
              </a:lnSpc>
            </a:pPr>
            <a:r>
              <a:rPr lang="en-US" sz="2700" b="1" dirty="0">
                <a:solidFill>
                  <a:srgbClr val="FFFFFF"/>
                </a:solidFill>
                <a:latin typeface="Arial" pitchFamily="34" charset="0"/>
                <a:ea typeface="Arial" pitchFamily="34" charset="-122"/>
                <a:cs typeface="Arial" pitchFamily="34" charset="-120"/>
              </a:rPr>
              <a:t>期望说明：随机过程X(t)的数学期望a（t）是一个平均函数，他表示随机过程的n个样本函数曲线都围绕着a（t）变化，a（t）是n个样本函数曲线的摆动中心。故数学期望又常被称为统计平均或均值</a:t>
            </a:r>
            <a:endParaRPr lang="en-US" sz="2707" dirty="0"/>
          </a:p>
        </p:txBody>
      </p:sp>
      <p:sp>
        <p:nvSpPr>
          <p:cNvPr id="3" name="Object2"/>
          <p:cNvSpPr/>
          <p:nvPr/>
        </p:nvSpPr>
        <p:spPr>
          <a:xfrm>
            <a:off x="256946" y="205740"/>
            <a:ext cx="1188720" cy="154305"/>
          </a:xfrm>
          <a:prstGeom prst="rect">
            <a:avLst/>
          </a:prstGeom>
          <a:noFill/>
          <a:ln/>
        </p:spPr>
        <p:txBody>
          <a:bodyPr wrap="square" lIns="0" tIns="0" rIns="0" bIns="0" rtlCol="0" anchor="t">
            <a:normAutofit/>
          </a:bodyPr>
          <a:lstStyle/>
          <a:p>
            <a:pPr algn="l">
              <a:lnSpc>
                <a:spcPts val="1035"/>
              </a:lnSpc>
            </a:pPr>
            <a:r>
              <a:rPr lang="en-US" sz="1000" b="0" dirty="0">
                <a:solidFill>
                  <a:srgbClr val="FFFFFF"/>
                </a:solidFill>
                <a:latin typeface="Arial" pitchFamily="34" charset="0"/>
                <a:ea typeface="Arial" pitchFamily="34" charset="-122"/>
                <a:cs typeface="Arial" pitchFamily="34" charset="-120"/>
              </a:rPr>
              <a:t>随机信号与噪声分析</a:t>
            </a:r>
            <a:endParaRPr lang="en-US" sz="973" dirty="0"/>
          </a:p>
        </p:txBody>
      </p:sp>
      <p:pic>
        <p:nvPicPr>
          <p:cNvPr id="4" name="Object 3"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56946" y="388849"/>
            <a:ext cx="256946" cy="22631"/>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Object1"/>
          <p:cNvSpPr/>
          <p:nvPr/>
        </p:nvSpPr>
        <p:spPr>
          <a:xfrm>
            <a:off x="609905" y="642938"/>
            <a:ext cx="1188720" cy="771525"/>
          </a:xfrm>
          <a:prstGeom prst="rect">
            <a:avLst/>
          </a:prstGeom>
          <a:noFill/>
          <a:ln/>
        </p:spPr>
        <p:txBody>
          <a:bodyPr wrap="square" lIns="0" tIns="0" rIns="0" bIns="0" rtlCol="0" anchor="t">
            <a:normAutofit/>
          </a:bodyPr>
          <a:lstStyle/>
          <a:p>
            <a:pPr algn="l">
              <a:lnSpc>
                <a:spcPts val="5444"/>
              </a:lnSpc>
            </a:pPr>
            <a:r>
              <a:rPr lang="en-US" sz="4200" b="1" dirty="0">
                <a:solidFill>
                  <a:srgbClr val="FFFFFF"/>
                </a:solidFill>
                <a:latin typeface="Arial" pitchFamily="34" charset="0"/>
                <a:ea typeface="Arial" pitchFamily="34" charset="-122"/>
                <a:cs typeface="Arial" pitchFamily="34" charset="-120"/>
              </a:rPr>
              <a:t>信源</a:t>
            </a:r>
            <a:endParaRPr lang="en-US" sz="4188" dirty="0"/>
          </a:p>
        </p:txBody>
      </p:sp>
      <p:sp>
        <p:nvSpPr>
          <p:cNvPr id="3" name="Object2"/>
          <p:cNvSpPr/>
          <p:nvPr/>
        </p:nvSpPr>
        <p:spPr>
          <a:xfrm>
            <a:off x="609905" y="1429893"/>
            <a:ext cx="4389120" cy="462915"/>
          </a:xfrm>
          <a:prstGeom prst="rect">
            <a:avLst/>
          </a:prstGeom>
          <a:noFill/>
          <a:ln/>
        </p:spPr>
        <p:txBody>
          <a:bodyPr wrap="square" lIns="0" tIns="0" rIns="0" bIns="0" rtlCol="0" anchor="t">
            <a:normAutofit/>
          </a:bodyPr>
          <a:lstStyle/>
          <a:p>
            <a:pPr algn="l">
              <a:lnSpc>
                <a:spcPts val="3198"/>
              </a:lnSpc>
            </a:pPr>
            <a:r>
              <a:rPr lang="en-US" sz="2300" b="0" dirty="0">
                <a:solidFill>
                  <a:srgbClr val="FFFFFF"/>
                </a:solidFill>
                <a:latin typeface="Arial" pitchFamily="34" charset="0"/>
                <a:ea typeface="Arial" pitchFamily="34" charset="-122"/>
                <a:cs typeface="Arial" pitchFamily="34" charset="-120"/>
              </a:rPr>
              <a:t>把待传输的消息转换成基带信号</a:t>
            </a:r>
            <a:endParaRPr lang="en-US" sz="2284" dirty="0"/>
          </a:p>
        </p:txBody>
      </p:sp>
      <p:sp>
        <p:nvSpPr>
          <p:cNvPr id="4" name="Object3"/>
          <p:cNvSpPr/>
          <p:nvPr/>
        </p:nvSpPr>
        <p:spPr>
          <a:xfrm>
            <a:off x="609905" y="2067687"/>
            <a:ext cx="7772400" cy="874395"/>
          </a:xfrm>
          <a:prstGeom prst="rect">
            <a:avLst/>
          </a:prstGeom>
          <a:noFill/>
          <a:ln/>
        </p:spPr>
        <p:txBody>
          <a:bodyPr wrap="square" lIns="0" tIns="0" rIns="0" bIns="0" rtlCol="0" anchor="t">
            <a:normAutofit/>
          </a:bodyPr>
          <a:lstStyle/>
          <a:p>
            <a:pPr algn="l">
              <a:lnSpc>
                <a:spcPts val="3198"/>
              </a:lnSpc>
            </a:pPr>
            <a:r>
              <a:rPr lang="en-US" sz="2300" b="0" dirty="0">
                <a:solidFill>
                  <a:srgbClr val="FFFFFF"/>
                </a:solidFill>
                <a:latin typeface="Arial" pitchFamily="34" charset="0"/>
                <a:ea typeface="Arial" pitchFamily="34" charset="-122"/>
                <a:cs typeface="Arial" pitchFamily="34" charset="-120"/>
              </a:rPr>
              <a:t>基带信号：没有经过调制（进行频谱搬移和变换）的原始点信号</a:t>
            </a:r>
            <a:endParaRPr lang="en-US" sz="2284" dirty="0"/>
          </a:p>
        </p:txBody>
      </p:sp>
      <p:pic>
        <p:nvPicPr>
          <p:cNvPr id="5" name="Object 4"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2862358"/>
            <a:ext cx="263347" cy="205740"/>
          </a:xfrm>
          <a:prstGeom prst="rect">
            <a:avLst/>
          </a:prstGeom>
        </p:spPr>
      </p:pic>
      <p:sp>
        <p:nvSpPr>
          <p:cNvPr id="6" name="Object5"/>
          <p:cNvSpPr/>
          <p:nvPr/>
        </p:nvSpPr>
        <p:spPr>
          <a:xfrm>
            <a:off x="256946" y="205740"/>
            <a:ext cx="274320" cy="154305"/>
          </a:xfrm>
          <a:prstGeom prst="rect">
            <a:avLst/>
          </a:prstGeom>
          <a:noFill/>
          <a:ln/>
        </p:spPr>
        <p:txBody>
          <a:bodyPr wrap="square" lIns="0" tIns="0" rIns="0" bIns="0" rtlCol="0" anchor="t">
            <a:normAutofit/>
          </a:bodyPr>
          <a:lstStyle/>
          <a:p>
            <a:pPr algn="l">
              <a:lnSpc>
                <a:spcPts val="1035"/>
              </a:lnSpc>
            </a:pPr>
            <a:r>
              <a:rPr lang="en-US" sz="1000" b="0" dirty="0">
                <a:solidFill>
                  <a:srgbClr val="FFFFFF"/>
                </a:solidFill>
                <a:latin typeface="Arial" pitchFamily="34" charset="0"/>
                <a:ea typeface="Arial" pitchFamily="34" charset="-122"/>
                <a:cs typeface="Arial" pitchFamily="34" charset="-120"/>
              </a:rPr>
              <a:t>绪论</a:t>
            </a:r>
            <a:endParaRPr lang="en-US" sz="973" dirty="0"/>
          </a:p>
        </p:txBody>
      </p:sp>
      <p:pic>
        <p:nvPicPr>
          <p:cNvPr id="7" name="Object 6"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56946" y="388849"/>
            <a:ext cx="256946" cy="22631"/>
          </a:xfrm>
          <a:prstGeom prst="rect">
            <a:avLst/>
          </a:prstGeom>
        </p:spPr>
      </p:pic>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name="Slide 120">
    <p:spTree>
      <p:nvGrpSpPr>
        <p:cNvPr id="1" name=""/>
        <p:cNvGrpSpPr/>
        <p:nvPr/>
      </p:nvGrpSpPr>
      <p:grpSpPr>
        <a:xfrm>
          <a:off x="0" y="0"/>
          <a:ext cx="0" cy="0"/>
          <a:chOff x="0" y="0"/>
          <a:chExt cx="0" cy="0"/>
        </a:xfrm>
      </p:grpSpPr>
      <p:sp>
        <p:nvSpPr>
          <p:cNvPr id="2" name="Object1"/>
          <p:cNvSpPr/>
          <p:nvPr/>
        </p:nvSpPr>
        <p:spPr>
          <a:xfrm>
            <a:off x="609905" y="1552308"/>
            <a:ext cx="1463040" cy="977265"/>
          </a:xfrm>
          <a:prstGeom prst="rect">
            <a:avLst/>
          </a:prstGeom>
          <a:noFill/>
          <a:ln/>
        </p:spPr>
        <p:txBody>
          <a:bodyPr wrap="square" lIns="0" tIns="0" rIns="0" bIns="0" rtlCol="0" anchor="t">
            <a:normAutofit/>
          </a:bodyPr>
          <a:lstStyle/>
          <a:p>
            <a:pPr algn="l">
              <a:lnSpc>
                <a:spcPts val="6929"/>
              </a:lnSpc>
            </a:pPr>
            <a:r>
              <a:rPr lang="en-US" sz="5300" b="1" dirty="0">
                <a:solidFill>
                  <a:srgbClr val="FFFFFF"/>
                </a:solidFill>
                <a:latin typeface="Arial" pitchFamily="34" charset="0"/>
                <a:ea typeface="Arial" pitchFamily="34" charset="-122"/>
                <a:cs typeface="Arial" pitchFamily="34" charset="-120"/>
              </a:rPr>
              <a:t>方差</a:t>
            </a:r>
            <a:endParaRPr lang="en-US" sz="5330" dirty="0"/>
          </a:p>
        </p:txBody>
      </p:sp>
      <p:sp>
        <p:nvSpPr>
          <p:cNvPr id="3" name="Object2"/>
          <p:cNvSpPr/>
          <p:nvPr/>
        </p:nvSpPr>
        <p:spPr>
          <a:xfrm>
            <a:off x="609905" y="2922537"/>
            <a:ext cx="2103120" cy="668655"/>
          </a:xfrm>
          <a:prstGeom prst="rect">
            <a:avLst/>
          </a:prstGeom>
          <a:noFill/>
          <a:ln/>
        </p:spPr>
        <p:txBody>
          <a:bodyPr wrap="square" lIns="0" tIns="0" rIns="0" bIns="0" rtlCol="0" anchor="t">
            <a:normAutofit/>
          </a:bodyPr>
          <a:lstStyle/>
          <a:p>
            <a:pPr algn="l">
              <a:lnSpc>
                <a:spcPts val="4949"/>
              </a:lnSpc>
            </a:pPr>
            <a:r>
              <a:rPr lang="en-US" sz="3800" b="0" dirty="0">
                <a:solidFill>
                  <a:srgbClr val="FFFFFF"/>
                </a:solidFill>
                <a:latin typeface="Arial" pitchFamily="34" charset="0"/>
                <a:ea typeface="Arial" pitchFamily="34" charset="-122"/>
                <a:cs typeface="Arial" pitchFamily="34" charset="-120"/>
              </a:rPr>
              <a:t>计算公式</a:t>
            </a:r>
            <a:endParaRPr lang="en-US" sz="3807" dirty="0"/>
          </a:p>
        </p:txBody>
      </p:sp>
      <p:pic>
        <p:nvPicPr>
          <p:cNvPr id="4" name="Object 3"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09905" y="2488425"/>
            <a:ext cx="2057400" cy="434111"/>
          </a:xfrm>
          <a:prstGeom prst="rect">
            <a:avLst/>
          </a:prstGeom>
        </p:spPr>
      </p:pic>
      <p:sp>
        <p:nvSpPr>
          <p:cNvPr id="5" name="Object4"/>
          <p:cNvSpPr/>
          <p:nvPr/>
        </p:nvSpPr>
        <p:spPr>
          <a:xfrm>
            <a:off x="256946" y="205740"/>
            <a:ext cx="1188720" cy="154305"/>
          </a:xfrm>
          <a:prstGeom prst="rect">
            <a:avLst/>
          </a:prstGeom>
          <a:noFill/>
          <a:ln/>
        </p:spPr>
        <p:txBody>
          <a:bodyPr wrap="square" lIns="0" tIns="0" rIns="0" bIns="0" rtlCol="0" anchor="t">
            <a:normAutofit/>
          </a:bodyPr>
          <a:lstStyle/>
          <a:p>
            <a:pPr algn="l">
              <a:lnSpc>
                <a:spcPts val="1035"/>
              </a:lnSpc>
            </a:pPr>
            <a:r>
              <a:rPr lang="en-US" sz="1000" b="0" dirty="0">
                <a:solidFill>
                  <a:srgbClr val="FFFFFF"/>
                </a:solidFill>
                <a:latin typeface="Arial" pitchFamily="34" charset="0"/>
                <a:ea typeface="Arial" pitchFamily="34" charset="-122"/>
                <a:cs typeface="Arial" pitchFamily="34" charset="-120"/>
              </a:rPr>
              <a:t>随机信号与噪声分析</a:t>
            </a:r>
            <a:endParaRPr lang="en-US" sz="973" dirty="0"/>
          </a:p>
        </p:txBody>
      </p:sp>
      <p:pic>
        <p:nvPicPr>
          <p:cNvPr id="6" name="Object 5"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56946" y="388849"/>
            <a:ext cx="256946" cy="22631"/>
          </a:xfrm>
          <a:prstGeom prst="rect">
            <a:avLst/>
          </a:prstGeom>
        </p:spPr>
      </p:pic>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name="Slide 121">
    <p:spTree>
      <p:nvGrpSpPr>
        <p:cNvPr id="1" name=""/>
        <p:cNvGrpSpPr/>
        <p:nvPr/>
      </p:nvGrpSpPr>
      <p:grpSpPr>
        <a:xfrm>
          <a:off x="0" y="0"/>
          <a:ext cx="0" cy="0"/>
          <a:chOff x="0" y="0"/>
          <a:chExt cx="0" cy="0"/>
        </a:xfrm>
      </p:grpSpPr>
      <p:sp>
        <p:nvSpPr>
          <p:cNvPr id="2" name="Object1"/>
          <p:cNvSpPr/>
          <p:nvPr/>
        </p:nvSpPr>
        <p:spPr>
          <a:xfrm>
            <a:off x="609905" y="1552308"/>
            <a:ext cx="2926080" cy="977265"/>
          </a:xfrm>
          <a:prstGeom prst="rect">
            <a:avLst/>
          </a:prstGeom>
          <a:noFill/>
          <a:ln/>
        </p:spPr>
        <p:txBody>
          <a:bodyPr wrap="square" lIns="0" tIns="0" rIns="0" bIns="0" rtlCol="0" anchor="t">
            <a:normAutofit/>
          </a:bodyPr>
          <a:lstStyle/>
          <a:p>
            <a:pPr algn="l">
              <a:lnSpc>
                <a:spcPts val="6929"/>
              </a:lnSpc>
            </a:pPr>
            <a:r>
              <a:rPr lang="en-US" sz="5300" b="1" dirty="0">
                <a:solidFill>
                  <a:srgbClr val="FFFFFF"/>
                </a:solidFill>
                <a:latin typeface="Arial" pitchFamily="34" charset="0"/>
                <a:ea typeface="Arial" pitchFamily="34" charset="-122"/>
                <a:cs typeface="Arial" pitchFamily="34" charset="-120"/>
              </a:rPr>
              <a:t>计算公式</a:t>
            </a:r>
            <a:endParaRPr lang="en-US" sz="5330" dirty="0"/>
          </a:p>
        </p:txBody>
      </p:sp>
      <p:sp>
        <p:nvSpPr>
          <p:cNvPr id="3" name="Object2"/>
          <p:cNvSpPr/>
          <p:nvPr/>
        </p:nvSpPr>
        <p:spPr>
          <a:xfrm>
            <a:off x="609905" y="2922537"/>
            <a:ext cx="0" cy="0"/>
          </a:xfrm>
          <a:prstGeom prst="rect">
            <a:avLst/>
          </a:prstGeom>
          <a:noFill/>
          <a:ln/>
        </p:spPr>
        <p:txBody>
          <a:bodyPr wrap="square" lIns="0" tIns="0" rIns="0" bIns="0" rtlCol="0" anchor="t">
            <a:normAutofit fontScale="25000" lnSpcReduction="20000"/>
          </a:bodyPr>
          <a:lstStyle/>
          <a:p>
            <a:pPr algn="l">
              <a:lnSpc>
                <a:spcPts val="4949"/>
              </a:lnSpc>
            </a:pPr>
            <a:endParaRPr lang="en-US" sz="3807" dirty="0"/>
          </a:p>
        </p:txBody>
      </p:sp>
      <p:pic>
        <p:nvPicPr>
          <p:cNvPr id="4" name="Object 3"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86714" y="2999689"/>
            <a:ext cx="514807" cy="514350"/>
          </a:xfrm>
          <a:prstGeom prst="rect">
            <a:avLst/>
          </a:prstGeom>
        </p:spPr>
      </p:pic>
      <p:pic>
        <p:nvPicPr>
          <p:cNvPr id="5" name="Object 4"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09905" y="2488425"/>
            <a:ext cx="2880360" cy="434111"/>
          </a:xfrm>
          <a:prstGeom prst="rect">
            <a:avLst/>
          </a:prstGeom>
        </p:spPr>
      </p:pic>
      <p:sp>
        <p:nvSpPr>
          <p:cNvPr id="6" name="Object5"/>
          <p:cNvSpPr/>
          <p:nvPr/>
        </p:nvSpPr>
        <p:spPr>
          <a:xfrm>
            <a:off x="256946" y="205740"/>
            <a:ext cx="1188720" cy="154305"/>
          </a:xfrm>
          <a:prstGeom prst="rect">
            <a:avLst/>
          </a:prstGeom>
          <a:noFill/>
          <a:ln/>
        </p:spPr>
        <p:txBody>
          <a:bodyPr wrap="square" lIns="0" tIns="0" rIns="0" bIns="0" rtlCol="0" anchor="t">
            <a:normAutofit/>
          </a:bodyPr>
          <a:lstStyle/>
          <a:p>
            <a:pPr algn="l">
              <a:lnSpc>
                <a:spcPts val="1035"/>
              </a:lnSpc>
            </a:pPr>
            <a:r>
              <a:rPr lang="en-US" sz="1000" b="0" dirty="0">
                <a:solidFill>
                  <a:srgbClr val="FFFFFF"/>
                </a:solidFill>
                <a:latin typeface="Arial" pitchFamily="34" charset="0"/>
                <a:ea typeface="Arial" pitchFamily="34" charset="-122"/>
                <a:cs typeface="Arial" pitchFamily="34" charset="-120"/>
              </a:rPr>
              <a:t>随机信号与噪声分析</a:t>
            </a:r>
            <a:endParaRPr lang="en-US" sz="973" dirty="0"/>
          </a:p>
        </p:txBody>
      </p:sp>
      <p:pic>
        <p:nvPicPr>
          <p:cNvPr id="7" name="Object 6"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56946" y="388849"/>
            <a:ext cx="256946" cy="22631"/>
          </a:xfrm>
          <a:prstGeom prst="rect">
            <a:avLst/>
          </a:prstGeom>
        </p:spPr>
      </p:pic>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name="Slide 122">
    <p:spTree>
      <p:nvGrpSpPr>
        <p:cNvPr id="1" name=""/>
        <p:cNvGrpSpPr/>
        <p:nvPr/>
      </p:nvGrpSpPr>
      <p:grpSpPr>
        <a:xfrm>
          <a:off x="0" y="0"/>
          <a:ext cx="0" cy="0"/>
          <a:chOff x="0" y="0"/>
          <a:chExt cx="0" cy="0"/>
        </a:xfrm>
      </p:grpSpPr>
      <p:pic>
        <p:nvPicPr>
          <p:cNvPr id="2" name="Object 1" descr="file://C:\Users\tons\AppData\Roaming\XMind\Electron v3\vana\workbooks\f4ea90d42ceac6a1d5eb8b85d1\resources\98a6340548251659b053aa7692555c1df01846275dfb621eb1404eb7164056b1.png"/>
          <p:cNvPicPr>
            <a:picLocks noChangeAspect="1"/>
          </p:cNvPicPr>
          <p:nvPr/>
        </p:nvPicPr>
        <p:blipFill>
          <a:blip r:embed="rId3"/>
          <a:stretch>
            <a:fillRect/>
          </a:stretch>
        </p:blipFill>
        <p:spPr>
          <a:xfrm>
            <a:off x="609905" y="2191131"/>
            <a:ext cx="7925105" cy="761238"/>
          </a:xfrm>
          <a:prstGeom prst="rect">
            <a:avLst/>
          </a:prstGeom>
        </p:spPr>
      </p:pic>
      <p:sp>
        <p:nvSpPr>
          <p:cNvPr id="3" name="Object2"/>
          <p:cNvSpPr/>
          <p:nvPr/>
        </p:nvSpPr>
        <p:spPr>
          <a:xfrm>
            <a:off x="256946" y="205740"/>
            <a:ext cx="1188720" cy="154305"/>
          </a:xfrm>
          <a:prstGeom prst="rect">
            <a:avLst/>
          </a:prstGeom>
          <a:noFill/>
          <a:ln/>
        </p:spPr>
        <p:txBody>
          <a:bodyPr wrap="square" lIns="0" tIns="0" rIns="0" bIns="0" rtlCol="0" anchor="t">
            <a:normAutofit/>
          </a:bodyPr>
          <a:lstStyle/>
          <a:p>
            <a:pPr algn="l">
              <a:lnSpc>
                <a:spcPts val="1035"/>
              </a:lnSpc>
            </a:pPr>
            <a:r>
              <a:rPr lang="en-US" sz="1000" b="0" dirty="0">
                <a:solidFill>
                  <a:srgbClr val="FFFFFF"/>
                </a:solidFill>
                <a:latin typeface="Arial" pitchFamily="34" charset="0"/>
                <a:ea typeface="Arial" pitchFamily="34" charset="-122"/>
                <a:cs typeface="Arial" pitchFamily="34" charset="-120"/>
              </a:rPr>
              <a:t>随机信号与噪声分析</a:t>
            </a:r>
            <a:endParaRPr lang="en-US" sz="973" dirty="0"/>
          </a:p>
        </p:txBody>
      </p:sp>
      <p:pic>
        <p:nvPicPr>
          <p:cNvPr id="4" name="Object 3"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56946" y="388849"/>
            <a:ext cx="256946" cy="22631"/>
          </a:xfrm>
          <a:prstGeom prst="rect">
            <a:avLst/>
          </a:prstGeom>
        </p:spPr>
      </p:pic>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name="Slide 123">
    <p:spTree>
      <p:nvGrpSpPr>
        <p:cNvPr id="1" name=""/>
        <p:cNvGrpSpPr/>
        <p:nvPr/>
      </p:nvGrpSpPr>
      <p:grpSpPr>
        <a:xfrm>
          <a:off x="0" y="0"/>
          <a:ext cx="0" cy="0"/>
          <a:chOff x="0" y="0"/>
          <a:chExt cx="0" cy="0"/>
        </a:xfrm>
      </p:grpSpPr>
      <p:sp>
        <p:nvSpPr>
          <p:cNvPr id="2" name="Object1"/>
          <p:cNvSpPr/>
          <p:nvPr/>
        </p:nvSpPr>
        <p:spPr>
          <a:xfrm>
            <a:off x="609905" y="642938"/>
            <a:ext cx="2286000" cy="771525"/>
          </a:xfrm>
          <a:prstGeom prst="rect">
            <a:avLst/>
          </a:prstGeom>
          <a:noFill/>
          <a:ln/>
        </p:spPr>
        <p:txBody>
          <a:bodyPr wrap="square" lIns="0" tIns="0" rIns="0" bIns="0" rtlCol="0" anchor="t">
            <a:normAutofit/>
          </a:bodyPr>
          <a:lstStyle/>
          <a:p>
            <a:pPr algn="l">
              <a:lnSpc>
                <a:spcPts val="5444"/>
              </a:lnSpc>
            </a:pPr>
            <a:r>
              <a:rPr lang="en-US" sz="4200" b="1" dirty="0">
                <a:solidFill>
                  <a:srgbClr val="FFFFFF"/>
                </a:solidFill>
                <a:latin typeface="Arial" pitchFamily="34" charset="0"/>
                <a:ea typeface="Arial" pitchFamily="34" charset="-122"/>
                <a:cs typeface="Arial" pitchFamily="34" charset="-120"/>
              </a:rPr>
              <a:t>相关函数</a:t>
            </a:r>
            <a:endParaRPr lang="en-US" sz="4188" dirty="0"/>
          </a:p>
        </p:txBody>
      </p:sp>
      <p:sp>
        <p:nvSpPr>
          <p:cNvPr id="3" name="Object2"/>
          <p:cNvSpPr/>
          <p:nvPr/>
        </p:nvSpPr>
        <p:spPr>
          <a:xfrm>
            <a:off x="609905" y="1429893"/>
            <a:ext cx="1005840" cy="462915"/>
          </a:xfrm>
          <a:prstGeom prst="rect">
            <a:avLst/>
          </a:prstGeom>
          <a:noFill/>
          <a:ln/>
        </p:spPr>
        <p:txBody>
          <a:bodyPr wrap="square" lIns="0" tIns="0" rIns="0" bIns="0" rtlCol="0" anchor="t">
            <a:normAutofit/>
          </a:bodyPr>
          <a:lstStyle/>
          <a:p>
            <a:pPr algn="l">
              <a:lnSpc>
                <a:spcPts val="3198"/>
              </a:lnSpc>
            </a:pPr>
            <a:r>
              <a:rPr lang="en-US" sz="2300" b="0" dirty="0">
                <a:solidFill>
                  <a:srgbClr val="FFFFFF"/>
                </a:solidFill>
                <a:latin typeface="Arial" pitchFamily="34" charset="0"/>
                <a:ea typeface="Arial" pitchFamily="34" charset="-122"/>
                <a:cs typeface="Arial" pitchFamily="34" charset="-120"/>
              </a:rPr>
              <a:t>定义式</a:t>
            </a:r>
            <a:endParaRPr lang="en-US" sz="2284" dirty="0"/>
          </a:p>
        </p:txBody>
      </p:sp>
      <p:sp>
        <p:nvSpPr>
          <p:cNvPr id="4" name="Object3"/>
          <p:cNvSpPr/>
          <p:nvPr/>
        </p:nvSpPr>
        <p:spPr>
          <a:xfrm>
            <a:off x="609905" y="2067687"/>
            <a:ext cx="4114800" cy="462915"/>
          </a:xfrm>
          <a:prstGeom prst="rect">
            <a:avLst/>
          </a:prstGeom>
          <a:noFill/>
          <a:ln/>
        </p:spPr>
        <p:txBody>
          <a:bodyPr wrap="square" lIns="0" tIns="0" rIns="0" bIns="0" rtlCol="0" anchor="t">
            <a:normAutofit/>
          </a:bodyPr>
          <a:lstStyle/>
          <a:p>
            <a:pPr algn="l">
              <a:lnSpc>
                <a:spcPts val="3198"/>
              </a:lnSpc>
            </a:pPr>
            <a:r>
              <a:rPr lang="en-US" sz="2300" b="0" dirty="0">
                <a:solidFill>
                  <a:srgbClr val="FFFFFF"/>
                </a:solidFill>
                <a:latin typeface="Arial" pitchFamily="34" charset="0"/>
                <a:ea typeface="Arial" pitchFamily="34" charset="-122"/>
                <a:cs typeface="Arial" pitchFamily="34" charset="-120"/>
              </a:rPr>
              <a:t>相关函数与协方差函数的关系</a:t>
            </a:r>
            <a:endParaRPr lang="en-US" sz="2284" dirty="0"/>
          </a:p>
        </p:txBody>
      </p:sp>
      <p:sp>
        <p:nvSpPr>
          <p:cNvPr id="5" name="Object4"/>
          <p:cNvSpPr/>
          <p:nvPr/>
        </p:nvSpPr>
        <p:spPr>
          <a:xfrm>
            <a:off x="609905" y="2705481"/>
            <a:ext cx="3840480" cy="462915"/>
          </a:xfrm>
          <a:prstGeom prst="rect">
            <a:avLst/>
          </a:prstGeom>
          <a:noFill/>
          <a:ln/>
        </p:spPr>
        <p:txBody>
          <a:bodyPr wrap="square" lIns="0" tIns="0" rIns="0" bIns="0" rtlCol="0" anchor="t">
            <a:normAutofit/>
          </a:bodyPr>
          <a:lstStyle/>
          <a:p>
            <a:pPr algn="l">
              <a:lnSpc>
                <a:spcPts val="3198"/>
              </a:lnSpc>
            </a:pPr>
            <a:r>
              <a:rPr lang="en-US" sz="2300" b="0" dirty="0">
                <a:solidFill>
                  <a:srgbClr val="FFFFFF"/>
                </a:solidFill>
                <a:latin typeface="Arial" pitchFamily="34" charset="0"/>
                <a:ea typeface="Arial" pitchFamily="34" charset="-122"/>
                <a:cs typeface="Arial" pitchFamily="34" charset="-120"/>
              </a:rPr>
              <a:t>设随机过程X(t)和Y(t)，则有</a:t>
            </a:r>
            <a:endParaRPr lang="en-US" sz="2284" dirty="0"/>
          </a:p>
        </p:txBody>
      </p:sp>
      <p:pic>
        <p:nvPicPr>
          <p:cNvPr id="6" name="Object 5"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2862358"/>
            <a:ext cx="263347" cy="205740"/>
          </a:xfrm>
          <a:prstGeom prst="rect">
            <a:avLst/>
          </a:prstGeom>
        </p:spPr>
      </p:pic>
      <p:sp>
        <p:nvSpPr>
          <p:cNvPr id="7" name="Object6"/>
          <p:cNvSpPr/>
          <p:nvPr/>
        </p:nvSpPr>
        <p:spPr>
          <a:xfrm>
            <a:off x="256946" y="205740"/>
            <a:ext cx="1188720" cy="154305"/>
          </a:xfrm>
          <a:prstGeom prst="rect">
            <a:avLst/>
          </a:prstGeom>
          <a:noFill/>
          <a:ln/>
        </p:spPr>
        <p:txBody>
          <a:bodyPr wrap="square" lIns="0" tIns="0" rIns="0" bIns="0" rtlCol="0" anchor="t">
            <a:normAutofit/>
          </a:bodyPr>
          <a:lstStyle/>
          <a:p>
            <a:pPr algn="l">
              <a:lnSpc>
                <a:spcPts val="1035"/>
              </a:lnSpc>
            </a:pPr>
            <a:r>
              <a:rPr lang="en-US" sz="1000" b="0" dirty="0">
                <a:solidFill>
                  <a:srgbClr val="FFFFFF"/>
                </a:solidFill>
                <a:latin typeface="Arial" pitchFamily="34" charset="0"/>
                <a:ea typeface="Arial" pitchFamily="34" charset="-122"/>
                <a:cs typeface="Arial" pitchFamily="34" charset="-120"/>
              </a:rPr>
              <a:t>随机信号与噪声分析</a:t>
            </a:r>
            <a:endParaRPr lang="en-US" sz="973" dirty="0"/>
          </a:p>
        </p:txBody>
      </p:sp>
      <p:pic>
        <p:nvPicPr>
          <p:cNvPr id="8" name="Object 7"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56946" y="388849"/>
            <a:ext cx="256946" cy="22631"/>
          </a:xfrm>
          <a:prstGeom prst="rect">
            <a:avLst/>
          </a:prstGeom>
        </p:spPr>
      </p:pic>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name="Slide 124">
    <p:spTree>
      <p:nvGrpSpPr>
        <p:cNvPr id="1" name=""/>
        <p:cNvGrpSpPr/>
        <p:nvPr/>
      </p:nvGrpSpPr>
      <p:grpSpPr>
        <a:xfrm>
          <a:off x="0" y="0"/>
          <a:ext cx="0" cy="0"/>
          <a:chOff x="0" y="0"/>
          <a:chExt cx="0" cy="0"/>
        </a:xfrm>
      </p:grpSpPr>
      <p:sp>
        <p:nvSpPr>
          <p:cNvPr id="2" name="Object1"/>
          <p:cNvSpPr/>
          <p:nvPr/>
        </p:nvSpPr>
        <p:spPr>
          <a:xfrm>
            <a:off x="609905" y="1552308"/>
            <a:ext cx="2194560" cy="977265"/>
          </a:xfrm>
          <a:prstGeom prst="rect">
            <a:avLst/>
          </a:prstGeom>
          <a:noFill/>
          <a:ln/>
        </p:spPr>
        <p:txBody>
          <a:bodyPr wrap="square" lIns="0" tIns="0" rIns="0" bIns="0" rtlCol="0" anchor="t">
            <a:normAutofit/>
          </a:bodyPr>
          <a:lstStyle/>
          <a:p>
            <a:pPr algn="l">
              <a:lnSpc>
                <a:spcPts val="6929"/>
              </a:lnSpc>
            </a:pPr>
            <a:r>
              <a:rPr lang="en-US" sz="5300" b="1" dirty="0">
                <a:solidFill>
                  <a:srgbClr val="FFFFFF"/>
                </a:solidFill>
                <a:latin typeface="Arial" pitchFamily="34" charset="0"/>
                <a:ea typeface="Arial" pitchFamily="34" charset="-122"/>
                <a:cs typeface="Arial" pitchFamily="34" charset="-120"/>
              </a:rPr>
              <a:t>定义式</a:t>
            </a:r>
            <a:endParaRPr lang="en-US" sz="5330" dirty="0"/>
          </a:p>
        </p:txBody>
      </p:sp>
      <p:sp>
        <p:nvSpPr>
          <p:cNvPr id="3" name="Object2"/>
          <p:cNvSpPr/>
          <p:nvPr/>
        </p:nvSpPr>
        <p:spPr>
          <a:xfrm>
            <a:off x="609905" y="2922537"/>
            <a:ext cx="0" cy="0"/>
          </a:xfrm>
          <a:prstGeom prst="rect">
            <a:avLst/>
          </a:prstGeom>
          <a:noFill/>
          <a:ln/>
        </p:spPr>
        <p:txBody>
          <a:bodyPr wrap="square" lIns="0" tIns="0" rIns="0" bIns="0" rtlCol="0" anchor="t">
            <a:normAutofit fontScale="25000" lnSpcReduction="20000"/>
          </a:bodyPr>
          <a:lstStyle/>
          <a:p>
            <a:pPr algn="l">
              <a:lnSpc>
                <a:spcPts val="4949"/>
              </a:lnSpc>
            </a:pPr>
            <a:endParaRPr lang="en-US" sz="3807" dirty="0"/>
          </a:p>
        </p:txBody>
      </p:sp>
      <p:pic>
        <p:nvPicPr>
          <p:cNvPr id="4" name="Object 3"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86714" y="2999689"/>
            <a:ext cx="514807" cy="514350"/>
          </a:xfrm>
          <a:prstGeom prst="rect">
            <a:avLst/>
          </a:prstGeom>
        </p:spPr>
      </p:pic>
      <p:pic>
        <p:nvPicPr>
          <p:cNvPr id="5" name="Object 4"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09905" y="2488425"/>
            <a:ext cx="2160727" cy="434111"/>
          </a:xfrm>
          <a:prstGeom prst="rect">
            <a:avLst/>
          </a:prstGeom>
        </p:spPr>
      </p:pic>
      <p:sp>
        <p:nvSpPr>
          <p:cNvPr id="6" name="Object5"/>
          <p:cNvSpPr/>
          <p:nvPr/>
        </p:nvSpPr>
        <p:spPr>
          <a:xfrm>
            <a:off x="256946" y="205740"/>
            <a:ext cx="1188720" cy="154305"/>
          </a:xfrm>
          <a:prstGeom prst="rect">
            <a:avLst/>
          </a:prstGeom>
          <a:noFill/>
          <a:ln/>
        </p:spPr>
        <p:txBody>
          <a:bodyPr wrap="square" lIns="0" tIns="0" rIns="0" bIns="0" rtlCol="0" anchor="t">
            <a:normAutofit/>
          </a:bodyPr>
          <a:lstStyle/>
          <a:p>
            <a:pPr algn="l">
              <a:lnSpc>
                <a:spcPts val="1035"/>
              </a:lnSpc>
            </a:pPr>
            <a:r>
              <a:rPr lang="en-US" sz="1000" b="0" dirty="0">
                <a:solidFill>
                  <a:srgbClr val="FFFFFF"/>
                </a:solidFill>
                <a:latin typeface="Arial" pitchFamily="34" charset="0"/>
                <a:ea typeface="Arial" pitchFamily="34" charset="-122"/>
                <a:cs typeface="Arial" pitchFamily="34" charset="-120"/>
              </a:rPr>
              <a:t>随机信号与噪声分析</a:t>
            </a:r>
            <a:endParaRPr lang="en-US" sz="973" dirty="0"/>
          </a:p>
        </p:txBody>
      </p:sp>
      <p:pic>
        <p:nvPicPr>
          <p:cNvPr id="7" name="Object 6"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56946" y="388849"/>
            <a:ext cx="256946" cy="22631"/>
          </a:xfrm>
          <a:prstGeom prst="rect">
            <a:avLst/>
          </a:prstGeom>
        </p:spPr>
      </p:pic>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name="Slide 125">
    <p:spTree>
      <p:nvGrpSpPr>
        <p:cNvPr id="1" name=""/>
        <p:cNvGrpSpPr/>
        <p:nvPr/>
      </p:nvGrpSpPr>
      <p:grpSpPr>
        <a:xfrm>
          <a:off x="0" y="0"/>
          <a:ext cx="0" cy="0"/>
          <a:chOff x="0" y="0"/>
          <a:chExt cx="0" cy="0"/>
        </a:xfrm>
      </p:grpSpPr>
      <p:pic>
        <p:nvPicPr>
          <p:cNvPr id="2" name="Object 1" descr="file://C:\Users\tons\AppData\Roaming\XMind\Electron v3\vana\workbooks\f4ea90d42ceac6a1d5eb8b85d1\resources\f8ab5674bf15d863eb30e60db5ccc663c8ce25c84906da6def97b67ac43e7fcc.png"/>
          <p:cNvPicPr>
            <a:picLocks noChangeAspect="1"/>
          </p:cNvPicPr>
          <p:nvPr/>
        </p:nvPicPr>
        <p:blipFill>
          <a:blip r:embed="rId3"/>
          <a:stretch>
            <a:fillRect/>
          </a:stretch>
        </p:blipFill>
        <p:spPr>
          <a:xfrm>
            <a:off x="609905" y="2123237"/>
            <a:ext cx="7925105" cy="897026"/>
          </a:xfrm>
          <a:prstGeom prst="rect">
            <a:avLst/>
          </a:prstGeom>
        </p:spPr>
      </p:pic>
      <p:sp>
        <p:nvSpPr>
          <p:cNvPr id="3" name="Object2"/>
          <p:cNvSpPr/>
          <p:nvPr/>
        </p:nvSpPr>
        <p:spPr>
          <a:xfrm>
            <a:off x="256946" y="205740"/>
            <a:ext cx="1188720" cy="154305"/>
          </a:xfrm>
          <a:prstGeom prst="rect">
            <a:avLst/>
          </a:prstGeom>
          <a:noFill/>
          <a:ln/>
        </p:spPr>
        <p:txBody>
          <a:bodyPr wrap="square" lIns="0" tIns="0" rIns="0" bIns="0" rtlCol="0" anchor="t">
            <a:normAutofit/>
          </a:bodyPr>
          <a:lstStyle/>
          <a:p>
            <a:pPr algn="l">
              <a:lnSpc>
                <a:spcPts val="1035"/>
              </a:lnSpc>
            </a:pPr>
            <a:r>
              <a:rPr lang="en-US" sz="1000" b="0" dirty="0">
                <a:solidFill>
                  <a:srgbClr val="FFFFFF"/>
                </a:solidFill>
                <a:latin typeface="Arial" pitchFamily="34" charset="0"/>
                <a:ea typeface="Arial" pitchFamily="34" charset="-122"/>
                <a:cs typeface="Arial" pitchFamily="34" charset="-120"/>
              </a:rPr>
              <a:t>随机信号与噪声分析</a:t>
            </a:r>
            <a:endParaRPr lang="en-US" sz="973" dirty="0"/>
          </a:p>
        </p:txBody>
      </p:sp>
      <p:pic>
        <p:nvPicPr>
          <p:cNvPr id="4" name="Object 3"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56946" y="388849"/>
            <a:ext cx="256946" cy="22631"/>
          </a:xfrm>
          <a:prstGeom prst="rect">
            <a:avLst/>
          </a:prstGeom>
        </p:spPr>
      </p:pic>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name="Slide 126">
    <p:spTree>
      <p:nvGrpSpPr>
        <p:cNvPr id="1" name=""/>
        <p:cNvGrpSpPr/>
        <p:nvPr/>
      </p:nvGrpSpPr>
      <p:grpSpPr>
        <a:xfrm>
          <a:off x="0" y="0"/>
          <a:ext cx="0" cy="0"/>
          <a:chOff x="0" y="0"/>
          <a:chExt cx="0" cy="0"/>
        </a:xfrm>
      </p:grpSpPr>
      <p:sp>
        <p:nvSpPr>
          <p:cNvPr id="2" name="Object1"/>
          <p:cNvSpPr/>
          <p:nvPr/>
        </p:nvSpPr>
        <p:spPr>
          <a:xfrm>
            <a:off x="609905" y="1084250"/>
            <a:ext cx="7955280" cy="1903095"/>
          </a:xfrm>
          <a:prstGeom prst="rect">
            <a:avLst/>
          </a:prstGeom>
          <a:noFill/>
          <a:ln/>
        </p:spPr>
        <p:txBody>
          <a:bodyPr wrap="square" lIns="0" tIns="0" rIns="0" bIns="0" rtlCol="0" anchor="t">
            <a:normAutofit/>
          </a:bodyPr>
          <a:lstStyle/>
          <a:p>
            <a:pPr algn="l">
              <a:lnSpc>
                <a:spcPts val="6929"/>
              </a:lnSpc>
            </a:pPr>
            <a:r>
              <a:rPr lang="en-US" sz="5300" b="1" dirty="0">
                <a:solidFill>
                  <a:srgbClr val="FFFFFF"/>
                </a:solidFill>
                <a:latin typeface="Arial" pitchFamily="34" charset="0"/>
                <a:ea typeface="Arial" pitchFamily="34" charset="-122"/>
                <a:cs typeface="Arial" pitchFamily="34" charset="-120"/>
              </a:rPr>
              <a:t>相关函数与协方差函数的关系</a:t>
            </a:r>
            <a:endParaRPr lang="en-US" sz="5330" dirty="0"/>
          </a:p>
        </p:txBody>
      </p:sp>
      <p:sp>
        <p:nvSpPr>
          <p:cNvPr id="3" name="Object2"/>
          <p:cNvSpPr/>
          <p:nvPr/>
        </p:nvSpPr>
        <p:spPr>
          <a:xfrm>
            <a:off x="609905" y="3390595"/>
            <a:ext cx="0" cy="0"/>
          </a:xfrm>
          <a:prstGeom prst="rect">
            <a:avLst/>
          </a:prstGeom>
          <a:noFill/>
          <a:ln/>
        </p:spPr>
        <p:txBody>
          <a:bodyPr wrap="square" lIns="0" tIns="0" rIns="0" bIns="0" rtlCol="0" anchor="t">
            <a:normAutofit fontScale="25000" lnSpcReduction="20000"/>
          </a:bodyPr>
          <a:lstStyle/>
          <a:p>
            <a:pPr algn="l">
              <a:lnSpc>
                <a:spcPts val="4949"/>
              </a:lnSpc>
            </a:pPr>
            <a:endParaRPr lang="en-US" sz="3807" dirty="0"/>
          </a:p>
        </p:txBody>
      </p:sp>
      <p:pic>
        <p:nvPicPr>
          <p:cNvPr id="4" name="Object 3"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86714" y="3467748"/>
            <a:ext cx="514807" cy="514350"/>
          </a:xfrm>
          <a:prstGeom prst="rect">
            <a:avLst/>
          </a:prstGeom>
        </p:spPr>
      </p:pic>
      <p:pic>
        <p:nvPicPr>
          <p:cNvPr id="5" name="Object 4"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09905" y="2956484"/>
            <a:ext cx="7921447" cy="434111"/>
          </a:xfrm>
          <a:prstGeom prst="rect">
            <a:avLst/>
          </a:prstGeom>
        </p:spPr>
      </p:pic>
      <p:sp>
        <p:nvSpPr>
          <p:cNvPr id="6" name="Object5"/>
          <p:cNvSpPr/>
          <p:nvPr/>
        </p:nvSpPr>
        <p:spPr>
          <a:xfrm>
            <a:off x="256946" y="205740"/>
            <a:ext cx="1188720" cy="154305"/>
          </a:xfrm>
          <a:prstGeom prst="rect">
            <a:avLst/>
          </a:prstGeom>
          <a:noFill/>
          <a:ln/>
        </p:spPr>
        <p:txBody>
          <a:bodyPr wrap="square" lIns="0" tIns="0" rIns="0" bIns="0" rtlCol="0" anchor="t">
            <a:normAutofit/>
          </a:bodyPr>
          <a:lstStyle/>
          <a:p>
            <a:pPr algn="l">
              <a:lnSpc>
                <a:spcPts val="1035"/>
              </a:lnSpc>
            </a:pPr>
            <a:r>
              <a:rPr lang="en-US" sz="1000" b="0" dirty="0">
                <a:solidFill>
                  <a:srgbClr val="FFFFFF"/>
                </a:solidFill>
                <a:latin typeface="Arial" pitchFamily="34" charset="0"/>
                <a:ea typeface="Arial" pitchFamily="34" charset="-122"/>
                <a:cs typeface="Arial" pitchFamily="34" charset="-120"/>
              </a:rPr>
              <a:t>随机信号与噪声分析</a:t>
            </a:r>
            <a:endParaRPr lang="en-US" sz="973" dirty="0"/>
          </a:p>
        </p:txBody>
      </p:sp>
      <p:pic>
        <p:nvPicPr>
          <p:cNvPr id="7" name="Object 6"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56946" y="388849"/>
            <a:ext cx="256946" cy="22631"/>
          </a:xfrm>
          <a:prstGeom prst="rect">
            <a:avLst/>
          </a:prstGeom>
        </p:spPr>
      </p:pic>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name="Slide 127">
    <p:spTree>
      <p:nvGrpSpPr>
        <p:cNvPr id="1" name=""/>
        <p:cNvGrpSpPr/>
        <p:nvPr/>
      </p:nvGrpSpPr>
      <p:grpSpPr>
        <a:xfrm>
          <a:off x="0" y="0"/>
          <a:ext cx="0" cy="0"/>
          <a:chOff x="0" y="0"/>
          <a:chExt cx="0" cy="0"/>
        </a:xfrm>
      </p:grpSpPr>
      <p:pic>
        <p:nvPicPr>
          <p:cNvPr id="2" name="Object 1" descr="file://C:\Users\tons\AppData\Roaming\XMind\Electron v3\vana\workbooks\f4ea90d42ceac6a1d5eb8b85d1\resources\7d4bb870ec13b5cd98c62c12358566682358698639ef86c781e94e7acdd813d1.png"/>
          <p:cNvPicPr>
            <a:picLocks noChangeAspect="1"/>
          </p:cNvPicPr>
          <p:nvPr/>
        </p:nvPicPr>
        <p:blipFill>
          <a:blip r:embed="rId3"/>
          <a:stretch>
            <a:fillRect/>
          </a:stretch>
        </p:blipFill>
        <p:spPr>
          <a:xfrm>
            <a:off x="1218895" y="2135067"/>
            <a:ext cx="6705295" cy="873366"/>
          </a:xfrm>
          <a:prstGeom prst="rect">
            <a:avLst/>
          </a:prstGeom>
        </p:spPr>
      </p:pic>
      <p:sp>
        <p:nvSpPr>
          <p:cNvPr id="3" name="Object2"/>
          <p:cNvSpPr/>
          <p:nvPr/>
        </p:nvSpPr>
        <p:spPr>
          <a:xfrm>
            <a:off x="256946" y="205740"/>
            <a:ext cx="1188720" cy="154305"/>
          </a:xfrm>
          <a:prstGeom prst="rect">
            <a:avLst/>
          </a:prstGeom>
          <a:noFill/>
          <a:ln/>
        </p:spPr>
        <p:txBody>
          <a:bodyPr wrap="square" lIns="0" tIns="0" rIns="0" bIns="0" rtlCol="0" anchor="t">
            <a:normAutofit/>
          </a:bodyPr>
          <a:lstStyle/>
          <a:p>
            <a:pPr algn="l">
              <a:lnSpc>
                <a:spcPts val="1035"/>
              </a:lnSpc>
            </a:pPr>
            <a:r>
              <a:rPr lang="en-US" sz="1000" b="0" dirty="0">
                <a:solidFill>
                  <a:srgbClr val="FFFFFF"/>
                </a:solidFill>
                <a:latin typeface="Arial" pitchFamily="34" charset="0"/>
                <a:ea typeface="Arial" pitchFamily="34" charset="-122"/>
                <a:cs typeface="Arial" pitchFamily="34" charset="-120"/>
              </a:rPr>
              <a:t>随机信号与噪声分析</a:t>
            </a:r>
            <a:endParaRPr lang="en-US" sz="973" dirty="0"/>
          </a:p>
        </p:txBody>
      </p:sp>
      <p:pic>
        <p:nvPicPr>
          <p:cNvPr id="4" name="Object 3"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56946" y="388849"/>
            <a:ext cx="256946" cy="22631"/>
          </a:xfrm>
          <a:prstGeom prst="rect">
            <a:avLst/>
          </a:prstGeom>
        </p:spPr>
      </p:pic>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name="Slide 128">
    <p:spTree>
      <p:nvGrpSpPr>
        <p:cNvPr id="1" name=""/>
        <p:cNvGrpSpPr/>
        <p:nvPr/>
      </p:nvGrpSpPr>
      <p:grpSpPr>
        <a:xfrm>
          <a:off x="0" y="0"/>
          <a:ext cx="0" cy="0"/>
          <a:chOff x="0" y="0"/>
          <a:chExt cx="0" cy="0"/>
        </a:xfrm>
      </p:grpSpPr>
      <p:sp>
        <p:nvSpPr>
          <p:cNvPr id="2" name="Object1"/>
          <p:cNvSpPr/>
          <p:nvPr/>
        </p:nvSpPr>
        <p:spPr>
          <a:xfrm>
            <a:off x="609905" y="642938"/>
            <a:ext cx="7040880" cy="771525"/>
          </a:xfrm>
          <a:prstGeom prst="rect">
            <a:avLst/>
          </a:prstGeom>
          <a:noFill/>
          <a:ln/>
        </p:spPr>
        <p:txBody>
          <a:bodyPr wrap="square" lIns="0" tIns="0" rIns="0" bIns="0" rtlCol="0" anchor="t">
            <a:normAutofit/>
          </a:bodyPr>
          <a:lstStyle/>
          <a:p>
            <a:pPr algn="l">
              <a:lnSpc>
                <a:spcPts val="5444"/>
              </a:lnSpc>
            </a:pPr>
            <a:r>
              <a:rPr lang="en-US" sz="4200" b="1" dirty="0">
                <a:solidFill>
                  <a:srgbClr val="FFFFFF"/>
                </a:solidFill>
                <a:latin typeface="Arial" pitchFamily="34" charset="0"/>
                <a:ea typeface="Arial" pitchFamily="34" charset="-122"/>
                <a:cs typeface="Arial" pitchFamily="34" charset="-120"/>
              </a:rPr>
              <a:t>设随机过程X(t)和Y(t)，则有</a:t>
            </a:r>
            <a:endParaRPr lang="en-US" sz="4188" dirty="0"/>
          </a:p>
        </p:txBody>
      </p:sp>
      <p:sp>
        <p:nvSpPr>
          <p:cNvPr id="3" name="Object2"/>
          <p:cNvSpPr/>
          <p:nvPr/>
        </p:nvSpPr>
        <p:spPr>
          <a:xfrm>
            <a:off x="609905" y="1429893"/>
            <a:ext cx="0" cy="0"/>
          </a:xfrm>
          <a:prstGeom prst="rect">
            <a:avLst/>
          </a:prstGeom>
          <a:noFill/>
          <a:ln/>
        </p:spPr>
        <p:txBody>
          <a:bodyPr wrap="square" lIns="0" tIns="0" rIns="0" bIns="0" rtlCol="0" anchor="t">
            <a:normAutofit fontScale="25000" lnSpcReduction="20000"/>
          </a:bodyPr>
          <a:lstStyle/>
          <a:p>
            <a:pPr algn="l">
              <a:lnSpc>
                <a:spcPts val="3198"/>
              </a:lnSpc>
            </a:pPr>
            <a:endParaRPr lang="en-US" sz="2284" dirty="0"/>
          </a:p>
        </p:txBody>
      </p:sp>
      <p:pic>
        <p:nvPicPr>
          <p:cNvPr id="4" name="Object 3"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71170" y="1491615"/>
            <a:ext cx="309067" cy="308610"/>
          </a:xfrm>
          <a:prstGeom prst="rect">
            <a:avLst/>
          </a:prstGeom>
        </p:spPr>
      </p:pic>
      <p:sp>
        <p:nvSpPr>
          <p:cNvPr id="5" name="Object4"/>
          <p:cNvSpPr/>
          <p:nvPr/>
        </p:nvSpPr>
        <p:spPr>
          <a:xfrm>
            <a:off x="609905" y="2067687"/>
            <a:ext cx="0" cy="0"/>
          </a:xfrm>
          <a:prstGeom prst="rect">
            <a:avLst/>
          </a:prstGeom>
          <a:noFill/>
          <a:ln/>
        </p:spPr>
        <p:txBody>
          <a:bodyPr wrap="square" lIns="0" tIns="0" rIns="0" bIns="0" rtlCol="0" anchor="t">
            <a:normAutofit fontScale="25000" lnSpcReduction="20000"/>
          </a:bodyPr>
          <a:lstStyle/>
          <a:p>
            <a:pPr algn="l">
              <a:lnSpc>
                <a:spcPts val="3198"/>
              </a:lnSpc>
            </a:pPr>
            <a:endParaRPr lang="en-US" sz="2284" dirty="0"/>
          </a:p>
        </p:txBody>
      </p:sp>
      <p:pic>
        <p:nvPicPr>
          <p:cNvPr id="6" name="Object 5"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71170" y="2129409"/>
            <a:ext cx="309067" cy="308610"/>
          </a:xfrm>
          <a:prstGeom prst="rect">
            <a:avLst/>
          </a:prstGeom>
        </p:spPr>
      </p:pic>
      <p:pic>
        <p:nvPicPr>
          <p:cNvPr id="7" name="Object 6"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0" y="2862358"/>
            <a:ext cx="263347" cy="205740"/>
          </a:xfrm>
          <a:prstGeom prst="rect">
            <a:avLst/>
          </a:prstGeom>
        </p:spPr>
      </p:pic>
      <p:sp>
        <p:nvSpPr>
          <p:cNvPr id="8" name="Object7"/>
          <p:cNvSpPr/>
          <p:nvPr/>
        </p:nvSpPr>
        <p:spPr>
          <a:xfrm>
            <a:off x="256946" y="205740"/>
            <a:ext cx="1188720" cy="154305"/>
          </a:xfrm>
          <a:prstGeom prst="rect">
            <a:avLst/>
          </a:prstGeom>
          <a:noFill/>
          <a:ln/>
        </p:spPr>
        <p:txBody>
          <a:bodyPr wrap="square" lIns="0" tIns="0" rIns="0" bIns="0" rtlCol="0" anchor="t">
            <a:normAutofit/>
          </a:bodyPr>
          <a:lstStyle/>
          <a:p>
            <a:pPr algn="l">
              <a:lnSpc>
                <a:spcPts val="1035"/>
              </a:lnSpc>
            </a:pPr>
            <a:r>
              <a:rPr lang="en-US" sz="1000" b="0" dirty="0">
                <a:solidFill>
                  <a:srgbClr val="FFFFFF"/>
                </a:solidFill>
                <a:latin typeface="Arial" pitchFamily="34" charset="0"/>
                <a:ea typeface="Arial" pitchFamily="34" charset="-122"/>
                <a:cs typeface="Arial" pitchFamily="34" charset="-120"/>
              </a:rPr>
              <a:t>随机信号与噪声分析</a:t>
            </a:r>
            <a:endParaRPr lang="en-US" sz="973" dirty="0"/>
          </a:p>
        </p:txBody>
      </p:sp>
      <p:pic>
        <p:nvPicPr>
          <p:cNvPr id="9" name="Object 8"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56946" y="388849"/>
            <a:ext cx="256946" cy="22631"/>
          </a:xfrm>
          <a:prstGeom prst="rect">
            <a:avLst/>
          </a:prstGeom>
        </p:spPr>
      </p:pic>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name="Slide 129">
    <p:spTree>
      <p:nvGrpSpPr>
        <p:cNvPr id="1" name=""/>
        <p:cNvGrpSpPr/>
        <p:nvPr/>
      </p:nvGrpSpPr>
      <p:grpSpPr>
        <a:xfrm>
          <a:off x="0" y="0"/>
          <a:ext cx="0" cy="0"/>
          <a:chOff x="0" y="0"/>
          <a:chExt cx="0" cy="0"/>
        </a:xfrm>
      </p:grpSpPr>
      <p:pic>
        <p:nvPicPr>
          <p:cNvPr id="2" name="Object 1" descr="file://C:\Users\tons\AppData\Roaming\XMind\Electron v3\vana\workbooks\f4ea90d42ceac6a1d5eb8b85d1\resources\b31df9ec031c15def9535a4686a77667e00fa3bd48aeb85b8338922cf0dec061.png"/>
          <p:cNvPicPr>
            <a:picLocks noChangeAspect="1"/>
          </p:cNvPicPr>
          <p:nvPr/>
        </p:nvPicPr>
        <p:blipFill>
          <a:blip r:embed="rId3"/>
          <a:stretch>
            <a:fillRect/>
          </a:stretch>
        </p:blipFill>
        <p:spPr>
          <a:xfrm>
            <a:off x="609905" y="2134038"/>
            <a:ext cx="7925105" cy="874909"/>
          </a:xfrm>
          <a:prstGeom prst="rect">
            <a:avLst/>
          </a:prstGeom>
        </p:spPr>
      </p:pic>
      <p:sp>
        <p:nvSpPr>
          <p:cNvPr id="3" name="Object2"/>
          <p:cNvSpPr/>
          <p:nvPr/>
        </p:nvSpPr>
        <p:spPr>
          <a:xfrm>
            <a:off x="256946" y="205740"/>
            <a:ext cx="1188720" cy="154305"/>
          </a:xfrm>
          <a:prstGeom prst="rect">
            <a:avLst/>
          </a:prstGeom>
          <a:noFill/>
          <a:ln/>
        </p:spPr>
        <p:txBody>
          <a:bodyPr wrap="square" lIns="0" tIns="0" rIns="0" bIns="0" rtlCol="0" anchor="t">
            <a:normAutofit/>
          </a:bodyPr>
          <a:lstStyle/>
          <a:p>
            <a:pPr algn="l">
              <a:lnSpc>
                <a:spcPts val="1035"/>
              </a:lnSpc>
            </a:pPr>
            <a:r>
              <a:rPr lang="en-US" sz="1000" b="0" dirty="0">
                <a:solidFill>
                  <a:srgbClr val="FFFFFF"/>
                </a:solidFill>
                <a:latin typeface="Arial" pitchFamily="34" charset="0"/>
                <a:ea typeface="Arial" pitchFamily="34" charset="-122"/>
                <a:cs typeface="Arial" pitchFamily="34" charset="-120"/>
              </a:rPr>
              <a:t>随机信号与噪声分析</a:t>
            </a:r>
            <a:endParaRPr lang="en-US" sz="973" dirty="0"/>
          </a:p>
        </p:txBody>
      </p:sp>
      <p:pic>
        <p:nvPicPr>
          <p:cNvPr id="4" name="Object 3"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56946" y="388849"/>
            <a:ext cx="256946" cy="22631"/>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Object1"/>
          <p:cNvSpPr/>
          <p:nvPr/>
        </p:nvSpPr>
        <p:spPr>
          <a:xfrm>
            <a:off x="609905" y="1217981"/>
            <a:ext cx="2926080" cy="977265"/>
          </a:xfrm>
          <a:prstGeom prst="rect">
            <a:avLst/>
          </a:prstGeom>
          <a:noFill/>
          <a:ln/>
        </p:spPr>
        <p:txBody>
          <a:bodyPr wrap="square" lIns="0" tIns="0" rIns="0" bIns="0" rtlCol="0" anchor="t">
            <a:normAutofit/>
          </a:bodyPr>
          <a:lstStyle/>
          <a:p>
            <a:pPr algn="l">
              <a:lnSpc>
                <a:spcPts val="6929"/>
              </a:lnSpc>
            </a:pPr>
            <a:r>
              <a:rPr lang="en-US" sz="5300" b="1" dirty="0">
                <a:solidFill>
                  <a:srgbClr val="FFFFFF"/>
                </a:solidFill>
                <a:latin typeface="Arial" pitchFamily="34" charset="0"/>
                <a:ea typeface="Arial" pitchFamily="34" charset="-122"/>
                <a:cs typeface="Arial" pitchFamily="34" charset="-120"/>
              </a:rPr>
              <a:t>发送设备</a:t>
            </a:r>
            <a:endParaRPr lang="en-US" sz="5330" dirty="0"/>
          </a:p>
        </p:txBody>
      </p:sp>
      <p:sp>
        <p:nvSpPr>
          <p:cNvPr id="3" name="Object2"/>
          <p:cNvSpPr/>
          <p:nvPr/>
        </p:nvSpPr>
        <p:spPr>
          <a:xfrm>
            <a:off x="609905" y="2588209"/>
            <a:ext cx="7772400" cy="1337310"/>
          </a:xfrm>
          <a:prstGeom prst="rect">
            <a:avLst/>
          </a:prstGeom>
          <a:noFill/>
          <a:ln/>
        </p:spPr>
        <p:txBody>
          <a:bodyPr wrap="square" lIns="0" tIns="0" rIns="0" bIns="0" rtlCol="0" anchor="t">
            <a:normAutofit/>
          </a:bodyPr>
          <a:lstStyle/>
          <a:p>
            <a:pPr algn="l">
              <a:lnSpc>
                <a:spcPts val="4949"/>
              </a:lnSpc>
            </a:pPr>
            <a:r>
              <a:rPr lang="en-US" sz="3800" b="0" dirty="0">
                <a:solidFill>
                  <a:srgbClr val="FFFFFF"/>
                </a:solidFill>
                <a:latin typeface="Arial" pitchFamily="34" charset="0"/>
                <a:ea typeface="Arial" pitchFamily="34" charset="-122"/>
                <a:cs typeface="Arial" pitchFamily="34" charset="-120"/>
              </a:rPr>
              <a:t>将信源产生的基带信号变换成适合在信道中传输的信号</a:t>
            </a:r>
            <a:endParaRPr lang="en-US" sz="3807" dirty="0"/>
          </a:p>
        </p:txBody>
      </p:sp>
      <p:pic>
        <p:nvPicPr>
          <p:cNvPr id="4" name="Object 3"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09905" y="2154098"/>
            <a:ext cx="7715707" cy="434111"/>
          </a:xfrm>
          <a:prstGeom prst="rect">
            <a:avLst/>
          </a:prstGeom>
        </p:spPr>
      </p:pic>
      <p:sp>
        <p:nvSpPr>
          <p:cNvPr id="5" name="Object4"/>
          <p:cNvSpPr/>
          <p:nvPr/>
        </p:nvSpPr>
        <p:spPr>
          <a:xfrm>
            <a:off x="256946" y="205740"/>
            <a:ext cx="274320" cy="154305"/>
          </a:xfrm>
          <a:prstGeom prst="rect">
            <a:avLst/>
          </a:prstGeom>
          <a:noFill/>
          <a:ln/>
        </p:spPr>
        <p:txBody>
          <a:bodyPr wrap="square" lIns="0" tIns="0" rIns="0" bIns="0" rtlCol="0" anchor="t">
            <a:normAutofit/>
          </a:bodyPr>
          <a:lstStyle/>
          <a:p>
            <a:pPr algn="l">
              <a:lnSpc>
                <a:spcPts val="1035"/>
              </a:lnSpc>
            </a:pPr>
            <a:r>
              <a:rPr lang="en-US" sz="1000" b="0" dirty="0">
                <a:solidFill>
                  <a:srgbClr val="FFFFFF"/>
                </a:solidFill>
                <a:latin typeface="Arial" pitchFamily="34" charset="0"/>
                <a:ea typeface="Arial" pitchFamily="34" charset="-122"/>
                <a:cs typeface="Arial" pitchFamily="34" charset="-120"/>
              </a:rPr>
              <a:t>绪论</a:t>
            </a:r>
            <a:endParaRPr lang="en-US" sz="973" dirty="0"/>
          </a:p>
        </p:txBody>
      </p:sp>
      <p:pic>
        <p:nvPicPr>
          <p:cNvPr id="6" name="Object 5"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56946" y="388849"/>
            <a:ext cx="256946" cy="22631"/>
          </a:xfrm>
          <a:prstGeom prst="rect">
            <a:avLst/>
          </a:prstGeom>
        </p:spPr>
      </p:pic>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name="Slide 130">
    <p:spTree>
      <p:nvGrpSpPr>
        <p:cNvPr id="1" name=""/>
        <p:cNvGrpSpPr/>
        <p:nvPr/>
      </p:nvGrpSpPr>
      <p:grpSpPr>
        <a:xfrm>
          <a:off x="0" y="0"/>
          <a:ext cx="0" cy="0"/>
          <a:chOff x="0" y="0"/>
          <a:chExt cx="0" cy="0"/>
        </a:xfrm>
      </p:grpSpPr>
      <p:pic>
        <p:nvPicPr>
          <p:cNvPr id="2" name="Object 1" descr="file://C:\Users\tons\AppData\Roaming\XMind\Electron v3\vana\workbooks\f4ea90d42ceac6a1d5eb8b85d1\resources\be8c113ba5ffcc8f17ae3b0e5c4242b32abc8e40316769d05dba7b0c81e7e4a0.png"/>
          <p:cNvPicPr>
            <a:picLocks noChangeAspect="1"/>
          </p:cNvPicPr>
          <p:nvPr/>
        </p:nvPicPr>
        <p:blipFill>
          <a:blip r:embed="rId3"/>
          <a:stretch>
            <a:fillRect/>
          </a:stretch>
        </p:blipFill>
        <p:spPr>
          <a:xfrm>
            <a:off x="609905" y="2349551"/>
            <a:ext cx="7925105" cy="444398"/>
          </a:xfrm>
          <a:prstGeom prst="rect">
            <a:avLst/>
          </a:prstGeom>
        </p:spPr>
      </p:pic>
      <p:sp>
        <p:nvSpPr>
          <p:cNvPr id="3" name="Object2"/>
          <p:cNvSpPr/>
          <p:nvPr/>
        </p:nvSpPr>
        <p:spPr>
          <a:xfrm>
            <a:off x="256946" y="205740"/>
            <a:ext cx="1188720" cy="154305"/>
          </a:xfrm>
          <a:prstGeom prst="rect">
            <a:avLst/>
          </a:prstGeom>
          <a:noFill/>
          <a:ln/>
        </p:spPr>
        <p:txBody>
          <a:bodyPr wrap="square" lIns="0" tIns="0" rIns="0" bIns="0" rtlCol="0" anchor="t">
            <a:normAutofit/>
          </a:bodyPr>
          <a:lstStyle/>
          <a:p>
            <a:pPr algn="l">
              <a:lnSpc>
                <a:spcPts val="1035"/>
              </a:lnSpc>
            </a:pPr>
            <a:r>
              <a:rPr lang="en-US" sz="1000" b="0" dirty="0">
                <a:solidFill>
                  <a:srgbClr val="FFFFFF"/>
                </a:solidFill>
                <a:latin typeface="Arial" pitchFamily="34" charset="0"/>
                <a:ea typeface="Arial" pitchFamily="34" charset="-122"/>
                <a:cs typeface="Arial" pitchFamily="34" charset="-120"/>
              </a:rPr>
              <a:t>随机信号与噪声分析</a:t>
            </a:r>
            <a:endParaRPr lang="en-US" sz="973" dirty="0"/>
          </a:p>
        </p:txBody>
      </p:sp>
      <p:pic>
        <p:nvPicPr>
          <p:cNvPr id="4" name="Object 3"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56946" y="388849"/>
            <a:ext cx="256946" cy="22631"/>
          </a:xfrm>
          <a:prstGeom prst="rect">
            <a:avLst/>
          </a:prstGeom>
        </p:spPr>
      </p:pic>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name="Slide 131">
    <p:spTree>
      <p:nvGrpSpPr>
        <p:cNvPr id="1" name=""/>
        <p:cNvGrpSpPr/>
        <p:nvPr/>
      </p:nvGrpSpPr>
      <p:grpSpPr>
        <a:xfrm>
          <a:off x="0" y="0"/>
          <a:ext cx="0" cy="0"/>
          <a:chOff x="0" y="0"/>
          <a:chExt cx="0" cy="0"/>
        </a:xfrm>
      </p:grpSpPr>
      <p:sp>
        <p:nvSpPr>
          <p:cNvPr id="2" name="Object1"/>
          <p:cNvSpPr/>
          <p:nvPr/>
        </p:nvSpPr>
        <p:spPr>
          <a:xfrm>
            <a:off x="609905" y="642938"/>
            <a:ext cx="3474720" cy="771525"/>
          </a:xfrm>
          <a:prstGeom prst="rect">
            <a:avLst/>
          </a:prstGeom>
          <a:noFill/>
          <a:ln/>
        </p:spPr>
        <p:txBody>
          <a:bodyPr wrap="square" lIns="0" tIns="0" rIns="0" bIns="0" rtlCol="0" anchor="t">
            <a:normAutofit/>
          </a:bodyPr>
          <a:lstStyle/>
          <a:p>
            <a:pPr algn="l">
              <a:lnSpc>
                <a:spcPts val="5444"/>
              </a:lnSpc>
            </a:pPr>
            <a:r>
              <a:rPr lang="en-US" sz="4200" b="1" dirty="0">
                <a:solidFill>
                  <a:srgbClr val="FFFFFF"/>
                </a:solidFill>
                <a:latin typeface="Arial" pitchFamily="34" charset="0"/>
                <a:ea typeface="Arial" pitchFamily="34" charset="-122"/>
                <a:cs typeface="Arial" pitchFamily="34" charset="-120"/>
              </a:rPr>
              <a:t>平稳随机过程</a:t>
            </a:r>
            <a:endParaRPr lang="en-US" sz="4188" dirty="0"/>
          </a:p>
        </p:txBody>
      </p:sp>
      <p:sp>
        <p:nvSpPr>
          <p:cNvPr id="3" name="Object2"/>
          <p:cNvSpPr/>
          <p:nvPr/>
        </p:nvSpPr>
        <p:spPr>
          <a:xfrm>
            <a:off x="609905" y="1429893"/>
            <a:ext cx="640080" cy="462915"/>
          </a:xfrm>
          <a:prstGeom prst="rect">
            <a:avLst/>
          </a:prstGeom>
          <a:noFill/>
          <a:ln/>
        </p:spPr>
        <p:txBody>
          <a:bodyPr wrap="square" lIns="0" tIns="0" rIns="0" bIns="0" rtlCol="0" anchor="t">
            <a:normAutofit/>
          </a:bodyPr>
          <a:lstStyle/>
          <a:p>
            <a:pPr algn="l">
              <a:lnSpc>
                <a:spcPts val="3198"/>
              </a:lnSpc>
            </a:pPr>
            <a:r>
              <a:rPr lang="en-US" sz="2300" b="0" dirty="0">
                <a:solidFill>
                  <a:srgbClr val="FFFFFF"/>
                </a:solidFill>
                <a:latin typeface="Arial" pitchFamily="34" charset="0"/>
                <a:ea typeface="Arial" pitchFamily="34" charset="-122"/>
                <a:cs typeface="Arial" pitchFamily="34" charset="-120"/>
              </a:rPr>
              <a:t>特征</a:t>
            </a:r>
            <a:endParaRPr lang="en-US" sz="2284" dirty="0"/>
          </a:p>
        </p:txBody>
      </p:sp>
      <p:sp>
        <p:nvSpPr>
          <p:cNvPr id="4" name="Object3"/>
          <p:cNvSpPr/>
          <p:nvPr/>
        </p:nvSpPr>
        <p:spPr>
          <a:xfrm>
            <a:off x="609905" y="2067687"/>
            <a:ext cx="1554480" cy="462915"/>
          </a:xfrm>
          <a:prstGeom prst="rect">
            <a:avLst/>
          </a:prstGeom>
          <a:noFill/>
          <a:ln/>
        </p:spPr>
        <p:txBody>
          <a:bodyPr wrap="square" lIns="0" tIns="0" rIns="0" bIns="0" rtlCol="0" anchor="t">
            <a:normAutofit/>
          </a:bodyPr>
          <a:lstStyle/>
          <a:p>
            <a:pPr algn="l">
              <a:lnSpc>
                <a:spcPts val="3198"/>
              </a:lnSpc>
            </a:pPr>
            <a:r>
              <a:rPr lang="en-US" sz="2300" b="0" dirty="0">
                <a:solidFill>
                  <a:srgbClr val="FFFFFF"/>
                </a:solidFill>
                <a:latin typeface="Arial" pitchFamily="34" charset="0"/>
                <a:ea typeface="Arial" pitchFamily="34" charset="-122"/>
                <a:cs typeface="Arial" pitchFamily="34" charset="-120"/>
              </a:rPr>
              <a:t>各态历经性</a:t>
            </a:r>
            <a:endParaRPr lang="en-US" sz="2284" dirty="0"/>
          </a:p>
        </p:txBody>
      </p:sp>
      <p:sp>
        <p:nvSpPr>
          <p:cNvPr id="5" name="Object4"/>
          <p:cNvSpPr/>
          <p:nvPr/>
        </p:nvSpPr>
        <p:spPr>
          <a:xfrm>
            <a:off x="609905" y="2705481"/>
            <a:ext cx="3749040" cy="462915"/>
          </a:xfrm>
          <a:prstGeom prst="rect">
            <a:avLst/>
          </a:prstGeom>
          <a:noFill/>
          <a:ln/>
        </p:spPr>
        <p:txBody>
          <a:bodyPr wrap="square" lIns="0" tIns="0" rIns="0" bIns="0" rtlCol="0" anchor="t">
            <a:normAutofit/>
          </a:bodyPr>
          <a:lstStyle/>
          <a:p>
            <a:pPr algn="l">
              <a:lnSpc>
                <a:spcPts val="3198"/>
              </a:lnSpc>
            </a:pPr>
            <a:r>
              <a:rPr lang="en-US" sz="2300" b="0" dirty="0">
                <a:solidFill>
                  <a:srgbClr val="FFFFFF"/>
                </a:solidFill>
                <a:latin typeface="Arial" pitchFamily="34" charset="0"/>
                <a:ea typeface="Arial" pitchFamily="34" charset="-122"/>
                <a:cs typeface="Arial" pitchFamily="34" charset="-120"/>
              </a:rPr>
              <a:t>平稳随机过程的自相关函数</a:t>
            </a:r>
            <a:endParaRPr lang="en-US" sz="2284" dirty="0"/>
          </a:p>
        </p:txBody>
      </p:sp>
      <p:sp>
        <p:nvSpPr>
          <p:cNvPr id="6" name="Object5"/>
          <p:cNvSpPr/>
          <p:nvPr/>
        </p:nvSpPr>
        <p:spPr>
          <a:xfrm>
            <a:off x="609905" y="3343275"/>
            <a:ext cx="3749040" cy="462915"/>
          </a:xfrm>
          <a:prstGeom prst="rect">
            <a:avLst/>
          </a:prstGeom>
          <a:noFill/>
          <a:ln/>
        </p:spPr>
        <p:txBody>
          <a:bodyPr wrap="square" lIns="0" tIns="0" rIns="0" bIns="0" rtlCol="0" anchor="t">
            <a:normAutofit/>
          </a:bodyPr>
          <a:lstStyle/>
          <a:p>
            <a:pPr algn="l">
              <a:lnSpc>
                <a:spcPts val="3198"/>
              </a:lnSpc>
            </a:pPr>
            <a:r>
              <a:rPr lang="en-US" sz="2300" b="0" dirty="0">
                <a:solidFill>
                  <a:srgbClr val="FFFFFF"/>
                </a:solidFill>
                <a:latin typeface="Arial" pitchFamily="34" charset="0"/>
                <a:ea typeface="Arial" pitchFamily="34" charset="-122"/>
                <a:cs typeface="Arial" pitchFamily="34" charset="-120"/>
              </a:rPr>
              <a:t>平稳随机过程的功率谱密度</a:t>
            </a:r>
            <a:endParaRPr lang="en-US" sz="2284" dirty="0"/>
          </a:p>
        </p:txBody>
      </p:sp>
      <p:pic>
        <p:nvPicPr>
          <p:cNvPr id="7" name="Object 6"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2862358"/>
            <a:ext cx="263347" cy="205740"/>
          </a:xfrm>
          <a:prstGeom prst="rect">
            <a:avLst/>
          </a:prstGeom>
        </p:spPr>
      </p:pic>
      <p:sp>
        <p:nvSpPr>
          <p:cNvPr id="8" name="Object7"/>
          <p:cNvSpPr/>
          <p:nvPr/>
        </p:nvSpPr>
        <p:spPr>
          <a:xfrm>
            <a:off x="256946" y="205740"/>
            <a:ext cx="1188720" cy="154305"/>
          </a:xfrm>
          <a:prstGeom prst="rect">
            <a:avLst/>
          </a:prstGeom>
          <a:noFill/>
          <a:ln/>
        </p:spPr>
        <p:txBody>
          <a:bodyPr wrap="square" lIns="0" tIns="0" rIns="0" bIns="0" rtlCol="0" anchor="t">
            <a:normAutofit/>
          </a:bodyPr>
          <a:lstStyle/>
          <a:p>
            <a:pPr algn="l">
              <a:lnSpc>
                <a:spcPts val="1035"/>
              </a:lnSpc>
            </a:pPr>
            <a:r>
              <a:rPr lang="en-US" sz="1000" b="0" dirty="0">
                <a:solidFill>
                  <a:srgbClr val="FFFFFF"/>
                </a:solidFill>
                <a:latin typeface="Arial" pitchFamily="34" charset="0"/>
                <a:ea typeface="Arial" pitchFamily="34" charset="-122"/>
                <a:cs typeface="Arial" pitchFamily="34" charset="-120"/>
              </a:rPr>
              <a:t>随机信号与噪声分析</a:t>
            </a:r>
            <a:endParaRPr lang="en-US" sz="973" dirty="0"/>
          </a:p>
        </p:txBody>
      </p:sp>
      <p:pic>
        <p:nvPicPr>
          <p:cNvPr id="9" name="Object 8"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56946" y="388849"/>
            <a:ext cx="256946" cy="22631"/>
          </a:xfrm>
          <a:prstGeom prst="rect">
            <a:avLst/>
          </a:prstGeom>
        </p:spPr>
      </p:pic>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name="Slide 132">
    <p:spTree>
      <p:nvGrpSpPr>
        <p:cNvPr id="1" name=""/>
        <p:cNvGrpSpPr/>
        <p:nvPr/>
      </p:nvGrpSpPr>
      <p:grpSpPr>
        <a:xfrm>
          <a:off x="0" y="0"/>
          <a:ext cx="0" cy="0"/>
          <a:chOff x="0" y="0"/>
          <a:chExt cx="0" cy="0"/>
        </a:xfrm>
      </p:grpSpPr>
      <p:sp>
        <p:nvSpPr>
          <p:cNvPr id="2" name="Object1"/>
          <p:cNvSpPr/>
          <p:nvPr/>
        </p:nvSpPr>
        <p:spPr>
          <a:xfrm>
            <a:off x="609905" y="642938"/>
            <a:ext cx="1188720" cy="771525"/>
          </a:xfrm>
          <a:prstGeom prst="rect">
            <a:avLst/>
          </a:prstGeom>
          <a:noFill/>
          <a:ln/>
        </p:spPr>
        <p:txBody>
          <a:bodyPr wrap="square" lIns="0" tIns="0" rIns="0" bIns="0" rtlCol="0" anchor="t">
            <a:normAutofit/>
          </a:bodyPr>
          <a:lstStyle/>
          <a:p>
            <a:pPr algn="l">
              <a:lnSpc>
                <a:spcPts val="5444"/>
              </a:lnSpc>
            </a:pPr>
            <a:r>
              <a:rPr lang="en-US" sz="4200" b="1" dirty="0">
                <a:solidFill>
                  <a:srgbClr val="FFFFFF"/>
                </a:solidFill>
                <a:latin typeface="Arial" pitchFamily="34" charset="0"/>
                <a:ea typeface="Arial" pitchFamily="34" charset="-122"/>
                <a:cs typeface="Arial" pitchFamily="34" charset="-120"/>
              </a:rPr>
              <a:t>特征</a:t>
            </a:r>
            <a:endParaRPr lang="en-US" sz="4188" dirty="0"/>
          </a:p>
        </p:txBody>
      </p:sp>
      <p:sp>
        <p:nvSpPr>
          <p:cNvPr id="3" name="Object2"/>
          <p:cNvSpPr/>
          <p:nvPr/>
        </p:nvSpPr>
        <p:spPr>
          <a:xfrm>
            <a:off x="609905" y="1429893"/>
            <a:ext cx="3749040" cy="462915"/>
          </a:xfrm>
          <a:prstGeom prst="rect">
            <a:avLst/>
          </a:prstGeom>
          <a:noFill/>
          <a:ln/>
        </p:spPr>
        <p:txBody>
          <a:bodyPr wrap="square" lIns="0" tIns="0" rIns="0" bIns="0" rtlCol="0" anchor="t">
            <a:normAutofit/>
          </a:bodyPr>
          <a:lstStyle/>
          <a:p>
            <a:pPr algn="l">
              <a:lnSpc>
                <a:spcPts val="3198"/>
              </a:lnSpc>
            </a:pPr>
            <a:r>
              <a:rPr lang="en-US" sz="2300" b="0" dirty="0">
                <a:solidFill>
                  <a:srgbClr val="FFFFFF"/>
                </a:solidFill>
                <a:latin typeface="Arial" pitchFamily="34" charset="0"/>
                <a:ea typeface="Arial" pitchFamily="34" charset="-122"/>
                <a:cs typeface="Arial" pitchFamily="34" charset="-120"/>
              </a:rPr>
              <a:t>均值与时间t无关，为常数a</a:t>
            </a:r>
            <a:endParaRPr lang="en-US" sz="2284" dirty="0"/>
          </a:p>
        </p:txBody>
      </p:sp>
      <p:sp>
        <p:nvSpPr>
          <p:cNvPr id="4" name="Object3"/>
          <p:cNvSpPr/>
          <p:nvPr/>
        </p:nvSpPr>
        <p:spPr>
          <a:xfrm>
            <a:off x="609905" y="2067687"/>
            <a:ext cx="5394960" cy="462915"/>
          </a:xfrm>
          <a:prstGeom prst="rect">
            <a:avLst/>
          </a:prstGeom>
          <a:noFill/>
          <a:ln/>
        </p:spPr>
        <p:txBody>
          <a:bodyPr wrap="square" lIns="0" tIns="0" rIns="0" bIns="0" rtlCol="0" anchor="t">
            <a:normAutofit/>
          </a:bodyPr>
          <a:lstStyle/>
          <a:p>
            <a:pPr algn="l">
              <a:lnSpc>
                <a:spcPts val="3198"/>
              </a:lnSpc>
            </a:pPr>
            <a:r>
              <a:rPr lang="en-US" sz="2300" b="0" dirty="0">
                <a:solidFill>
                  <a:srgbClr val="FFFFFF"/>
                </a:solidFill>
                <a:latin typeface="Arial" pitchFamily="34" charset="0"/>
                <a:ea typeface="Arial" pitchFamily="34" charset="-122"/>
                <a:cs typeface="Arial" pitchFamily="34" charset="-120"/>
              </a:rPr>
              <a:t>自相关函数只与时间间隔τ有关，为R(τ)</a:t>
            </a:r>
            <a:endParaRPr lang="en-US" sz="2284" dirty="0"/>
          </a:p>
        </p:txBody>
      </p:sp>
      <p:pic>
        <p:nvPicPr>
          <p:cNvPr id="5" name="Object 4"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2862358"/>
            <a:ext cx="263347" cy="205740"/>
          </a:xfrm>
          <a:prstGeom prst="rect">
            <a:avLst/>
          </a:prstGeom>
        </p:spPr>
      </p:pic>
      <p:sp>
        <p:nvSpPr>
          <p:cNvPr id="6" name="Object5"/>
          <p:cNvSpPr/>
          <p:nvPr/>
        </p:nvSpPr>
        <p:spPr>
          <a:xfrm>
            <a:off x="256946" y="205740"/>
            <a:ext cx="1188720" cy="154305"/>
          </a:xfrm>
          <a:prstGeom prst="rect">
            <a:avLst/>
          </a:prstGeom>
          <a:noFill/>
          <a:ln/>
        </p:spPr>
        <p:txBody>
          <a:bodyPr wrap="square" lIns="0" tIns="0" rIns="0" bIns="0" rtlCol="0" anchor="t">
            <a:normAutofit/>
          </a:bodyPr>
          <a:lstStyle/>
          <a:p>
            <a:pPr algn="l">
              <a:lnSpc>
                <a:spcPts val="1035"/>
              </a:lnSpc>
            </a:pPr>
            <a:r>
              <a:rPr lang="en-US" sz="1000" b="0" dirty="0">
                <a:solidFill>
                  <a:srgbClr val="FFFFFF"/>
                </a:solidFill>
                <a:latin typeface="Arial" pitchFamily="34" charset="0"/>
                <a:ea typeface="Arial" pitchFamily="34" charset="-122"/>
                <a:cs typeface="Arial" pitchFamily="34" charset="-120"/>
              </a:rPr>
              <a:t>随机信号与噪声分析</a:t>
            </a:r>
            <a:endParaRPr lang="en-US" sz="973" dirty="0"/>
          </a:p>
        </p:txBody>
      </p:sp>
      <p:pic>
        <p:nvPicPr>
          <p:cNvPr id="7" name="Object 6"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56946" y="388849"/>
            <a:ext cx="256946" cy="22631"/>
          </a:xfrm>
          <a:prstGeom prst="rect">
            <a:avLst/>
          </a:prstGeom>
        </p:spPr>
      </p:pic>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name="Slide 133">
    <p:spTree>
      <p:nvGrpSpPr>
        <p:cNvPr id="1" name=""/>
        <p:cNvGrpSpPr/>
        <p:nvPr/>
      </p:nvGrpSpPr>
      <p:grpSpPr>
        <a:xfrm>
          <a:off x="0" y="0"/>
          <a:ext cx="0" cy="0"/>
          <a:chOff x="0" y="0"/>
          <a:chExt cx="0" cy="0"/>
        </a:xfrm>
      </p:grpSpPr>
      <p:sp>
        <p:nvSpPr>
          <p:cNvPr id="2" name="Object1"/>
          <p:cNvSpPr/>
          <p:nvPr/>
        </p:nvSpPr>
        <p:spPr>
          <a:xfrm>
            <a:off x="609905" y="642938"/>
            <a:ext cx="2834640" cy="771525"/>
          </a:xfrm>
          <a:prstGeom prst="rect">
            <a:avLst/>
          </a:prstGeom>
          <a:noFill/>
          <a:ln/>
        </p:spPr>
        <p:txBody>
          <a:bodyPr wrap="square" lIns="0" tIns="0" rIns="0" bIns="0" rtlCol="0" anchor="t">
            <a:normAutofit/>
          </a:bodyPr>
          <a:lstStyle/>
          <a:p>
            <a:pPr algn="l">
              <a:lnSpc>
                <a:spcPts val="5444"/>
              </a:lnSpc>
            </a:pPr>
            <a:r>
              <a:rPr lang="en-US" sz="4200" b="1" dirty="0">
                <a:solidFill>
                  <a:srgbClr val="FFFFFF"/>
                </a:solidFill>
                <a:latin typeface="Arial" pitchFamily="34" charset="0"/>
                <a:ea typeface="Arial" pitchFamily="34" charset="-122"/>
                <a:cs typeface="Arial" pitchFamily="34" charset="-120"/>
              </a:rPr>
              <a:t>各态历经性</a:t>
            </a:r>
            <a:endParaRPr lang="en-US" sz="4188" dirty="0"/>
          </a:p>
        </p:txBody>
      </p:sp>
      <p:sp>
        <p:nvSpPr>
          <p:cNvPr id="3" name="Object2"/>
          <p:cNvSpPr/>
          <p:nvPr/>
        </p:nvSpPr>
        <p:spPr>
          <a:xfrm>
            <a:off x="609905" y="1429893"/>
            <a:ext cx="7863840" cy="874395"/>
          </a:xfrm>
          <a:prstGeom prst="rect">
            <a:avLst/>
          </a:prstGeom>
          <a:noFill/>
          <a:ln/>
        </p:spPr>
        <p:txBody>
          <a:bodyPr wrap="square" lIns="0" tIns="0" rIns="0" bIns="0" rtlCol="0" anchor="t">
            <a:normAutofit/>
          </a:bodyPr>
          <a:lstStyle/>
          <a:p>
            <a:pPr algn="l">
              <a:lnSpc>
                <a:spcPts val="3198"/>
              </a:lnSpc>
            </a:pPr>
            <a:r>
              <a:rPr lang="en-US" sz="2300" b="0" dirty="0">
                <a:solidFill>
                  <a:srgbClr val="FFFFFF"/>
                </a:solidFill>
                <a:latin typeface="Arial" pitchFamily="34" charset="0"/>
                <a:ea typeface="Arial" pitchFamily="34" charset="-122"/>
                <a:cs typeface="Arial" pitchFamily="34" charset="-120"/>
              </a:rPr>
              <a:t>假设x(t)是平稳随机过程X(t)的任意实现，则其时间均值和时间相关函数分别是</a:t>
            </a:r>
            <a:endParaRPr lang="en-US" sz="2284" dirty="0"/>
          </a:p>
        </p:txBody>
      </p:sp>
      <p:sp>
        <p:nvSpPr>
          <p:cNvPr id="4" name="Object3"/>
          <p:cNvSpPr/>
          <p:nvPr/>
        </p:nvSpPr>
        <p:spPr>
          <a:xfrm>
            <a:off x="609905" y="2499741"/>
            <a:ext cx="7223760" cy="462915"/>
          </a:xfrm>
          <a:prstGeom prst="rect">
            <a:avLst/>
          </a:prstGeom>
          <a:noFill/>
          <a:ln/>
        </p:spPr>
        <p:txBody>
          <a:bodyPr wrap="square" lIns="0" tIns="0" rIns="0" bIns="0" rtlCol="0" anchor="t">
            <a:normAutofit/>
          </a:bodyPr>
          <a:lstStyle/>
          <a:p>
            <a:pPr algn="l">
              <a:lnSpc>
                <a:spcPts val="3198"/>
              </a:lnSpc>
            </a:pPr>
            <a:r>
              <a:rPr lang="en-US" sz="2300" b="0" dirty="0">
                <a:solidFill>
                  <a:srgbClr val="FFFFFF"/>
                </a:solidFill>
                <a:latin typeface="Arial" pitchFamily="34" charset="0"/>
                <a:ea typeface="Arial" pitchFamily="34" charset="-122"/>
                <a:cs typeface="Arial" pitchFamily="34" charset="-120"/>
              </a:rPr>
              <a:t>如果下式成立，则称该平稳随机过程具有各态历经性</a:t>
            </a:r>
            <a:endParaRPr lang="en-US" sz="2284" dirty="0"/>
          </a:p>
        </p:txBody>
      </p:sp>
      <p:pic>
        <p:nvPicPr>
          <p:cNvPr id="5" name="Object 4"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2862358"/>
            <a:ext cx="263347" cy="205740"/>
          </a:xfrm>
          <a:prstGeom prst="rect">
            <a:avLst/>
          </a:prstGeom>
        </p:spPr>
      </p:pic>
      <p:sp>
        <p:nvSpPr>
          <p:cNvPr id="6" name="Object5"/>
          <p:cNvSpPr/>
          <p:nvPr/>
        </p:nvSpPr>
        <p:spPr>
          <a:xfrm>
            <a:off x="256946" y="205740"/>
            <a:ext cx="1188720" cy="154305"/>
          </a:xfrm>
          <a:prstGeom prst="rect">
            <a:avLst/>
          </a:prstGeom>
          <a:noFill/>
          <a:ln/>
        </p:spPr>
        <p:txBody>
          <a:bodyPr wrap="square" lIns="0" tIns="0" rIns="0" bIns="0" rtlCol="0" anchor="t">
            <a:normAutofit/>
          </a:bodyPr>
          <a:lstStyle/>
          <a:p>
            <a:pPr algn="l">
              <a:lnSpc>
                <a:spcPts val="1035"/>
              </a:lnSpc>
            </a:pPr>
            <a:r>
              <a:rPr lang="en-US" sz="1000" b="0" dirty="0">
                <a:solidFill>
                  <a:srgbClr val="FFFFFF"/>
                </a:solidFill>
                <a:latin typeface="Arial" pitchFamily="34" charset="0"/>
                <a:ea typeface="Arial" pitchFamily="34" charset="-122"/>
                <a:cs typeface="Arial" pitchFamily="34" charset="-120"/>
              </a:rPr>
              <a:t>随机信号与噪声分析</a:t>
            </a:r>
            <a:endParaRPr lang="en-US" sz="973" dirty="0"/>
          </a:p>
        </p:txBody>
      </p:sp>
      <p:pic>
        <p:nvPicPr>
          <p:cNvPr id="7" name="Object 6"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56946" y="388849"/>
            <a:ext cx="256946" cy="22631"/>
          </a:xfrm>
          <a:prstGeom prst="rect">
            <a:avLst/>
          </a:prstGeom>
        </p:spPr>
      </p:pic>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name="Slide 134">
    <p:spTree>
      <p:nvGrpSpPr>
        <p:cNvPr id="1" name=""/>
        <p:cNvGrpSpPr/>
        <p:nvPr/>
      </p:nvGrpSpPr>
      <p:grpSpPr>
        <a:xfrm>
          <a:off x="0" y="0"/>
          <a:ext cx="0" cy="0"/>
          <a:chOff x="0" y="0"/>
          <a:chExt cx="0" cy="0"/>
        </a:xfrm>
      </p:grpSpPr>
      <p:sp>
        <p:nvSpPr>
          <p:cNvPr id="2" name="Object1"/>
          <p:cNvSpPr/>
          <p:nvPr/>
        </p:nvSpPr>
        <p:spPr>
          <a:xfrm>
            <a:off x="609905" y="642938"/>
            <a:ext cx="7406640" cy="771525"/>
          </a:xfrm>
          <a:prstGeom prst="rect">
            <a:avLst/>
          </a:prstGeom>
          <a:noFill/>
          <a:ln/>
        </p:spPr>
        <p:txBody>
          <a:bodyPr wrap="square" lIns="0" tIns="0" rIns="0" bIns="0" rtlCol="0" anchor="t">
            <a:normAutofit/>
          </a:bodyPr>
          <a:lstStyle/>
          <a:p>
            <a:pPr algn="l">
              <a:lnSpc>
                <a:spcPts val="5444"/>
              </a:lnSpc>
            </a:pPr>
            <a:r>
              <a:rPr lang="en-US" sz="4200" b="1" dirty="0">
                <a:solidFill>
                  <a:srgbClr val="FFFFFF"/>
                </a:solidFill>
                <a:latin typeface="Arial" pitchFamily="34" charset="0"/>
                <a:ea typeface="Arial" pitchFamily="34" charset="-122"/>
                <a:cs typeface="Arial" pitchFamily="34" charset="-120"/>
              </a:rPr>
              <a:t>假设x(t)是平稳随机过程X(t)...</a:t>
            </a:r>
            <a:endParaRPr lang="en-US" sz="4188" dirty="0"/>
          </a:p>
        </p:txBody>
      </p:sp>
      <p:sp>
        <p:nvSpPr>
          <p:cNvPr id="3" name="Object2"/>
          <p:cNvSpPr/>
          <p:nvPr/>
        </p:nvSpPr>
        <p:spPr>
          <a:xfrm>
            <a:off x="609905" y="1429893"/>
            <a:ext cx="0" cy="0"/>
          </a:xfrm>
          <a:prstGeom prst="rect">
            <a:avLst/>
          </a:prstGeom>
          <a:noFill/>
          <a:ln/>
        </p:spPr>
        <p:txBody>
          <a:bodyPr wrap="square" lIns="0" tIns="0" rIns="0" bIns="0" rtlCol="0" anchor="t">
            <a:normAutofit fontScale="25000" lnSpcReduction="20000"/>
          </a:bodyPr>
          <a:lstStyle/>
          <a:p>
            <a:pPr algn="l">
              <a:lnSpc>
                <a:spcPts val="3198"/>
              </a:lnSpc>
            </a:pPr>
            <a:endParaRPr lang="en-US" sz="2284" dirty="0"/>
          </a:p>
        </p:txBody>
      </p:sp>
      <p:pic>
        <p:nvPicPr>
          <p:cNvPr id="4" name="Object 3"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71170" y="1491615"/>
            <a:ext cx="309067" cy="308610"/>
          </a:xfrm>
          <a:prstGeom prst="rect">
            <a:avLst/>
          </a:prstGeom>
        </p:spPr>
      </p:pic>
      <p:sp>
        <p:nvSpPr>
          <p:cNvPr id="5" name="Object4"/>
          <p:cNvSpPr/>
          <p:nvPr/>
        </p:nvSpPr>
        <p:spPr>
          <a:xfrm>
            <a:off x="609905" y="2067687"/>
            <a:ext cx="0" cy="0"/>
          </a:xfrm>
          <a:prstGeom prst="rect">
            <a:avLst/>
          </a:prstGeom>
          <a:noFill/>
          <a:ln/>
        </p:spPr>
        <p:txBody>
          <a:bodyPr wrap="square" lIns="0" tIns="0" rIns="0" bIns="0" rtlCol="0" anchor="t">
            <a:normAutofit fontScale="25000" lnSpcReduction="20000"/>
          </a:bodyPr>
          <a:lstStyle/>
          <a:p>
            <a:pPr algn="l">
              <a:lnSpc>
                <a:spcPts val="3198"/>
              </a:lnSpc>
            </a:pPr>
            <a:endParaRPr lang="en-US" sz="2284" dirty="0"/>
          </a:p>
        </p:txBody>
      </p:sp>
      <p:pic>
        <p:nvPicPr>
          <p:cNvPr id="6" name="Object 5"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71170" y="2129409"/>
            <a:ext cx="309067" cy="308610"/>
          </a:xfrm>
          <a:prstGeom prst="rect">
            <a:avLst/>
          </a:prstGeom>
        </p:spPr>
      </p:pic>
      <p:pic>
        <p:nvPicPr>
          <p:cNvPr id="7" name="Object 6"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0" y="2862358"/>
            <a:ext cx="263347" cy="205740"/>
          </a:xfrm>
          <a:prstGeom prst="rect">
            <a:avLst/>
          </a:prstGeom>
        </p:spPr>
      </p:pic>
      <p:sp>
        <p:nvSpPr>
          <p:cNvPr id="8" name="Object7"/>
          <p:cNvSpPr/>
          <p:nvPr/>
        </p:nvSpPr>
        <p:spPr>
          <a:xfrm>
            <a:off x="256946" y="205740"/>
            <a:ext cx="1188720" cy="154305"/>
          </a:xfrm>
          <a:prstGeom prst="rect">
            <a:avLst/>
          </a:prstGeom>
          <a:noFill/>
          <a:ln/>
        </p:spPr>
        <p:txBody>
          <a:bodyPr wrap="square" lIns="0" tIns="0" rIns="0" bIns="0" rtlCol="0" anchor="t">
            <a:normAutofit/>
          </a:bodyPr>
          <a:lstStyle/>
          <a:p>
            <a:pPr algn="l">
              <a:lnSpc>
                <a:spcPts val="1035"/>
              </a:lnSpc>
            </a:pPr>
            <a:r>
              <a:rPr lang="en-US" sz="1000" b="0" dirty="0">
                <a:solidFill>
                  <a:srgbClr val="FFFFFF"/>
                </a:solidFill>
                <a:latin typeface="Arial" pitchFamily="34" charset="0"/>
                <a:ea typeface="Arial" pitchFamily="34" charset="-122"/>
                <a:cs typeface="Arial" pitchFamily="34" charset="-120"/>
              </a:rPr>
              <a:t>随机信号与噪声分析</a:t>
            </a:r>
            <a:endParaRPr lang="en-US" sz="973" dirty="0"/>
          </a:p>
        </p:txBody>
      </p:sp>
      <p:pic>
        <p:nvPicPr>
          <p:cNvPr id="9" name="Object 8"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56946" y="388849"/>
            <a:ext cx="256946" cy="22631"/>
          </a:xfrm>
          <a:prstGeom prst="rect">
            <a:avLst/>
          </a:prstGeom>
        </p:spPr>
      </p:pic>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name="Slide 135">
    <p:spTree>
      <p:nvGrpSpPr>
        <p:cNvPr id="1" name=""/>
        <p:cNvGrpSpPr/>
        <p:nvPr/>
      </p:nvGrpSpPr>
      <p:grpSpPr>
        <a:xfrm>
          <a:off x="0" y="0"/>
          <a:ext cx="0" cy="0"/>
          <a:chOff x="0" y="0"/>
          <a:chExt cx="0" cy="0"/>
        </a:xfrm>
      </p:grpSpPr>
      <p:pic>
        <p:nvPicPr>
          <p:cNvPr id="2" name="Object 1" descr="file://C:\Users\tons\AppData\Roaming\XMind\Electron v3\vana\workbooks\f4ea90d42ceac6a1d5eb8b85d1\resources\e19008b3617fafcfc5635c0394367ec99dd29ea0748e62ca9c4e4d7be90dd3cc.png"/>
          <p:cNvPicPr>
            <a:picLocks noChangeAspect="1"/>
          </p:cNvPicPr>
          <p:nvPr/>
        </p:nvPicPr>
        <p:blipFill>
          <a:blip r:embed="rId3"/>
          <a:stretch>
            <a:fillRect/>
          </a:stretch>
        </p:blipFill>
        <p:spPr>
          <a:xfrm>
            <a:off x="1218895" y="1658779"/>
            <a:ext cx="6705295" cy="1825428"/>
          </a:xfrm>
          <a:prstGeom prst="rect">
            <a:avLst/>
          </a:prstGeom>
        </p:spPr>
      </p:pic>
      <p:sp>
        <p:nvSpPr>
          <p:cNvPr id="3" name="Object2"/>
          <p:cNvSpPr/>
          <p:nvPr/>
        </p:nvSpPr>
        <p:spPr>
          <a:xfrm>
            <a:off x="256946" y="205740"/>
            <a:ext cx="1188720" cy="154305"/>
          </a:xfrm>
          <a:prstGeom prst="rect">
            <a:avLst/>
          </a:prstGeom>
          <a:noFill/>
          <a:ln/>
        </p:spPr>
        <p:txBody>
          <a:bodyPr wrap="square" lIns="0" tIns="0" rIns="0" bIns="0" rtlCol="0" anchor="t">
            <a:normAutofit/>
          </a:bodyPr>
          <a:lstStyle/>
          <a:p>
            <a:pPr algn="l">
              <a:lnSpc>
                <a:spcPts val="1035"/>
              </a:lnSpc>
            </a:pPr>
            <a:r>
              <a:rPr lang="en-US" sz="1000" b="0" dirty="0">
                <a:solidFill>
                  <a:srgbClr val="FFFFFF"/>
                </a:solidFill>
                <a:latin typeface="Arial" pitchFamily="34" charset="0"/>
                <a:ea typeface="Arial" pitchFamily="34" charset="-122"/>
                <a:cs typeface="Arial" pitchFamily="34" charset="-120"/>
              </a:rPr>
              <a:t>随机信号与噪声分析</a:t>
            </a:r>
            <a:endParaRPr lang="en-US" sz="973" dirty="0"/>
          </a:p>
        </p:txBody>
      </p:sp>
      <p:pic>
        <p:nvPicPr>
          <p:cNvPr id="4" name="Object 3"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56946" y="388849"/>
            <a:ext cx="256946" cy="22631"/>
          </a:xfrm>
          <a:prstGeom prst="rect">
            <a:avLst/>
          </a:prstGeom>
        </p:spPr>
      </p:pic>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name="Slide 136">
    <p:spTree>
      <p:nvGrpSpPr>
        <p:cNvPr id="1" name=""/>
        <p:cNvGrpSpPr/>
        <p:nvPr/>
      </p:nvGrpSpPr>
      <p:grpSpPr>
        <a:xfrm>
          <a:off x="0" y="0"/>
          <a:ext cx="0" cy="0"/>
          <a:chOff x="0" y="0"/>
          <a:chExt cx="0" cy="0"/>
        </a:xfrm>
      </p:grpSpPr>
      <p:pic>
        <p:nvPicPr>
          <p:cNvPr id="2" name="Object 1" descr="file://C:\Users\tons\AppData\Roaming\XMind\Electron v3\vana\workbooks\f4ea90d42ceac6a1d5eb8b85d1\resources\a939cb30decf629ec8c906a6148f44195d309997ffaa482fbdc513253fbd1d00.png"/>
          <p:cNvPicPr>
            <a:picLocks noChangeAspect="1"/>
          </p:cNvPicPr>
          <p:nvPr/>
        </p:nvPicPr>
        <p:blipFill>
          <a:blip r:embed="rId3"/>
          <a:stretch>
            <a:fillRect/>
          </a:stretch>
        </p:blipFill>
        <p:spPr>
          <a:xfrm>
            <a:off x="609905" y="1902066"/>
            <a:ext cx="7925105" cy="1338853"/>
          </a:xfrm>
          <a:prstGeom prst="rect">
            <a:avLst/>
          </a:prstGeom>
        </p:spPr>
      </p:pic>
      <p:sp>
        <p:nvSpPr>
          <p:cNvPr id="3" name="Object2"/>
          <p:cNvSpPr/>
          <p:nvPr/>
        </p:nvSpPr>
        <p:spPr>
          <a:xfrm>
            <a:off x="256946" y="205740"/>
            <a:ext cx="1188720" cy="154305"/>
          </a:xfrm>
          <a:prstGeom prst="rect">
            <a:avLst/>
          </a:prstGeom>
          <a:noFill/>
          <a:ln/>
        </p:spPr>
        <p:txBody>
          <a:bodyPr wrap="square" lIns="0" tIns="0" rIns="0" bIns="0" rtlCol="0" anchor="t">
            <a:normAutofit/>
          </a:bodyPr>
          <a:lstStyle/>
          <a:p>
            <a:pPr algn="l">
              <a:lnSpc>
                <a:spcPts val="1035"/>
              </a:lnSpc>
            </a:pPr>
            <a:r>
              <a:rPr lang="en-US" sz="1000" b="0" dirty="0">
                <a:solidFill>
                  <a:srgbClr val="FFFFFF"/>
                </a:solidFill>
                <a:latin typeface="Arial" pitchFamily="34" charset="0"/>
                <a:ea typeface="Arial" pitchFamily="34" charset="-122"/>
                <a:cs typeface="Arial" pitchFamily="34" charset="-120"/>
              </a:rPr>
              <a:t>随机信号与噪声分析</a:t>
            </a:r>
            <a:endParaRPr lang="en-US" sz="973" dirty="0"/>
          </a:p>
        </p:txBody>
      </p:sp>
      <p:pic>
        <p:nvPicPr>
          <p:cNvPr id="4" name="Object 3"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56946" y="388849"/>
            <a:ext cx="256946" cy="22631"/>
          </a:xfrm>
          <a:prstGeom prst="rect">
            <a:avLst/>
          </a:prstGeom>
        </p:spPr>
      </p:pic>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name="Slide 137">
    <p:spTree>
      <p:nvGrpSpPr>
        <p:cNvPr id="1" name=""/>
        <p:cNvGrpSpPr/>
        <p:nvPr/>
      </p:nvGrpSpPr>
      <p:grpSpPr>
        <a:xfrm>
          <a:off x="0" y="0"/>
          <a:ext cx="0" cy="0"/>
          <a:chOff x="0" y="0"/>
          <a:chExt cx="0" cy="0"/>
        </a:xfrm>
      </p:grpSpPr>
      <p:sp>
        <p:nvSpPr>
          <p:cNvPr id="2" name="Object1"/>
          <p:cNvSpPr/>
          <p:nvPr/>
        </p:nvSpPr>
        <p:spPr>
          <a:xfrm>
            <a:off x="609905" y="1084250"/>
            <a:ext cx="7955280" cy="1903095"/>
          </a:xfrm>
          <a:prstGeom prst="rect">
            <a:avLst/>
          </a:prstGeom>
          <a:noFill/>
          <a:ln/>
        </p:spPr>
        <p:txBody>
          <a:bodyPr wrap="square" lIns="0" tIns="0" rIns="0" bIns="0" rtlCol="0" anchor="t">
            <a:normAutofit/>
          </a:bodyPr>
          <a:lstStyle/>
          <a:p>
            <a:pPr algn="l">
              <a:lnSpc>
                <a:spcPts val="6929"/>
              </a:lnSpc>
            </a:pPr>
            <a:r>
              <a:rPr lang="en-US" sz="5300" b="1" dirty="0">
                <a:solidFill>
                  <a:srgbClr val="FFFFFF"/>
                </a:solidFill>
                <a:latin typeface="Arial" pitchFamily="34" charset="0"/>
                <a:ea typeface="Arial" pitchFamily="34" charset="-122"/>
                <a:cs typeface="Arial" pitchFamily="34" charset="-120"/>
              </a:rPr>
              <a:t>如果下式成立，则称该平稳随机过程具有各态历...</a:t>
            </a:r>
            <a:endParaRPr lang="en-US" sz="5330" dirty="0"/>
          </a:p>
        </p:txBody>
      </p:sp>
      <p:sp>
        <p:nvSpPr>
          <p:cNvPr id="3" name="Object2"/>
          <p:cNvSpPr/>
          <p:nvPr/>
        </p:nvSpPr>
        <p:spPr>
          <a:xfrm>
            <a:off x="609905" y="3390595"/>
            <a:ext cx="0" cy="0"/>
          </a:xfrm>
          <a:prstGeom prst="rect">
            <a:avLst/>
          </a:prstGeom>
          <a:noFill/>
          <a:ln/>
        </p:spPr>
        <p:txBody>
          <a:bodyPr wrap="square" lIns="0" tIns="0" rIns="0" bIns="0" rtlCol="0" anchor="t">
            <a:normAutofit fontScale="25000" lnSpcReduction="20000"/>
          </a:bodyPr>
          <a:lstStyle/>
          <a:p>
            <a:pPr algn="l">
              <a:lnSpc>
                <a:spcPts val="4949"/>
              </a:lnSpc>
            </a:pPr>
            <a:endParaRPr lang="en-US" sz="3807" dirty="0"/>
          </a:p>
        </p:txBody>
      </p:sp>
      <p:pic>
        <p:nvPicPr>
          <p:cNvPr id="4" name="Object 3"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86714" y="3467748"/>
            <a:ext cx="514807" cy="514350"/>
          </a:xfrm>
          <a:prstGeom prst="rect">
            <a:avLst/>
          </a:prstGeom>
        </p:spPr>
      </p:pic>
      <p:pic>
        <p:nvPicPr>
          <p:cNvPr id="5" name="Object 4"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09905" y="2956484"/>
            <a:ext cx="7921447" cy="434111"/>
          </a:xfrm>
          <a:prstGeom prst="rect">
            <a:avLst/>
          </a:prstGeom>
        </p:spPr>
      </p:pic>
      <p:sp>
        <p:nvSpPr>
          <p:cNvPr id="6" name="Object5"/>
          <p:cNvSpPr/>
          <p:nvPr/>
        </p:nvSpPr>
        <p:spPr>
          <a:xfrm>
            <a:off x="256946" y="205740"/>
            <a:ext cx="1188720" cy="154305"/>
          </a:xfrm>
          <a:prstGeom prst="rect">
            <a:avLst/>
          </a:prstGeom>
          <a:noFill/>
          <a:ln/>
        </p:spPr>
        <p:txBody>
          <a:bodyPr wrap="square" lIns="0" tIns="0" rIns="0" bIns="0" rtlCol="0" anchor="t">
            <a:normAutofit/>
          </a:bodyPr>
          <a:lstStyle/>
          <a:p>
            <a:pPr algn="l">
              <a:lnSpc>
                <a:spcPts val="1035"/>
              </a:lnSpc>
            </a:pPr>
            <a:r>
              <a:rPr lang="en-US" sz="1000" b="0" dirty="0">
                <a:solidFill>
                  <a:srgbClr val="FFFFFF"/>
                </a:solidFill>
                <a:latin typeface="Arial" pitchFamily="34" charset="0"/>
                <a:ea typeface="Arial" pitchFamily="34" charset="-122"/>
                <a:cs typeface="Arial" pitchFamily="34" charset="-120"/>
              </a:rPr>
              <a:t>随机信号与噪声分析</a:t>
            </a:r>
            <a:endParaRPr lang="en-US" sz="973" dirty="0"/>
          </a:p>
        </p:txBody>
      </p:sp>
      <p:pic>
        <p:nvPicPr>
          <p:cNvPr id="7" name="Object 6"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56946" y="388849"/>
            <a:ext cx="256946" cy="22631"/>
          </a:xfrm>
          <a:prstGeom prst="rect">
            <a:avLst/>
          </a:prstGeom>
        </p:spPr>
      </p:pic>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name="Slide 138">
    <p:spTree>
      <p:nvGrpSpPr>
        <p:cNvPr id="1" name=""/>
        <p:cNvGrpSpPr/>
        <p:nvPr/>
      </p:nvGrpSpPr>
      <p:grpSpPr>
        <a:xfrm>
          <a:off x="0" y="0"/>
          <a:ext cx="0" cy="0"/>
          <a:chOff x="0" y="0"/>
          <a:chExt cx="0" cy="0"/>
        </a:xfrm>
      </p:grpSpPr>
      <p:pic>
        <p:nvPicPr>
          <p:cNvPr id="2" name="Object 1" descr="file://C:\Users\tons\AppData\Roaming\XMind\Electron v3\vana\workbooks\f4ea90d42ceac6a1d5eb8b85d1\resources\1af603c2d34b79c23a9712b6980365771ab85975d4d421efe02ff250a1b39ce9.png"/>
          <p:cNvPicPr>
            <a:picLocks noChangeAspect="1"/>
          </p:cNvPicPr>
          <p:nvPr/>
        </p:nvPicPr>
        <p:blipFill>
          <a:blip r:embed="rId3"/>
          <a:stretch>
            <a:fillRect/>
          </a:stretch>
        </p:blipFill>
        <p:spPr>
          <a:xfrm>
            <a:off x="1935785" y="1285875"/>
            <a:ext cx="5272430" cy="2571750"/>
          </a:xfrm>
          <a:prstGeom prst="rect">
            <a:avLst/>
          </a:prstGeom>
        </p:spPr>
      </p:pic>
      <p:sp>
        <p:nvSpPr>
          <p:cNvPr id="3" name="Object2"/>
          <p:cNvSpPr/>
          <p:nvPr/>
        </p:nvSpPr>
        <p:spPr>
          <a:xfrm>
            <a:off x="256946" y="205740"/>
            <a:ext cx="1188720" cy="154305"/>
          </a:xfrm>
          <a:prstGeom prst="rect">
            <a:avLst/>
          </a:prstGeom>
          <a:noFill/>
          <a:ln/>
        </p:spPr>
        <p:txBody>
          <a:bodyPr wrap="square" lIns="0" tIns="0" rIns="0" bIns="0" rtlCol="0" anchor="t">
            <a:normAutofit/>
          </a:bodyPr>
          <a:lstStyle/>
          <a:p>
            <a:pPr algn="l">
              <a:lnSpc>
                <a:spcPts val="1035"/>
              </a:lnSpc>
            </a:pPr>
            <a:r>
              <a:rPr lang="en-US" sz="1000" b="0" dirty="0">
                <a:solidFill>
                  <a:srgbClr val="FFFFFF"/>
                </a:solidFill>
                <a:latin typeface="Arial" pitchFamily="34" charset="0"/>
                <a:ea typeface="Arial" pitchFamily="34" charset="-122"/>
                <a:cs typeface="Arial" pitchFamily="34" charset="-120"/>
              </a:rPr>
              <a:t>随机信号与噪声分析</a:t>
            </a:r>
            <a:endParaRPr lang="en-US" sz="973" dirty="0"/>
          </a:p>
        </p:txBody>
      </p:sp>
      <p:pic>
        <p:nvPicPr>
          <p:cNvPr id="4" name="Object 3"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56946" y="388849"/>
            <a:ext cx="256946" cy="22631"/>
          </a:xfrm>
          <a:prstGeom prst="rect">
            <a:avLst/>
          </a:prstGeom>
        </p:spPr>
      </p:pic>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name="Slide 139">
    <p:spTree>
      <p:nvGrpSpPr>
        <p:cNvPr id="1" name=""/>
        <p:cNvGrpSpPr/>
        <p:nvPr/>
      </p:nvGrpSpPr>
      <p:grpSpPr>
        <a:xfrm>
          <a:off x="0" y="0"/>
          <a:ext cx="0" cy="0"/>
          <a:chOff x="0" y="0"/>
          <a:chExt cx="0" cy="0"/>
        </a:xfrm>
      </p:grpSpPr>
      <p:sp>
        <p:nvSpPr>
          <p:cNvPr id="2" name="Object1"/>
          <p:cNvSpPr/>
          <p:nvPr/>
        </p:nvSpPr>
        <p:spPr>
          <a:xfrm>
            <a:off x="609905" y="642938"/>
            <a:ext cx="6858000" cy="771525"/>
          </a:xfrm>
          <a:prstGeom prst="rect">
            <a:avLst/>
          </a:prstGeom>
          <a:noFill/>
          <a:ln/>
        </p:spPr>
        <p:txBody>
          <a:bodyPr wrap="square" lIns="0" tIns="0" rIns="0" bIns="0" rtlCol="0" anchor="t">
            <a:normAutofit/>
          </a:bodyPr>
          <a:lstStyle/>
          <a:p>
            <a:pPr algn="l">
              <a:lnSpc>
                <a:spcPts val="5444"/>
              </a:lnSpc>
            </a:pPr>
            <a:r>
              <a:rPr lang="en-US" sz="4200" b="1" dirty="0">
                <a:solidFill>
                  <a:srgbClr val="FFFFFF"/>
                </a:solidFill>
                <a:latin typeface="Arial" pitchFamily="34" charset="0"/>
                <a:ea typeface="Arial" pitchFamily="34" charset="-122"/>
                <a:cs typeface="Arial" pitchFamily="34" charset="-120"/>
              </a:rPr>
              <a:t>平稳随机过程的自相关函数</a:t>
            </a:r>
            <a:endParaRPr lang="en-US" sz="4188" dirty="0"/>
          </a:p>
        </p:txBody>
      </p:sp>
      <p:sp>
        <p:nvSpPr>
          <p:cNvPr id="3" name="Object2"/>
          <p:cNvSpPr/>
          <p:nvPr/>
        </p:nvSpPr>
        <p:spPr>
          <a:xfrm>
            <a:off x="609905" y="1429893"/>
            <a:ext cx="0" cy="0"/>
          </a:xfrm>
          <a:prstGeom prst="rect">
            <a:avLst/>
          </a:prstGeom>
          <a:noFill/>
          <a:ln/>
        </p:spPr>
        <p:txBody>
          <a:bodyPr wrap="square" lIns="0" tIns="0" rIns="0" bIns="0" rtlCol="0" anchor="t">
            <a:normAutofit fontScale="25000" lnSpcReduction="20000"/>
          </a:bodyPr>
          <a:lstStyle/>
          <a:p>
            <a:pPr algn="l">
              <a:lnSpc>
                <a:spcPts val="3198"/>
              </a:lnSpc>
            </a:pPr>
            <a:endParaRPr lang="en-US" sz="2284" dirty="0"/>
          </a:p>
        </p:txBody>
      </p:sp>
      <p:pic>
        <p:nvPicPr>
          <p:cNvPr id="4" name="Object 3"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71170" y="1491615"/>
            <a:ext cx="309067" cy="308610"/>
          </a:xfrm>
          <a:prstGeom prst="rect">
            <a:avLst/>
          </a:prstGeom>
        </p:spPr>
      </p:pic>
      <p:sp>
        <p:nvSpPr>
          <p:cNvPr id="5" name="Object4"/>
          <p:cNvSpPr/>
          <p:nvPr/>
        </p:nvSpPr>
        <p:spPr>
          <a:xfrm>
            <a:off x="609905" y="2067687"/>
            <a:ext cx="640080" cy="462915"/>
          </a:xfrm>
          <a:prstGeom prst="rect">
            <a:avLst/>
          </a:prstGeom>
          <a:noFill/>
          <a:ln/>
        </p:spPr>
        <p:txBody>
          <a:bodyPr wrap="square" lIns="0" tIns="0" rIns="0" bIns="0" rtlCol="0" anchor="t">
            <a:normAutofit/>
          </a:bodyPr>
          <a:lstStyle/>
          <a:p>
            <a:pPr algn="l">
              <a:lnSpc>
                <a:spcPts val="3198"/>
              </a:lnSpc>
            </a:pPr>
            <a:r>
              <a:rPr lang="en-US" sz="2300" b="0" dirty="0">
                <a:solidFill>
                  <a:srgbClr val="FFFFFF"/>
                </a:solidFill>
                <a:latin typeface="Arial" pitchFamily="34" charset="0"/>
                <a:ea typeface="Arial" pitchFamily="34" charset="-122"/>
                <a:cs typeface="Arial" pitchFamily="34" charset="-120"/>
              </a:rPr>
              <a:t>性质</a:t>
            </a:r>
            <a:endParaRPr lang="en-US" sz="2284" dirty="0"/>
          </a:p>
        </p:txBody>
      </p:sp>
      <p:pic>
        <p:nvPicPr>
          <p:cNvPr id="6" name="Object 5"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0" y="2862358"/>
            <a:ext cx="263347" cy="205740"/>
          </a:xfrm>
          <a:prstGeom prst="rect">
            <a:avLst/>
          </a:prstGeom>
        </p:spPr>
      </p:pic>
      <p:sp>
        <p:nvSpPr>
          <p:cNvPr id="7" name="Object6"/>
          <p:cNvSpPr/>
          <p:nvPr/>
        </p:nvSpPr>
        <p:spPr>
          <a:xfrm>
            <a:off x="256946" y="205740"/>
            <a:ext cx="1188720" cy="154305"/>
          </a:xfrm>
          <a:prstGeom prst="rect">
            <a:avLst/>
          </a:prstGeom>
          <a:noFill/>
          <a:ln/>
        </p:spPr>
        <p:txBody>
          <a:bodyPr wrap="square" lIns="0" tIns="0" rIns="0" bIns="0" rtlCol="0" anchor="t">
            <a:normAutofit/>
          </a:bodyPr>
          <a:lstStyle/>
          <a:p>
            <a:pPr algn="l">
              <a:lnSpc>
                <a:spcPts val="1035"/>
              </a:lnSpc>
            </a:pPr>
            <a:r>
              <a:rPr lang="en-US" sz="1000" b="0" dirty="0">
                <a:solidFill>
                  <a:srgbClr val="FFFFFF"/>
                </a:solidFill>
                <a:latin typeface="Arial" pitchFamily="34" charset="0"/>
                <a:ea typeface="Arial" pitchFamily="34" charset="-122"/>
                <a:cs typeface="Arial" pitchFamily="34" charset="-120"/>
              </a:rPr>
              <a:t>随机信号与噪声分析</a:t>
            </a:r>
            <a:endParaRPr lang="en-US" sz="973" dirty="0"/>
          </a:p>
        </p:txBody>
      </p:sp>
      <p:pic>
        <p:nvPicPr>
          <p:cNvPr id="8" name="Object 7"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56946" y="388849"/>
            <a:ext cx="256946" cy="22631"/>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sp>
        <p:nvSpPr>
          <p:cNvPr id="2" name="Object1"/>
          <p:cNvSpPr/>
          <p:nvPr/>
        </p:nvSpPr>
        <p:spPr>
          <a:xfrm>
            <a:off x="609905" y="1552308"/>
            <a:ext cx="1463040" cy="977265"/>
          </a:xfrm>
          <a:prstGeom prst="rect">
            <a:avLst/>
          </a:prstGeom>
          <a:noFill/>
          <a:ln/>
        </p:spPr>
        <p:txBody>
          <a:bodyPr wrap="square" lIns="0" tIns="0" rIns="0" bIns="0" rtlCol="0" anchor="t">
            <a:normAutofit/>
          </a:bodyPr>
          <a:lstStyle/>
          <a:p>
            <a:pPr algn="l">
              <a:lnSpc>
                <a:spcPts val="6929"/>
              </a:lnSpc>
            </a:pPr>
            <a:r>
              <a:rPr lang="en-US" sz="5300" b="1" dirty="0">
                <a:solidFill>
                  <a:srgbClr val="FFFFFF"/>
                </a:solidFill>
                <a:latin typeface="Arial" pitchFamily="34" charset="0"/>
                <a:ea typeface="Arial" pitchFamily="34" charset="-122"/>
                <a:cs typeface="Arial" pitchFamily="34" charset="-120"/>
              </a:rPr>
              <a:t>信道</a:t>
            </a:r>
            <a:endParaRPr lang="en-US" sz="5330" dirty="0"/>
          </a:p>
        </p:txBody>
      </p:sp>
      <p:sp>
        <p:nvSpPr>
          <p:cNvPr id="3" name="Object2"/>
          <p:cNvSpPr/>
          <p:nvPr/>
        </p:nvSpPr>
        <p:spPr>
          <a:xfrm>
            <a:off x="609905" y="2922537"/>
            <a:ext cx="3657600" cy="668655"/>
          </a:xfrm>
          <a:prstGeom prst="rect">
            <a:avLst/>
          </a:prstGeom>
          <a:noFill/>
          <a:ln/>
        </p:spPr>
        <p:txBody>
          <a:bodyPr wrap="square" lIns="0" tIns="0" rIns="0" bIns="0" rtlCol="0" anchor="t">
            <a:normAutofit/>
          </a:bodyPr>
          <a:lstStyle/>
          <a:p>
            <a:pPr algn="l">
              <a:lnSpc>
                <a:spcPts val="4949"/>
              </a:lnSpc>
            </a:pPr>
            <a:r>
              <a:rPr lang="en-US" sz="3800" b="0" dirty="0">
                <a:solidFill>
                  <a:srgbClr val="FFFFFF"/>
                </a:solidFill>
                <a:latin typeface="Arial" pitchFamily="34" charset="0"/>
                <a:ea typeface="Arial" pitchFamily="34" charset="-122"/>
                <a:cs typeface="Arial" pitchFamily="34" charset="-120"/>
              </a:rPr>
              <a:t>信号的传输通道</a:t>
            </a:r>
            <a:endParaRPr lang="en-US" sz="3807" dirty="0"/>
          </a:p>
        </p:txBody>
      </p:sp>
      <p:pic>
        <p:nvPicPr>
          <p:cNvPr id="4" name="Object 3"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09905" y="2488425"/>
            <a:ext cx="3600907" cy="434111"/>
          </a:xfrm>
          <a:prstGeom prst="rect">
            <a:avLst/>
          </a:prstGeom>
        </p:spPr>
      </p:pic>
      <p:sp>
        <p:nvSpPr>
          <p:cNvPr id="5" name="Object4"/>
          <p:cNvSpPr/>
          <p:nvPr/>
        </p:nvSpPr>
        <p:spPr>
          <a:xfrm>
            <a:off x="256946" y="205740"/>
            <a:ext cx="274320" cy="154305"/>
          </a:xfrm>
          <a:prstGeom prst="rect">
            <a:avLst/>
          </a:prstGeom>
          <a:noFill/>
          <a:ln/>
        </p:spPr>
        <p:txBody>
          <a:bodyPr wrap="square" lIns="0" tIns="0" rIns="0" bIns="0" rtlCol="0" anchor="t">
            <a:normAutofit/>
          </a:bodyPr>
          <a:lstStyle/>
          <a:p>
            <a:pPr algn="l">
              <a:lnSpc>
                <a:spcPts val="1035"/>
              </a:lnSpc>
            </a:pPr>
            <a:r>
              <a:rPr lang="en-US" sz="1000" b="0" dirty="0">
                <a:solidFill>
                  <a:srgbClr val="FFFFFF"/>
                </a:solidFill>
                <a:latin typeface="Arial" pitchFamily="34" charset="0"/>
                <a:ea typeface="Arial" pitchFamily="34" charset="-122"/>
                <a:cs typeface="Arial" pitchFamily="34" charset="-120"/>
              </a:rPr>
              <a:t>绪论</a:t>
            </a:r>
            <a:endParaRPr lang="en-US" sz="973" dirty="0"/>
          </a:p>
        </p:txBody>
      </p:sp>
      <p:pic>
        <p:nvPicPr>
          <p:cNvPr id="6" name="Object 5"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56946" y="388849"/>
            <a:ext cx="256946" cy="22631"/>
          </a:xfrm>
          <a:prstGeom prst="rect">
            <a:avLst/>
          </a:prstGeom>
        </p:spPr>
      </p:pic>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name="Slide 140">
    <p:spTree>
      <p:nvGrpSpPr>
        <p:cNvPr id="1" name=""/>
        <p:cNvGrpSpPr/>
        <p:nvPr/>
      </p:nvGrpSpPr>
      <p:grpSpPr>
        <a:xfrm>
          <a:off x="0" y="0"/>
          <a:ext cx="0" cy="0"/>
          <a:chOff x="0" y="0"/>
          <a:chExt cx="0" cy="0"/>
        </a:xfrm>
      </p:grpSpPr>
      <p:pic>
        <p:nvPicPr>
          <p:cNvPr id="2" name="Object 1" descr="file://C:\Users\tons\AppData\Roaming\XMind\Electron v3\vana\workbooks\f4ea90d42ceac6a1d5eb8b85d1\resources\294c8d7c196af1b1c2263b9b0ad01d29150adb83a5cf33f420bb60196c2a531f.png"/>
          <p:cNvPicPr>
            <a:picLocks noChangeAspect="1"/>
          </p:cNvPicPr>
          <p:nvPr/>
        </p:nvPicPr>
        <p:blipFill>
          <a:blip r:embed="rId3"/>
          <a:stretch>
            <a:fillRect/>
          </a:stretch>
        </p:blipFill>
        <p:spPr>
          <a:xfrm>
            <a:off x="1218895" y="1978704"/>
            <a:ext cx="6705295" cy="1185577"/>
          </a:xfrm>
          <a:prstGeom prst="rect">
            <a:avLst/>
          </a:prstGeom>
        </p:spPr>
      </p:pic>
      <p:sp>
        <p:nvSpPr>
          <p:cNvPr id="3" name="Object2"/>
          <p:cNvSpPr/>
          <p:nvPr/>
        </p:nvSpPr>
        <p:spPr>
          <a:xfrm>
            <a:off x="256946" y="205740"/>
            <a:ext cx="1188720" cy="154305"/>
          </a:xfrm>
          <a:prstGeom prst="rect">
            <a:avLst/>
          </a:prstGeom>
          <a:noFill/>
          <a:ln/>
        </p:spPr>
        <p:txBody>
          <a:bodyPr wrap="square" lIns="0" tIns="0" rIns="0" bIns="0" rtlCol="0" anchor="t">
            <a:normAutofit/>
          </a:bodyPr>
          <a:lstStyle/>
          <a:p>
            <a:pPr algn="l">
              <a:lnSpc>
                <a:spcPts val="1035"/>
              </a:lnSpc>
            </a:pPr>
            <a:r>
              <a:rPr lang="en-US" sz="1000" b="0" dirty="0">
                <a:solidFill>
                  <a:srgbClr val="FFFFFF"/>
                </a:solidFill>
                <a:latin typeface="Arial" pitchFamily="34" charset="0"/>
                <a:ea typeface="Arial" pitchFamily="34" charset="-122"/>
                <a:cs typeface="Arial" pitchFamily="34" charset="-120"/>
              </a:rPr>
              <a:t>随机信号与噪声分析</a:t>
            </a:r>
            <a:endParaRPr lang="en-US" sz="973" dirty="0"/>
          </a:p>
        </p:txBody>
      </p:sp>
      <p:pic>
        <p:nvPicPr>
          <p:cNvPr id="4" name="Object 3"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56946" y="388849"/>
            <a:ext cx="256946" cy="22631"/>
          </a:xfrm>
          <a:prstGeom prst="rect">
            <a:avLst/>
          </a:prstGeom>
        </p:spPr>
      </p:pic>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name="Slide 141">
    <p:spTree>
      <p:nvGrpSpPr>
        <p:cNvPr id="1" name=""/>
        <p:cNvGrpSpPr/>
        <p:nvPr/>
      </p:nvGrpSpPr>
      <p:grpSpPr>
        <a:xfrm>
          <a:off x="0" y="0"/>
          <a:ext cx="0" cy="0"/>
          <a:chOff x="0" y="0"/>
          <a:chExt cx="0" cy="0"/>
        </a:xfrm>
      </p:grpSpPr>
      <p:sp>
        <p:nvSpPr>
          <p:cNvPr id="2" name="Object1"/>
          <p:cNvSpPr/>
          <p:nvPr/>
        </p:nvSpPr>
        <p:spPr>
          <a:xfrm>
            <a:off x="609905" y="642938"/>
            <a:ext cx="1188720" cy="771525"/>
          </a:xfrm>
          <a:prstGeom prst="rect">
            <a:avLst/>
          </a:prstGeom>
          <a:noFill/>
          <a:ln/>
        </p:spPr>
        <p:txBody>
          <a:bodyPr wrap="square" lIns="0" tIns="0" rIns="0" bIns="0" rtlCol="0" anchor="t">
            <a:normAutofit/>
          </a:bodyPr>
          <a:lstStyle/>
          <a:p>
            <a:pPr algn="l">
              <a:lnSpc>
                <a:spcPts val="5444"/>
              </a:lnSpc>
            </a:pPr>
            <a:r>
              <a:rPr lang="en-US" sz="4200" b="1" dirty="0">
                <a:solidFill>
                  <a:srgbClr val="FFFFFF"/>
                </a:solidFill>
                <a:latin typeface="Arial" pitchFamily="34" charset="0"/>
                <a:ea typeface="Arial" pitchFamily="34" charset="-122"/>
                <a:cs typeface="Arial" pitchFamily="34" charset="-120"/>
              </a:rPr>
              <a:t>性质</a:t>
            </a:r>
            <a:endParaRPr lang="en-US" sz="4188" dirty="0"/>
          </a:p>
        </p:txBody>
      </p:sp>
      <p:sp>
        <p:nvSpPr>
          <p:cNvPr id="3" name="Object2"/>
          <p:cNvSpPr/>
          <p:nvPr/>
        </p:nvSpPr>
        <p:spPr>
          <a:xfrm>
            <a:off x="609905" y="1429893"/>
            <a:ext cx="1828800" cy="462915"/>
          </a:xfrm>
          <a:prstGeom prst="rect">
            <a:avLst/>
          </a:prstGeom>
          <a:noFill/>
          <a:ln/>
        </p:spPr>
        <p:txBody>
          <a:bodyPr wrap="square" lIns="0" tIns="0" rIns="0" bIns="0" rtlCol="0" anchor="t">
            <a:normAutofit/>
          </a:bodyPr>
          <a:lstStyle/>
          <a:p>
            <a:pPr algn="l">
              <a:lnSpc>
                <a:spcPts val="3198"/>
              </a:lnSpc>
            </a:pPr>
            <a:r>
              <a:rPr lang="en-US" sz="2300" b="0" dirty="0">
                <a:solidFill>
                  <a:srgbClr val="FFFFFF"/>
                </a:solidFill>
                <a:latin typeface="Arial" pitchFamily="34" charset="0"/>
                <a:ea typeface="Arial" pitchFamily="34" charset="-122"/>
                <a:cs typeface="Arial" pitchFamily="34" charset="-120"/>
              </a:rPr>
              <a:t>R(τ)是偶函数</a:t>
            </a:r>
            <a:endParaRPr lang="en-US" sz="2284" dirty="0"/>
          </a:p>
        </p:txBody>
      </p:sp>
      <p:sp>
        <p:nvSpPr>
          <p:cNvPr id="4" name="Object3"/>
          <p:cNvSpPr/>
          <p:nvPr/>
        </p:nvSpPr>
        <p:spPr>
          <a:xfrm>
            <a:off x="609905" y="2067687"/>
            <a:ext cx="2468880" cy="462915"/>
          </a:xfrm>
          <a:prstGeom prst="rect">
            <a:avLst/>
          </a:prstGeom>
          <a:noFill/>
          <a:ln/>
        </p:spPr>
        <p:txBody>
          <a:bodyPr wrap="square" lIns="0" tIns="0" rIns="0" bIns="0" rtlCol="0" anchor="t">
            <a:normAutofit/>
          </a:bodyPr>
          <a:lstStyle/>
          <a:p>
            <a:pPr algn="l">
              <a:lnSpc>
                <a:spcPts val="3198"/>
              </a:lnSpc>
            </a:pPr>
            <a:r>
              <a:rPr lang="en-US" sz="2300" b="0" dirty="0">
                <a:solidFill>
                  <a:srgbClr val="FFFFFF"/>
                </a:solidFill>
                <a:latin typeface="Arial" pitchFamily="34" charset="0"/>
                <a:ea typeface="Arial" pitchFamily="34" charset="-122"/>
                <a:cs typeface="Arial" pitchFamily="34" charset="-120"/>
              </a:rPr>
              <a:t>R(0)是R(τ)的上界</a:t>
            </a:r>
            <a:endParaRPr lang="en-US" sz="2284" dirty="0"/>
          </a:p>
        </p:txBody>
      </p:sp>
      <p:sp>
        <p:nvSpPr>
          <p:cNvPr id="5" name="Object4"/>
          <p:cNvSpPr/>
          <p:nvPr/>
        </p:nvSpPr>
        <p:spPr>
          <a:xfrm>
            <a:off x="609905" y="2705481"/>
            <a:ext cx="4389120" cy="462915"/>
          </a:xfrm>
          <a:prstGeom prst="rect">
            <a:avLst/>
          </a:prstGeom>
          <a:noFill/>
          <a:ln/>
        </p:spPr>
        <p:txBody>
          <a:bodyPr wrap="square" lIns="0" tIns="0" rIns="0" bIns="0" rtlCol="0" anchor="t">
            <a:normAutofit/>
          </a:bodyPr>
          <a:lstStyle/>
          <a:p>
            <a:pPr algn="l">
              <a:lnSpc>
                <a:spcPts val="3198"/>
              </a:lnSpc>
            </a:pPr>
            <a:r>
              <a:rPr lang="en-US" sz="2300" b="0" dirty="0">
                <a:solidFill>
                  <a:srgbClr val="FFFFFF"/>
                </a:solidFill>
                <a:latin typeface="Arial" pitchFamily="34" charset="0"/>
                <a:ea typeface="Arial" pitchFamily="34" charset="-122"/>
                <a:cs typeface="Arial" pitchFamily="34" charset="-120"/>
              </a:rPr>
              <a:t>R(0)为平稳随机过程的平均功率</a:t>
            </a:r>
            <a:endParaRPr lang="en-US" sz="2284" dirty="0"/>
          </a:p>
        </p:txBody>
      </p:sp>
      <p:sp>
        <p:nvSpPr>
          <p:cNvPr id="6" name="Object5"/>
          <p:cNvSpPr/>
          <p:nvPr/>
        </p:nvSpPr>
        <p:spPr>
          <a:xfrm>
            <a:off x="609905" y="3343275"/>
            <a:ext cx="4937760" cy="462915"/>
          </a:xfrm>
          <a:prstGeom prst="rect">
            <a:avLst/>
          </a:prstGeom>
          <a:noFill/>
          <a:ln/>
        </p:spPr>
        <p:txBody>
          <a:bodyPr wrap="square" lIns="0" tIns="0" rIns="0" bIns="0" rtlCol="0" anchor="t">
            <a:normAutofit/>
          </a:bodyPr>
          <a:lstStyle/>
          <a:p>
            <a:pPr algn="l">
              <a:lnSpc>
                <a:spcPts val="3198"/>
              </a:lnSpc>
            </a:pPr>
            <a:r>
              <a:rPr lang="en-US" sz="2300" b="0" dirty="0">
                <a:solidFill>
                  <a:srgbClr val="FFFFFF"/>
                </a:solidFill>
                <a:latin typeface="Arial" pitchFamily="34" charset="0"/>
                <a:ea typeface="Arial" pitchFamily="34" charset="-122"/>
                <a:cs typeface="Arial" pitchFamily="34" charset="-120"/>
              </a:rPr>
              <a:t>R(∞)为平稳随机过程X(t)的直流功率</a:t>
            </a:r>
            <a:endParaRPr lang="en-US" sz="2284" dirty="0"/>
          </a:p>
        </p:txBody>
      </p:sp>
      <p:sp>
        <p:nvSpPr>
          <p:cNvPr id="7" name="Object6"/>
          <p:cNvSpPr/>
          <p:nvPr/>
        </p:nvSpPr>
        <p:spPr>
          <a:xfrm>
            <a:off x="609905" y="3981069"/>
            <a:ext cx="5212080" cy="462915"/>
          </a:xfrm>
          <a:prstGeom prst="rect">
            <a:avLst/>
          </a:prstGeom>
          <a:noFill/>
          <a:ln/>
        </p:spPr>
        <p:txBody>
          <a:bodyPr wrap="square" lIns="0" tIns="0" rIns="0" bIns="0" rtlCol="0" anchor="t">
            <a:normAutofit/>
          </a:bodyPr>
          <a:lstStyle/>
          <a:p>
            <a:pPr algn="l">
              <a:lnSpc>
                <a:spcPts val="3198"/>
              </a:lnSpc>
            </a:pPr>
            <a:r>
              <a:rPr lang="en-US" sz="2300" b="0" dirty="0">
                <a:solidFill>
                  <a:srgbClr val="FFFFFF"/>
                </a:solidFill>
                <a:latin typeface="Arial" pitchFamily="34" charset="0"/>
                <a:ea typeface="Arial" pitchFamily="34" charset="-122"/>
                <a:cs typeface="Arial" pitchFamily="34" charset="-120"/>
              </a:rPr>
              <a:t>方差σ²为平稳随机过程X(t)的交流功率</a:t>
            </a:r>
            <a:endParaRPr lang="en-US" sz="2284" dirty="0"/>
          </a:p>
        </p:txBody>
      </p:sp>
      <p:pic>
        <p:nvPicPr>
          <p:cNvPr id="8" name="Object 7"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2862358"/>
            <a:ext cx="263347" cy="205740"/>
          </a:xfrm>
          <a:prstGeom prst="rect">
            <a:avLst/>
          </a:prstGeom>
        </p:spPr>
      </p:pic>
      <p:sp>
        <p:nvSpPr>
          <p:cNvPr id="9" name="Object8"/>
          <p:cNvSpPr/>
          <p:nvPr/>
        </p:nvSpPr>
        <p:spPr>
          <a:xfrm>
            <a:off x="256946" y="205740"/>
            <a:ext cx="1188720" cy="154305"/>
          </a:xfrm>
          <a:prstGeom prst="rect">
            <a:avLst/>
          </a:prstGeom>
          <a:noFill/>
          <a:ln/>
        </p:spPr>
        <p:txBody>
          <a:bodyPr wrap="square" lIns="0" tIns="0" rIns="0" bIns="0" rtlCol="0" anchor="t">
            <a:normAutofit/>
          </a:bodyPr>
          <a:lstStyle/>
          <a:p>
            <a:pPr algn="l">
              <a:lnSpc>
                <a:spcPts val="1035"/>
              </a:lnSpc>
            </a:pPr>
            <a:r>
              <a:rPr lang="en-US" sz="1000" b="0" dirty="0">
                <a:solidFill>
                  <a:srgbClr val="FFFFFF"/>
                </a:solidFill>
                <a:latin typeface="Arial" pitchFamily="34" charset="0"/>
                <a:ea typeface="Arial" pitchFamily="34" charset="-122"/>
                <a:cs typeface="Arial" pitchFamily="34" charset="-120"/>
              </a:rPr>
              <a:t>随机信号与噪声分析</a:t>
            </a:r>
            <a:endParaRPr lang="en-US" sz="973" dirty="0"/>
          </a:p>
        </p:txBody>
      </p:sp>
      <p:pic>
        <p:nvPicPr>
          <p:cNvPr id="10" name="Object 9"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56946" y="388849"/>
            <a:ext cx="256946" cy="22631"/>
          </a:xfrm>
          <a:prstGeom prst="rect">
            <a:avLst/>
          </a:prstGeom>
        </p:spPr>
      </p:pic>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name="Slide 142">
    <p:spTree>
      <p:nvGrpSpPr>
        <p:cNvPr id="1" name=""/>
        <p:cNvGrpSpPr/>
        <p:nvPr/>
      </p:nvGrpSpPr>
      <p:grpSpPr>
        <a:xfrm>
          <a:off x="0" y="0"/>
          <a:ext cx="0" cy="0"/>
          <a:chOff x="0" y="0"/>
          <a:chExt cx="0" cy="0"/>
        </a:xfrm>
      </p:grpSpPr>
      <p:sp>
        <p:nvSpPr>
          <p:cNvPr id="2" name="Object1"/>
          <p:cNvSpPr/>
          <p:nvPr/>
        </p:nvSpPr>
        <p:spPr>
          <a:xfrm>
            <a:off x="609905" y="642938"/>
            <a:ext cx="6858000" cy="771525"/>
          </a:xfrm>
          <a:prstGeom prst="rect">
            <a:avLst/>
          </a:prstGeom>
          <a:noFill/>
          <a:ln/>
        </p:spPr>
        <p:txBody>
          <a:bodyPr wrap="square" lIns="0" tIns="0" rIns="0" bIns="0" rtlCol="0" anchor="t">
            <a:normAutofit/>
          </a:bodyPr>
          <a:lstStyle/>
          <a:p>
            <a:pPr algn="l">
              <a:lnSpc>
                <a:spcPts val="5444"/>
              </a:lnSpc>
            </a:pPr>
            <a:r>
              <a:rPr lang="en-US" sz="4200" b="1" dirty="0">
                <a:solidFill>
                  <a:srgbClr val="FFFFFF"/>
                </a:solidFill>
                <a:latin typeface="Arial" pitchFamily="34" charset="0"/>
                <a:ea typeface="Arial" pitchFamily="34" charset="-122"/>
                <a:cs typeface="Arial" pitchFamily="34" charset="-120"/>
              </a:rPr>
              <a:t>平稳随机过程的功率谱密度</a:t>
            </a:r>
            <a:endParaRPr lang="en-US" sz="4188" dirty="0"/>
          </a:p>
        </p:txBody>
      </p:sp>
      <p:sp>
        <p:nvSpPr>
          <p:cNvPr id="3" name="Object2"/>
          <p:cNvSpPr/>
          <p:nvPr/>
        </p:nvSpPr>
        <p:spPr>
          <a:xfrm>
            <a:off x="609905" y="1429893"/>
            <a:ext cx="0" cy="0"/>
          </a:xfrm>
          <a:prstGeom prst="rect">
            <a:avLst/>
          </a:prstGeom>
          <a:noFill/>
          <a:ln/>
        </p:spPr>
        <p:txBody>
          <a:bodyPr wrap="square" lIns="0" tIns="0" rIns="0" bIns="0" rtlCol="0" anchor="t">
            <a:normAutofit fontScale="25000" lnSpcReduction="20000"/>
          </a:bodyPr>
          <a:lstStyle/>
          <a:p>
            <a:pPr algn="l">
              <a:lnSpc>
                <a:spcPts val="3198"/>
              </a:lnSpc>
            </a:pPr>
            <a:endParaRPr lang="en-US" sz="2284" dirty="0"/>
          </a:p>
        </p:txBody>
      </p:sp>
      <p:pic>
        <p:nvPicPr>
          <p:cNvPr id="4" name="Object 3"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71170" y="1491615"/>
            <a:ext cx="309067" cy="308610"/>
          </a:xfrm>
          <a:prstGeom prst="rect">
            <a:avLst/>
          </a:prstGeom>
        </p:spPr>
      </p:pic>
      <p:sp>
        <p:nvSpPr>
          <p:cNvPr id="5" name="Object4"/>
          <p:cNvSpPr/>
          <p:nvPr/>
        </p:nvSpPr>
        <p:spPr>
          <a:xfrm>
            <a:off x="609905" y="2067687"/>
            <a:ext cx="2011680" cy="462915"/>
          </a:xfrm>
          <a:prstGeom prst="rect">
            <a:avLst/>
          </a:prstGeom>
          <a:noFill/>
          <a:ln/>
        </p:spPr>
        <p:txBody>
          <a:bodyPr wrap="square" lIns="0" tIns="0" rIns="0" bIns="0" rtlCol="0" anchor="t">
            <a:normAutofit/>
          </a:bodyPr>
          <a:lstStyle/>
          <a:p>
            <a:pPr algn="l">
              <a:lnSpc>
                <a:spcPts val="3198"/>
              </a:lnSpc>
            </a:pPr>
            <a:r>
              <a:rPr lang="en-US" sz="2300" b="0" dirty="0">
                <a:solidFill>
                  <a:srgbClr val="FFFFFF"/>
                </a:solidFill>
                <a:latin typeface="Arial" pitchFamily="34" charset="0"/>
                <a:ea typeface="Arial" pitchFamily="34" charset="-122"/>
                <a:cs typeface="Arial" pitchFamily="34" charset="-120"/>
              </a:rPr>
              <a:t>维纳-辛钦定理</a:t>
            </a:r>
            <a:endParaRPr lang="en-US" sz="2284" dirty="0"/>
          </a:p>
        </p:txBody>
      </p:sp>
      <p:pic>
        <p:nvPicPr>
          <p:cNvPr id="6" name="Object 5"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0" y="2862358"/>
            <a:ext cx="263347" cy="205740"/>
          </a:xfrm>
          <a:prstGeom prst="rect">
            <a:avLst/>
          </a:prstGeom>
        </p:spPr>
      </p:pic>
      <p:sp>
        <p:nvSpPr>
          <p:cNvPr id="7" name="Object6"/>
          <p:cNvSpPr/>
          <p:nvPr/>
        </p:nvSpPr>
        <p:spPr>
          <a:xfrm>
            <a:off x="256946" y="205740"/>
            <a:ext cx="1188720" cy="154305"/>
          </a:xfrm>
          <a:prstGeom prst="rect">
            <a:avLst/>
          </a:prstGeom>
          <a:noFill/>
          <a:ln/>
        </p:spPr>
        <p:txBody>
          <a:bodyPr wrap="square" lIns="0" tIns="0" rIns="0" bIns="0" rtlCol="0" anchor="t">
            <a:normAutofit/>
          </a:bodyPr>
          <a:lstStyle/>
          <a:p>
            <a:pPr algn="l">
              <a:lnSpc>
                <a:spcPts val="1035"/>
              </a:lnSpc>
            </a:pPr>
            <a:r>
              <a:rPr lang="en-US" sz="1000" b="0" dirty="0">
                <a:solidFill>
                  <a:srgbClr val="FFFFFF"/>
                </a:solidFill>
                <a:latin typeface="Arial" pitchFamily="34" charset="0"/>
                <a:ea typeface="Arial" pitchFamily="34" charset="-122"/>
                <a:cs typeface="Arial" pitchFamily="34" charset="-120"/>
              </a:rPr>
              <a:t>随机信号与噪声分析</a:t>
            </a:r>
            <a:endParaRPr lang="en-US" sz="973" dirty="0"/>
          </a:p>
        </p:txBody>
      </p:sp>
      <p:pic>
        <p:nvPicPr>
          <p:cNvPr id="8" name="Object 7"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56946" y="388849"/>
            <a:ext cx="256946" cy="22631"/>
          </a:xfrm>
          <a:prstGeom prst="rect">
            <a:avLst/>
          </a:prstGeom>
        </p:spPr>
      </p:pic>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name="Slide 143">
    <p:spTree>
      <p:nvGrpSpPr>
        <p:cNvPr id="1" name=""/>
        <p:cNvGrpSpPr/>
        <p:nvPr/>
      </p:nvGrpSpPr>
      <p:grpSpPr>
        <a:xfrm>
          <a:off x="0" y="0"/>
          <a:ext cx="0" cy="0"/>
          <a:chOff x="0" y="0"/>
          <a:chExt cx="0" cy="0"/>
        </a:xfrm>
      </p:grpSpPr>
      <p:pic>
        <p:nvPicPr>
          <p:cNvPr id="2" name="Object 1" descr="file://C:\Users\tons\AppData\Roaming\XMind\Electron v3\vana\workbooks\f4ea90d42ceac6a1d5eb8b85d1\resources\0900cbcd8ba8137f023d2ca795f006c294436337f9e4026819dcdf8c0590c6de.png"/>
          <p:cNvPicPr>
            <a:picLocks noChangeAspect="1"/>
          </p:cNvPicPr>
          <p:nvPr/>
        </p:nvPicPr>
        <p:blipFill>
          <a:blip r:embed="rId3"/>
          <a:stretch>
            <a:fillRect/>
          </a:stretch>
        </p:blipFill>
        <p:spPr>
          <a:xfrm>
            <a:off x="1218895" y="1956587"/>
            <a:ext cx="6705295" cy="1230325"/>
          </a:xfrm>
          <a:prstGeom prst="rect">
            <a:avLst/>
          </a:prstGeom>
        </p:spPr>
      </p:pic>
      <p:sp>
        <p:nvSpPr>
          <p:cNvPr id="3" name="Object2"/>
          <p:cNvSpPr/>
          <p:nvPr/>
        </p:nvSpPr>
        <p:spPr>
          <a:xfrm>
            <a:off x="256946" y="205740"/>
            <a:ext cx="1188720" cy="154305"/>
          </a:xfrm>
          <a:prstGeom prst="rect">
            <a:avLst/>
          </a:prstGeom>
          <a:noFill/>
          <a:ln/>
        </p:spPr>
        <p:txBody>
          <a:bodyPr wrap="square" lIns="0" tIns="0" rIns="0" bIns="0" rtlCol="0" anchor="t">
            <a:normAutofit/>
          </a:bodyPr>
          <a:lstStyle/>
          <a:p>
            <a:pPr algn="l">
              <a:lnSpc>
                <a:spcPts val="1035"/>
              </a:lnSpc>
            </a:pPr>
            <a:r>
              <a:rPr lang="en-US" sz="1000" b="0" dirty="0">
                <a:solidFill>
                  <a:srgbClr val="FFFFFF"/>
                </a:solidFill>
                <a:latin typeface="Arial" pitchFamily="34" charset="0"/>
                <a:ea typeface="Arial" pitchFamily="34" charset="-122"/>
                <a:cs typeface="Arial" pitchFamily="34" charset="-120"/>
              </a:rPr>
              <a:t>随机信号与噪声分析</a:t>
            </a:r>
            <a:endParaRPr lang="en-US" sz="973" dirty="0"/>
          </a:p>
        </p:txBody>
      </p:sp>
      <p:pic>
        <p:nvPicPr>
          <p:cNvPr id="4" name="Object 3"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56946" y="388849"/>
            <a:ext cx="256946" cy="22631"/>
          </a:xfrm>
          <a:prstGeom prst="rect">
            <a:avLst/>
          </a:prstGeom>
        </p:spPr>
      </p:pic>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name="Slide 144">
    <p:spTree>
      <p:nvGrpSpPr>
        <p:cNvPr id="1" name=""/>
        <p:cNvGrpSpPr/>
        <p:nvPr/>
      </p:nvGrpSpPr>
      <p:grpSpPr>
        <a:xfrm>
          <a:off x="0" y="0"/>
          <a:ext cx="0" cy="0"/>
          <a:chOff x="0" y="0"/>
          <a:chExt cx="0" cy="0"/>
        </a:xfrm>
      </p:grpSpPr>
      <p:sp>
        <p:nvSpPr>
          <p:cNvPr id="2" name="Object1"/>
          <p:cNvSpPr/>
          <p:nvPr/>
        </p:nvSpPr>
        <p:spPr>
          <a:xfrm>
            <a:off x="609905" y="642938"/>
            <a:ext cx="3657600" cy="771525"/>
          </a:xfrm>
          <a:prstGeom prst="rect">
            <a:avLst/>
          </a:prstGeom>
          <a:noFill/>
          <a:ln/>
        </p:spPr>
        <p:txBody>
          <a:bodyPr wrap="square" lIns="0" tIns="0" rIns="0" bIns="0" rtlCol="0" anchor="t">
            <a:normAutofit/>
          </a:bodyPr>
          <a:lstStyle/>
          <a:p>
            <a:pPr algn="l">
              <a:lnSpc>
                <a:spcPts val="5444"/>
              </a:lnSpc>
            </a:pPr>
            <a:r>
              <a:rPr lang="en-US" sz="4200" b="1" dirty="0">
                <a:solidFill>
                  <a:srgbClr val="FFFFFF"/>
                </a:solidFill>
                <a:latin typeface="Arial" pitchFamily="34" charset="0"/>
                <a:ea typeface="Arial" pitchFamily="34" charset="-122"/>
                <a:cs typeface="Arial" pitchFamily="34" charset="-120"/>
              </a:rPr>
              <a:t>维纳-辛钦定理</a:t>
            </a:r>
            <a:endParaRPr lang="en-US" sz="4188" dirty="0"/>
          </a:p>
        </p:txBody>
      </p:sp>
      <p:sp>
        <p:nvSpPr>
          <p:cNvPr id="3" name="Object2"/>
          <p:cNvSpPr/>
          <p:nvPr/>
        </p:nvSpPr>
        <p:spPr>
          <a:xfrm>
            <a:off x="609905" y="1429893"/>
            <a:ext cx="0" cy="0"/>
          </a:xfrm>
          <a:prstGeom prst="rect">
            <a:avLst/>
          </a:prstGeom>
          <a:noFill/>
          <a:ln/>
        </p:spPr>
        <p:txBody>
          <a:bodyPr wrap="square" lIns="0" tIns="0" rIns="0" bIns="0" rtlCol="0" anchor="t">
            <a:normAutofit fontScale="25000" lnSpcReduction="20000"/>
          </a:bodyPr>
          <a:lstStyle/>
          <a:p>
            <a:pPr algn="l">
              <a:lnSpc>
                <a:spcPts val="3198"/>
              </a:lnSpc>
            </a:pPr>
            <a:endParaRPr lang="en-US" sz="2284" dirty="0"/>
          </a:p>
        </p:txBody>
      </p:sp>
      <p:pic>
        <p:nvPicPr>
          <p:cNvPr id="4" name="Object 3"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71170" y="1491615"/>
            <a:ext cx="309067" cy="308610"/>
          </a:xfrm>
          <a:prstGeom prst="rect">
            <a:avLst/>
          </a:prstGeom>
        </p:spPr>
      </p:pic>
      <p:sp>
        <p:nvSpPr>
          <p:cNvPr id="5" name="Object4"/>
          <p:cNvSpPr/>
          <p:nvPr/>
        </p:nvSpPr>
        <p:spPr>
          <a:xfrm>
            <a:off x="609905" y="2067687"/>
            <a:ext cx="0" cy="0"/>
          </a:xfrm>
          <a:prstGeom prst="rect">
            <a:avLst/>
          </a:prstGeom>
          <a:noFill/>
          <a:ln/>
        </p:spPr>
        <p:txBody>
          <a:bodyPr wrap="square" lIns="0" tIns="0" rIns="0" bIns="0" rtlCol="0" anchor="t">
            <a:normAutofit fontScale="25000" lnSpcReduction="20000"/>
          </a:bodyPr>
          <a:lstStyle/>
          <a:p>
            <a:pPr algn="l">
              <a:lnSpc>
                <a:spcPts val="3198"/>
              </a:lnSpc>
            </a:pPr>
            <a:endParaRPr lang="en-US" sz="2284" dirty="0"/>
          </a:p>
        </p:txBody>
      </p:sp>
      <p:pic>
        <p:nvPicPr>
          <p:cNvPr id="6" name="Object 5"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71170" y="2129409"/>
            <a:ext cx="309067" cy="308610"/>
          </a:xfrm>
          <a:prstGeom prst="rect">
            <a:avLst/>
          </a:prstGeom>
        </p:spPr>
      </p:pic>
      <p:pic>
        <p:nvPicPr>
          <p:cNvPr id="7" name="Object 6"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0" y="2862358"/>
            <a:ext cx="263347" cy="205740"/>
          </a:xfrm>
          <a:prstGeom prst="rect">
            <a:avLst/>
          </a:prstGeom>
        </p:spPr>
      </p:pic>
      <p:sp>
        <p:nvSpPr>
          <p:cNvPr id="8" name="Object7"/>
          <p:cNvSpPr/>
          <p:nvPr/>
        </p:nvSpPr>
        <p:spPr>
          <a:xfrm>
            <a:off x="256946" y="205740"/>
            <a:ext cx="1188720" cy="154305"/>
          </a:xfrm>
          <a:prstGeom prst="rect">
            <a:avLst/>
          </a:prstGeom>
          <a:noFill/>
          <a:ln/>
        </p:spPr>
        <p:txBody>
          <a:bodyPr wrap="square" lIns="0" tIns="0" rIns="0" bIns="0" rtlCol="0" anchor="t">
            <a:normAutofit/>
          </a:bodyPr>
          <a:lstStyle/>
          <a:p>
            <a:pPr algn="l">
              <a:lnSpc>
                <a:spcPts val="1035"/>
              </a:lnSpc>
            </a:pPr>
            <a:r>
              <a:rPr lang="en-US" sz="1000" b="0" dirty="0">
                <a:solidFill>
                  <a:srgbClr val="FFFFFF"/>
                </a:solidFill>
                <a:latin typeface="Arial" pitchFamily="34" charset="0"/>
                <a:ea typeface="Arial" pitchFamily="34" charset="-122"/>
                <a:cs typeface="Arial" pitchFamily="34" charset="-120"/>
              </a:rPr>
              <a:t>随机信号与噪声分析</a:t>
            </a:r>
            <a:endParaRPr lang="en-US" sz="973" dirty="0"/>
          </a:p>
        </p:txBody>
      </p:sp>
      <p:pic>
        <p:nvPicPr>
          <p:cNvPr id="9" name="Object 8"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56946" y="388849"/>
            <a:ext cx="256946" cy="22631"/>
          </a:xfrm>
          <a:prstGeom prst="rect">
            <a:avLst/>
          </a:prstGeom>
        </p:spPr>
      </p:pic>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name="Slide 145">
    <p:spTree>
      <p:nvGrpSpPr>
        <p:cNvPr id="1" name=""/>
        <p:cNvGrpSpPr/>
        <p:nvPr/>
      </p:nvGrpSpPr>
      <p:grpSpPr>
        <a:xfrm>
          <a:off x="0" y="0"/>
          <a:ext cx="0" cy="0"/>
          <a:chOff x="0" y="0"/>
          <a:chExt cx="0" cy="0"/>
        </a:xfrm>
      </p:grpSpPr>
      <p:pic>
        <p:nvPicPr>
          <p:cNvPr id="2" name="Object 1" descr="file://C:\Users\tons\AppData\Roaming\XMind\Electron v3\vana\workbooks\f4ea90d42ceac6a1d5eb8b85d1\resources\b2af9267b6593213ccc56c82f2152021cd97c27e047e2c0d87877d380986b02d.png"/>
          <p:cNvPicPr>
            <a:picLocks noChangeAspect="1"/>
          </p:cNvPicPr>
          <p:nvPr/>
        </p:nvPicPr>
        <p:blipFill>
          <a:blip r:embed="rId3"/>
          <a:stretch>
            <a:fillRect/>
          </a:stretch>
        </p:blipFill>
        <p:spPr>
          <a:xfrm>
            <a:off x="1218895" y="1707642"/>
            <a:ext cx="6705295" cy="1728216"/>
          </a:xfrm>
          <a:prstGeom prst="rect">
            <a:avLst/>
          </a:prstGeom>
        </p:spPr>
      </p:pic>
      <p:sp>
        <p:nvSpPr>
          <p:cNvPr id="3" name="Object2"/>
          <p:cNvSpPr/>
          <p:nvPr/>
        </p:nvSpPr>
        <p:spPr>
          <a:xfrm>
            <a:off x="256946" y="205740"/>
            <a:ext cx="1188720" cy="154305"/>
          </a:xfrm>
          <a:prstGeom prst="rect">
            <a:avLst/>
          </a:prstGeom>
          <a:noFill/>
          <a:ln/>
        </p:spPr>
        <p:txBody>
          <a:bodyPr wrap="square" lIns="0" tIns="0" rIns="0" bIns="0" rtlCol="0" anchor="t">
            <a:normAutofit/>
          </a:bodyPr>
          <a:lstStyle/>
          <a:p>
            <a:pPr algn="l">
              <a:lnSpc>
                <a:spcPts val="1035"/>
              </a:lnSpc>
            </a:pPr>
            <a:r>
              <a:rPr lang="en-US" sz="1000" b="0" dirty="0">
                <a:solidFill>
                  <a:srgbClr val="FFFFFF"/>
                </a:solidFill>
                <a:latin typeface="Arial" pitchFamily="34" charset="0"/>
                <a:ea typeface="Arial" pitchFamily="34" charset="-122"/>
                <a:cs typeface="Arial" pitchFamily="34" charset="-120"/>
              </a:rPr>
              <a:t>随机信号与噪声分析</a:t>
            </a:r>
            <a:endParaRPr lang="en-US" sz="973" dirty="0"/>
          </a:p>
        </p:txBody>
      </p:sp>
      <p:pic>
        <p:nvPicPr>
          <p:cNvPr id="4" name="Object 3"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56946" y="388849"/>
            <a:ext cx="256946" cy="22631"/>
          </a:xfrm>
          <a:prstGeom prst="rect">
            <a:avLst/>
          </a:prstGeom>
        </p:spPr>
      </p:pic>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name="Slide 146">
    <p:spTree>
      <p:nvGrpSpPr>
        <p:cNvPr id="1" name=""/>
        <p:cNvGrpSpPr/>
        <p:nvPr/>
      </p:nvGrpSpPr>
      <p:grpSpPr>
        <a:xfrm>
          <a:off x="0" y="0"/>
          <a:ext cx="0" cy="0"/>
          <a:chOff x="0" y="0"/>
          <a:chExt cx="0" cy="0"/>
        </a:xfrm>
      </p:grpSpPr>
      <p:pic>
        <p:nvPicPr>
          <p:cNvPr id="2" name="Object 1" descr="file://C:\Users\tons\AppData\Roaming\XMind\Electron v3\vana\workbooks\f4ea90d42ceac6a1d5eb8b85d1\resources\10345daf989b594b9ef881d5d1e288fde03b56d0c3a5afdfed09f382633eac6b.png"/>
          <p:cNvPicPr>
            <a:picLocks noChangeAspect="1"/>
          </p:cNvPicPr>
          <p:nvPr/>
        </p:nvPicPr>
        <p:blipFill>
          <a:blip r:embed="rId3"/>
          <a:stretch>
            <a:fillRect/>
          </a:stretch>
        </p:blipFill>
        <p:spPr>
          <a:xfrm>
            <a:off x="1218895" y="1793538"/>
            <a:ext cx="6705295" cy="1556423"/>
          </a:xfrm>
          <a:prstGeom prst="rect">
            <a:avLst/>
          </a:prstGeom>
        </p:spPr>
      </p:pic>
      <p:sp>
        <p:nvSpPr>
          <p:cNvPr id="3" name="Object2"/>
          <p:cNvSpPr/>
          <p:nvPr/>
        </p:nvSpPr>
        <p:spPr>
          <a:xfrm>
            <a:off x="256946" y="205740"/>
            <a:ext cx="1188720" cy="154305"/>
          </a:xfrm>
          <a:prstGeom prst="rect">
            <a:avLst/>
          </a:prstGeom>
          <a:noFill/>
          <a:ln/>
        </p:spPr>
        <p:txBody>
          <a:bodyPr wrap="square" lIns="0" tIns="0" rIns="0" bIns="0" rtlCol="0" anchor="t">
            <a:normAutofit/>
          </a:bodyPr>
          <a:lstStyle/>
          <a:p>
            <a:pPr algn="l">
              <a:lnSpc>
                <a:spcPts val="1035"/>
              </a:lnSpc>
            </a:pPr>
            <a:r>
              <a:rPr lang="en-US" sz="1000" b="0" dirty="0">
                <a:solidFill>
                  <a:srgbClr val="FFFFFF"/>
                </a:solidFill>
                <a:latin typeface="Arial" pitchFamily="34" charset="0"/>
                <a:ea typeface="Arial" pitchFamily="34" charset="-122"/>
                <a:cs typeface="Arial" pitchFamily="34" charset="-120"/>
              </a:rPr>
              <a:t>随机信号与噪声分析</a:t>
            </a:r>
            <a:endParaRPr lang="en-US" sz="973" dirty="0"/>
          </a:p>
        </p:txBody>
      </p:sp>
      <p:pic>
        <p:nvPicPr>
          <p:cNvPr id="4" name="Object 3"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56946" y="388849"/>
            <a:ext cx="256946" cy="22631"/>
          </a:xfrm>
          <a:prstGeom prst="rect">
            <a:avLst/>
          </a:prstGeom>
        </p:spPr>
      </p:pic>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name="Slide 147">
    <p:spTree>
      <p:nvGrpSpPr>
        <p:cNvPr id="1" name=""/>
        <p:cNvGrpSpPr/>
        <p:nvPr/>
      </p:nvGrpSpPr>
      <p:grpSpPr>
        <a:xfrm>
          <a:off x="0" y="0"/>
          <a:ext cx="0" cy="0"/>
          <a:chOff x="0" y="0"/>
          <a:chExt cx="0" cy="0"/>
        </a:xfrm>
      </p:grpSpPr>
      <p:sp>
        <p:nvSpPr>
          <p:cNvPr id="2" name="Object1"/>
          <p:cNvSpPr/>
          <p:nvPr/>
        </p:nvSpPr>
        <p:spPr>
          <a:xfrm>
            <a:off x="609905" y="642938"/>
            <a:ext cx="3474720" cy="771525"/>
          </a:xfrm>
          <a:prstGeom prst="rect">
            <a:avLst/>
          </a:prstGeom>
          <a:noFill/>
          <a:ln/>
        </p:spPr>
        <p:txBody>
          <a:bodyPr wrap="square" lIns="0" tIns="0" rIns="0" bIns="0" rtlCol="0" anchor="t">
            <a:normAutofit/>
          </a:bodyPr>
          <a:lstStyle/>
          <a:p>
            <a:pPr algn="l">
              <a:lnSpc>
                <a:spcPts val="5444"/>
              </a:lnSpc>
            </a:pPr>
            <a:r>
              <a:rPr lang="en-US" sz="4200" b="1" dirty="0">
                <a:solidFill>
                  <a:srgbClr val="FFFFFF"/>
                </a:solidFill>
                <a:latin typeface="Arial" pitchFamily="34" charset="0"/>
                <a:ea typeface="Arial" pitchFamily="34" charset="-122"/>
                <a:cs typeface="Arial" pitchFamily="34" charset="-120"/>
              </a:rPr>
              <a:t>高斯随机过程</a:t>
            </a:r>
            <a:endParaRPr lang="en-US" sz="4188" dirty="0"/>
          </a:p>
        </p:txBody>
      </p:sp>
      <p:sp>
        <p:nvSpPr>
          <p:cNvPr id="3" name="Object2"/>
          <p:cNvSpPr/>
          <p:nvPr/>
        </p:nvSpPr>
        <p:spPr>
          <a:xfrm>
            <a:off x="609905" y="1429893"/>
            <a:ext cx="3017520" cy="462915"/>
          </a:xfrm>
          <a:prstGeom prst="rect">
            <a:avLst/>
          </a:prstGeom>
          <a:noFill/>
          <a:ln/>
        </p:spPr>
        <p:txBody>
          <a:bodyPr wrap="square" lIns="0" tIns="0" rIns="0" bIns="0" rtlCol="0" anchor="t">
            <a:normAutofit/>
          </a:bodyPr>
          <a:lstStyle/>
          <a:p>
            <a:pPr algn="l">
              <a:lnSpc>
                <a:spcPts val="3198"/>
              </a:lnSpc>
            </a:pPr>
            <a:r>
              <a:rPr lang="en-US" sz="2300" b="0" dirty="0">
                <a:solidFill>
                  <a:srgbClr val="FFFFFF"/>
                </a:solidFill>
                <a:latin typeface="Arial" pitchFamily="34" charset="0"/>
                <a:ea typeface="Arial" pitchFamily="34" charset="-122"/>
                <a:cs typeface="Arial" pitchFamily="34" charset="-120"/>
              </a:rPr>
              <a:t>n维正态概率密度函数</a:t>
            </a:r>
            <a:endParaRPr lang="en-US" sz="2284" dirty="0"/>
          </a:p>
        </p:txBody>
      </p:sp>
      <p:sp>
        <p:nvSpPr>
          <p:cNvPr id="4" name="Object3"/>
          <p:cNvSpPr/>
          <p:nvPr/>
        </p:nvSpPr>
        <p:spPr>
          <a:xfrm>
            <a:off x="609905" y="2067687"/>
            <a:ext cx="2194560" cy="462915"/>
          </a:xfrm>
          <a:prstGeom prst="rect">
            <a:avLst/>
          </a:prstGeom>
          <a:noFill/>
          <a:ln/>
        </p:spPr>
        <p:txBody>
          <a:bodyPr wrap="square" lIns="0" tIns="0" rIns="0" bIns="0" rtlCol="0" anchor="t">
            <a:normAutofit/>
          </a:bodyPr>
          <a:lstStyle/>
          <a:p>
            <a:pPr algn="l">
              <a:lnSpc>
                <a:spcPts val="3198"/>
              </a:lnSpc>
            </a:pPr>
            <a:r>
              <a:rPr lang="en-US" sz="2300" b="0" dirty="0">
                <a:solidFill>
                  <a:srgbClr val="FFFFFF"/>
                </a:solidFill>
                <a:latin typeface="Arial" pitchFamily="34" charset="0"/>
                <a:ea typeface="Arial" pitchFamily="34" charset="-122"/>
                <a:cs typeface="Arial" pitchFamily="34" charset="-120"/>
              </a:rPr>
              <a:t>高斯过程的性质</a:t>
            </a:r>
            <a:endParaRPr lang="en-US" sz="2284" dirty="0"/>
          </a:p>
        </p:txBody>
      </p:sp>
      <p:sp>
        <p:nvSpPr>
          <p:cNvPr id="5" name="Object4"/>
          <p:cNvSpPr/>
          <p:nvPr/>
        </p:nvSpPr>
        <p:spPr>
          <a:xfrm>
            <a:off x="609905" y="2705481"/>
            <a:ext cx="1920240" cy="462915"/>
          </a:xfrm>
          <a:prstGeom prst="rect">
            <a:avLst/>
          </a:prstGeom>
          <a:noFill/>
          <a:ln/>
        </p:spPr>
        <p:txBody>
          <a:bodyPr wrap="square" lIns="0" tIns="0" rIns="0" bIns="0" rtlCol="0" anchor="t">
            <a:normAutofit/>
          </a:bodyPr>
          <a:lstStyle/>
          <a:p>
            <a:pPr algn="l">
              <a:lnSpc>
                <a:spcPts val="3198"/>
              </a:lnSpc>
            </a:pPr>
            <a:r>
              <a:rPr lang="en-US" sz="2300" b="0" dirty="0">
                <a:solidFill>
                  <a:srgbClr val="FFFFFF"/>
                </a:solidFill>
                <a:latin typeface="Arial" pitchFamily="34" charset="0"/>
                <a:ea typeface="Arial" pitchFamily="34" charset="-122"/>
                <a:cs typeface="Arial" pitchFamily="34" charset="-120"/>
              </a:rPr>
              <a:t>高斯随机变量</a:t>
            </a:r>
            <a:endParaRPr lang="en-US" sz="2284" dirty="0"/>
          </a:p>
        </p:txBody>
      </p:sp>
      <p:pic>
        <p:nvPicPr>
          <p:cNvPr id="6" name="Object 5"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2862358"/>
            <a:ext cx="263347" cy="205740"/>
          </a:xfrm>
          <a:prstGeom prst="rect">
            <a:avLst/>
          </a:prstGeom>
        </p:spPr>
      </p:pic>
      <p:sp>
        <p:nvSpPr>
          <p:cNvPr id="7" name="Object6"/>
          <p:cNvSpPr/>
          <p:nvPr/>
        </p:nvSpPr>
        <p:spPr>
          <a:xfrm>
            <a:off x="256946" y="205740"/>
            <a:ext cx="1188720" cy="154305"/>
          </a:xfrm>
          <a:prstGeom prst="rect">
            <a:avLst/>
          </a:prstGeom>
          <a:noFill/>
          <a:ln/>
        </p:spPr>
        <p:txBody>
          <a:bodyPr wrap="square" lIns="0" tIns="0" rIns="0" bIns="0" rtlCol="0" anchor="t">
            <a:normAutofit/>
          </a:bodyPr>
          <a:lstStyle/>
          <a:p>
            <a:pPr algn="l">
              <a:lnSpc>
                <a:spcPts val="1035"/>
              </a:lnSpc>
            </a:pPr>
            <a:r>
              <a:rPr lang="en-US" sz="1000" b="0" dirty="0">
                <a:solidFill>
                  <a:srgbClr val="FFFFFF"/>
                </a:solidFill>
                <a:latin typeface="Arial" pitchFamily="34" charset="0"/>
                <a:ea typeface="Arial" pitchFamily="34" charset="-122"/>
                <a:cs typeface="Arial" pitchFamily="34" charset="-120"/>
              </a:rPr>
              <a:t>随机信号与噪声分析</a:t>
            </a:r>
            <a:endParaRPr lang="en-US" sz="973" dirty="0"/>
          </a:p>
        </p:txBody>
      </p:sp>
      <p:pic>
        <p:nvPicPr>
          <p:cNvPr id="8" name="Object 7"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56946" y="388849"/>
            <a:ext cx="256946" cy="22631"/>
          </a:xfrm>
          <a:prstGeom prst="rect">
            <a:avLst/>
          </a:prstGeom>
        </p:spPr>
      </p:pic>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name="Slide 148">
    <p:spTree>
      <p:nvGrpSpPr>
        <p:cNvPr id="1" name=""/>
        <p:cNvGrpSpPr/>
        <p:nvPr/>
      </p:nvGrpSpPr>
      <p:grpSpPr>
        <a:xfrm>
          <a:off x="0" y="0"/>
          <a:ext cx="0" cy="0"/>
          <a:chOff x="0" y="0"/>
          <a:chExt cx="0" cy="0"/>
        </a:xfrm>
      </p:grpSpPr>
      <p:sp>
        <p:nvSpPr>
          <p:cNvPr id="2" name="Object1"/>
          <p:cNvSpPr/>
          <p:nvPr/>
        </p:nvSpPr>
        <p:spPr>
          <a:xfrm>
            <a:off x="609905" y="642938"/>
            <a:ext cx="5486400" cy="771525"/>
          </a:xfrm>
          <a:prstGeom prst="rect">
            <a:avLst/>
          </a:prstGeom>
          <a:noFill/>
          <a:ln/>
        </p:spPr>
        <p:txBody>
          <a:bodyPr wrap="square" lIns="0" tIns="0" rIns="0" bIns="0" rtlCol="0" anchor="t">
            <a:normAutofit/>
          </a:bodyPr>
          <a:lstStyle/>
          <a:p>
            <a:pPr algn="l">
              <a:lnSpc>
                <a:spcPts val="5444"/>
              </a:lnSpc>
            </a:pPr>
            <a:r>
              <a:rPr lang="en-US" sz="4200" b="1" dirty="0">
                <a:solidFill>
                  <a:srgbClr val="FFFFFF"/>
                </a:solidFill>
                <a:latin typeface="Arial" pitchFamily="34" charset="0"/>
                <a:ea typeface="Arial" pitchFamily="34" charset="-122"/>
                <a:cs typeface="Arial" pitchFamily="34" charset="-120"/>
              </a:rPr>
              <a:t>n维正态概率密度函数</a:t>
            </a:r>
            <a:endParaRPr lang="en-US" sz="4188" dirty="0"/>
          </a:p>
        </p:txBody>
      </p:sp>
      <p:sp>
        <p:nvSpPr>
          <p:cNvPr id="3" name="Object2"/>
          <p:cNvSpPr/>
          <p:nvPr/>
        </p:nvSpPr>
        <p:spPr>
          <a:xfrm>
            <a:off x="609905" y="1429893"/>
            <a:ext cx="7863840" cy="874395"/>
          </a:xfrm>
          <a:prstGeom prst="rect">
            <a:avLst/>
          </a:prstGeom>
          <a:noFill/>
          <a:ln/>
        </p:spPr>
        <p:txBody>
          <a:bodyPr wrap="square" lIns="0" tIns="0" rIns="0" bIns="0" rtlCol="0" anchor="t">
            <a:normAutofit/>
          </a:bodyPr>
          <a:lstStyle/>
          <a:p>
            <a:pPr algn="l">
              <a:lnSpc>
                <a:spcPts val="3198"/>
              </a:lnSpc>
            </a:pPr>
            <a:r>
              <a:rPr lang="en-US" sz="2300" b="0" dirty="0">
                <a:solidFill>
                  <a:srgbClr val="FFFFFF"/>
                </a:solidFill>
                <a:latin typeface="Arial" pitchFamily="34" charset="0"/>
                <a:ea typeface="Arial" pitchFamily="34" charset="-122"/>
                <a:cs typeface="Arial" pitchFamily="34" charset="-120"/>
              </a:rPr>
              <a:t>对于随机过程X(t)，若其任意n维分布均服从正态分布，则称其为高斯过程。其概率密度如下式：</a:t>
            </a:r>
            <a:endParaRPr lang="en-US" sz="2284" dirty="0"/>
          </a:p>
        </p:txBody>
      </p:sp>
      <p:sp>
        <p:nvSpPr>
          <p:cNvPr id="4" name="Object3"/>
          <p:cNvSpPr/>
          <p:nvPr/>
        </p:nvSpPr>
        <p:spPr>
          <a:xfrm>
            <a:off x="609905" y="2499741"/>
            <a:ext cx="0" cy="0"/>
          </a:xfrm>
          <a:prstGeom prst="rect">
            <a:avLst/>
          </a:prstGeom>
          <a:noFill/>
          <a:ln/>
        </p:spPr>
        <p:txBody>
          <a:bodyPr wrap="square" lIns="0" tIns="0" rIns="0" bIns="0" rtlCol="0" anchor="t">
            <a:normAutofit fontScale="25000" lnSpcReduction="20000"/>
          </a:bodyPr>
          <a:lstStyle/>
          <a:p>
            <a:pPr algn="l">
              <a:lnSpc>
                <a:spcPts val="3198"/>
              </a:lnSpc>
            </a:pPr>
            <a:endParaRPr lang="en-US" sz="2284" dirty="0"/>
          </a:p>
        </p:txBody>
      </p:sp>
      <p:pic>
        <p:nvPicPr>
          <p:cNvPr id="5" name="Object 4"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71170" y="2561463"/>
            <a:ext cx="309067" cy="308610"/>
          </a:xfrm>
          <a:prstGeom prst="rect">
            <a:avLst/>
          </a:prstGeom>
        </p:spPr>
      </p:pic>
      <p:sp>
        <p:nvSpPr>
          <p:cNvPr id="6" name="Object5"/>
          <p:cNvSpPr/>
          <p:nvPr/>
        </p:nvSpPr>
        <p:spPr>
          <a:xfrm>
            <a:off x="609905" y="3137535"/>
            <a:ext cx="0" cy="0"/>
          </a:xfrm>
          <a:prstGeom prst="rect">
            <a:avLst/>
          </a:prstGeom>
          <a:noFill/>
          <a:ln/>
        </p:spPr>
        <p:txBody>
          <a:bodyPr wrap="square" lIns="0" tIns="0" rIns="0" bIns="0" rtlCol="0" anchor="t">
            <a:normAutofit fontScale="25000" lnSpcReduction="20000"/>
          </a:bodyPr>
          <a:lstStyle/>
          <a:p>
            <a:pPr algn="l">
              <a:lnSpc>
                <a:spcPts val="3198"/>
              </a:lnSpc>
            </a:pPr>
            <a:endParaRPr lang="en-US" sz="2284" dirty="0"/>
          </a:p>
        </p:txBody>
      </p:sp>
      <p:pic>
        <p:nvPicPr>
          <p:cNvPr id="7" name="Object 6"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71170" y="3199257"/>
            <a:ext cx="309067" cy="308610"/>
          </a:xfrm>
          <a:prstGeom prst="rect">
            <a:avLst/>
          </a:prstGeom>
        </p:spPr>
      </p:pic>
      <p:sp>
        <p:nvSpPr>
          <p:cNvPr id="8" name="Object7"/>
          <p:cNvSpPr/>
          <p:nvPr/>
        </p:nvSpPr>
        <p:spPr>
          <a:xfrm>
            <a:off x="609905" y="3775329"/>
            <a:ext cx="0" cy="0"/>
          </a:xfrm>
          <a:prstGeom prst="rect">
            <a:avLst/>
          </a:prstGeom>
          <a:noFill/>
          <a:ln/>
        </p:spPr>
        <p:txBody>
          <a:bodyPr wrap="square" lIns="0" tIns="0" rIns="0" bIns="0" rtlCol="0" anchor="t">
            <a:normAutofit fontScale="25000" lnSpcReduction="20000"/>
          </a:bodyPr>
          <a:lstStyle/>
          <a:p>
            <a:pPr algn="l">
              <a:lnSpc>
                <a:spcPts val="3198"/>
              </a:lnSpc>
            </a:pPr>
            <a:endParaRPr lang="en-US" sz="2284" dirty="0"/>
          </a:p>
        </p:txBody>
      </p:sp>
      <p:pic>
        <p:nvPicPr>
          <p:cNvPr id="9" name="Object 8"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71170" y="3837051"/>
            <a:ext cx="309067" cy="308610"/>
          </a:xfrm>
          <a:prstGeom prst="rect">
            <a:avLst/>
          </a:prstGeom>
        </p:spPr>
      </p:pic>
      <p:sp>
        <p:nvSpPr>
          <p:cNvPr id="10" name="Object9"/>
          <p:cNvSpPr/>
          <p:nvPr/>
        </p:nvSpPr>
        <p:spPr>
          <a:xfrm>
            <a:off x="609905" y="4413123"/>
            <a:ext cx="5577840" cy="462915"/>
          </a:xfrm>
          <a:prstGeom prst="rect">
            <a:avLst/>
          </a:prstGeom>
          <a:noFill/>
          <a:ln/>
        </p:spPr>
        <p:txBody>
          <a:bodyPr wrap="square" lIns="0" tIns="0" rIns="0" bIns="0" rtlCol="0" anchor="t">
            <a:normAutofit/>
          </a:bodyPr>
          <a:lstStyle/>
          <a:p>
            <a:pPr algn="l">
              <a:lnSpc>
                <a:spcPts val="3198"/>
              </a:lnSpc>
            </a:pPr>
            <a:r>
              <a:rPr lang="en-US" sz="2300" b="0" dirty="0">
                <a:solidFill>
                  <a:srgbClr val="FFFFFF"/>
                </a:solidFill>
                <a:latin typeface="Arial" pitchFamily="34" charset="0"/>
                <a:ea typeface="Arial" pitchFamily="34" charset="-122"/>
                <a:cs typeface="Arial" pitchFamily="34" charset="-120"/>
              </a:rPr>
              <a:t>当n=1时，高斯过程的概率密度函数为：</a:t>
            </a:r>
            <a:endParaRPr lang="en-US" sz="2284" dirty="0"/>
          </a:p>
        </p:txBody>
      </p:sp>
      <p:pic>
        <p:nvPicPr>
          <p:cNvPr id="11" name="Object 10"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0" y="2862358"/>
            <a:ext cx="263347" cy="205740"/>
          </a:xfrm>
          <a:prstGeom prst="rect">
            <a:avLst/>
          </a:prstGeom>
        </p:spPr>
      </p:pic>
      <p:sp>
        <p:nvSpPr>
          <p:cNvPr id="12" name="Object11"/>
          <p:cNvSpPr/>
          <p:nvPr/>
        </p:nvSpPr>
        <p:spPr>
          <a:xfrm>
            <a:off x="256946" y="205740"/>
            <a:ext cx="1188720" cy="154305"/>
          </a:xfrm>
          <a:prstGeom prst="rect">
            <a:avLst/>
          </a:prstGeom>
          <a:noFill/>
          <a:ln/>
        </p:spPr>
        <p:txBody>
          <a:bodyPr wrap="square" lIns="0" tIns="0" rIns="0" bIns="0" rtlCol="0" anchor="t">
            <a:normAutofit/>
          </a:bodyPr>
          <a:lstStyle/>
          <a:p>
            <a:pPr algn="l">
              <a:lnSpc>
                <a:spcPts val="1035"/>
              </a:lnSpc>
            </a:pPr>
            <a:r>
              <a:rPr lang="en-US" sz="1000" b="0" dirty="0">
                <a:solidFill>
                  <a:srgbClr val="FFFFFF"/>
                </a:solidFill>
                <a:latin typeface="Arial" pitchFamily="34" charset="0"/>
                <a:ea typeface="Arial" pitchFamily="34" charset="-122"/>
                <a:cs typeface="Arial" pitchFamily="34" charset="-120"/>
              </a:rPr>
              <a:t>随机信号与噪声分析</a:t>
            </a:r>
            <a:endParaRPr lang="en-US" sz="973" dirty="0"/>
          </a:p>
        </p:txBody>
      </p:sp>
      <p:pic>
        <p:nvPicPr>
          <p:cNvPr id="13" name="Object 12"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56946" y="388849"/>
            <a:ext cx="256946" cy="22631"/>
          </a:xfrm>
          <a:prstGeom prst="rect">
            <a:avLst/>
          </a:prstGeom>
        </p:spPr>
      </p:pic>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name="Slide 149">
    <p:spTree>
      <p:nvGrpSpPr>
        <p:cNvPr id="1" name=""/>
        <p:cNvGrpSpPr/>
        <p:nvPr/>
      </p:nvGrpSpPr>
      <p:grpSpPr>
        <a:xfrm>
          <a:off x="0" y="0"/>
          <a:ext cx="0" cy="0"/>
          <a:chOff x="0" y="0"/>
          <a:chExt cx="0" cy="0"/>
        </a:xfrm>
      </p:grpSpPr>
      <p:pic>
        <p:nvPicPr>
          <p:cNvPr id="2" name="Object 1" descr="file://C:\Users\tons\AppData\Roaming\XMind\Electron v3\vana\workbooks\f4ea90d42ceac6a1d5eb8b85d1\resources\5ff2278417225545f9af2b5714eaf7a752a4c516c1304c94df2311c0a7e83cb6.png"/>
          <p:cNvPicPr>
            <a:picLocks noChangeAspect="1"/>
          </p:cNvPicPr>
          <p:nvPr/>
        </p:nvPicPr>
        <p:blipFill>
          <a:blip r:embed="rId3"/>
          <a:stretch>
            <a:fillRect/>
          </a:stretch>
        </p:blipFill>
        <p:spPr>
          <a:xfrm>
            <a:off x="609905" y="2161813"/>
            <a:ext cx="7925105" cy="820388"/>
          </a:xfrm>
          <a:prstGeom prst="rect">
            <a:avLst/>
          </a:prstGeom>
        </p:spPr>
      </p:pic>
      <p:sp>
        <p:nvSpPr>
          <p:cNvPr id="3" name="Object2"/>
          <p:cNvSpPr/>
          <p:nvPr/>
        </p:nvSpPr>
        <p:spPr>
          <a:xfrm>
            <a:off x="256946" y="205740"/>
            <a:ext cx="1188720" cy="154305"/>
          </a:xfrm>
          <a:prstGeom prst="rect">
            <a:avLst/>
          </a:prstGeom>
          <a:noFill/>
          <a:ln/>
        </p:spPr>
        <p:txBody>
          <a:bodyPr wrap="square" lIns="0" tIns="0" rIns="0" bIns="0" rtlCol="0" anchor="t">
            <a:normAutofit/>
          </a:bodyPr>
          <a:lstStyle/>
          <a:p>
            <a:pPr algn="l">
              <a:lnSpc>
                <a:spcPts val="1035"/>
              </a:lnSpc>
            </a:pPr>
            <a:r>
              <a:rPr lang="en-US" sz="1000" b="0" dirty="0">
                <a:solidFill>
                  <a:srgbClr val="FFFFFF"/>
                </a:solidFill>
                <a:latin typeface="Arial" pitchFamily="34" charset="0"/>
                <a:ea typeface="Arial" pitchFamily="34" charset="-122"/>
                <a:cs typeface="Arial" pitchFamily="34" charset="-120"/>
              </a:rPr>
              <a:t>随机信号与噪声分析</a:t>
            </a:r>
            <a:endParaRPr lang="en-US" sz="973" dirty="0"/>
          </a:p>
        </p:txBody>
      </p:sp>
      <p:pic>
        <p:nvPicPr>
          <p:cNvPr id="4" name="Object 3"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56946" y="388849"/>
            <a:ext cx="256946" cy="22631"/>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sp>
        <p:nvSpPr>
          <p:cNvPr id="2" name="Object1"/>
          <p:cNvSpPr/>
          <p:nvPr/>
        </p:nvSpPr>
        <p:spPr>
          <a:xfrm>
            <a:off x="609905" y="1217981"/>
            <a:ext cx="2926080" cy="977265"/>
          </a:xfrm>
          <a:prstGeom prst="rect">
            <a:avLst/>
          </a:prstGeom>
          <a:noFill/>
          <a:ln/>
        </p:spPr>
        <p:txBody>
          <a:bodyPr wrap="square" lIns="0" tIns="0" rIns="0" bIns="0" rtlCol="0" anchor="t">
            <a:normAutofit/>
          </a:bodyPr>
          <a:lstStyle/>
          <a:p>
            <a:pPr algn="l">
              <a:lnSpc>
                <a:spcPts val="6929"/>
              </a:lnSpc>
            </a:pPr>
            <a:r>
              <a:rPr lang="en-US" sz="5300" b="1" dirty="0">
                <a:solidFill>
                  <a:srgbClr val="FFFFFF"/>
                </a:solidFill>
                <a:latin typeface="Arial" pitchFamily="34" charset="0"/>
                <a:ea typeface="Arial" pitchFamily="34" charset="-122"/>
                <a:cs typeface="Arial" pitchFamily="34" charset="-120"/>
              </a:rPr>
              <a:t>接收设备</a:t>
            </a:r>
            <a:endParaRPr lang="en-US" sz="5330" dirty="0"/>
          </a:p>
        </p:txBody>
      </p:sp>
      <p:sp>
        <p:nvSpPr>
          <p:cNvPr id="3" name="Object2"/>
          <p:cNvSpPr/>
          <p:nvPr/>
        </p:nvSpPr>
        <p:spPr>
          <a:xfrm>
            <a:off x="609905" y="2588209"/>
            <a:ext cx="7772400" cy="1337310"/>
          </a:xfrm>
          <a:prstGeom prst="rect">
            <a:avLst/>
          </a:prstGeom>
          <a:noFill/>
          <a:ln/>
        </p:spPr>
        <p:txBody>
          <a:bodyPr wrap="square" lIns="0" tIns="0" rIns="0" bIns="0" rtlCol="0" anchor="t">
            <a:normAutofit/>
          </a:bodyPr>
          <a:lstStyle/>
          <a:p>
            <a:pPr algn="l">
              <a:lnSpc>
                <a:spcPts val="4949"/>
              </a:lnSpc>
            </a:pPr>
            <a:r>
              <a:rPr lang="en-US" sz="3800" b="0" dirty="0">
                <a:solidFill>
                  <a:srgbClr val="FFFFFF"/>
                </a:solidFill>
                <a:latin typeface="Arial" pitchFamily="34" charset="0"/>
                <a:ea typeface="Arial" pitchFamily="34" charset="-122"/>
                <a:cs typeface="Arial" pitchFamily="34" charset="-120"/>
              </a:rPr>
              <a:t>从带有干扰的接收信号中恢复出相应的基带信号</a:t>
            </a:r>
            <a:endParaRPr lang="en-US" sz="3807" dirty="0"/>
          </a:p>
        </p:txBody>
      </p:sp>
      <p:pic>
        <p:nvPicPr>
          <p:cNvPr id="4" name="Object 3"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09905" y="2154098"/>
            <a:ext cx="7715707" cy="434111"/>
          </a:xfrm>
          <a:prstGeom prst="rect">
            <a:avLst/>
          </a:prstGeom>
        </p:spPr>
      </p:pic>
      <p:sp>
        <p:nvSpPr>
          <p:cNvPr id="5" name="Object4"/>
          <p:cNvSpPr/>
          <p:nvPr/>
        </p:nvSpPr>
        <p:spPr>
          <a:xfrm>
            <a:off x="256946" y="205740"/>
            <a:ext cx="274320" cy="154305"/>
          </a:xfrm>
          <a:prstGeom prst="rect">
            <a:avLst/>
          </a:prstGeom>
          <a:noFill/>
          <a:ln/>
        </p:spPr>
        <p:txBody>
          <a:bodyPr wrap="square" lIns="0" tIns="0" rIns="0" bIns="0" rtlCol="0" anchor="t">
            <a:normAutofit/>
          </a:bodyPr>
          <a:lstStyle/>
          <a:p>
            <a:pPr algn="l">
              <a:lnSpc>
                <a:spcPts val="1035"/>
              </a:lnSpc>
            </a:pPr>
            <a:r>
              <a:rPr lang="en-US" sz="1000" b="0" dirty="0">
                <a:solidFill>
                  <a:srgbClr val="FFFFFF"/>
                </a:solidFill>
                <a:latin typeface="Arial" pitchFamily="34" charset="0"/>
                <a:ea typeface="Arial" pitchFamily="34" charset="-122"/>
                <a:cs typeface="Arial" pitchFamily="34" charset="-120"/>
              </a:rPr>
              <a:t>绪论</a:t>
            </a:r>
            <a:endParaRPr lang="en-US" sz="973" dirty="0"/>
          </a:p>
        </p:txBody>
      </p:sp>
      <p:pic>
        <p:nvPicPr>
          <p:cNvPr id="6" name="Object 5"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56946" y="388849"/>
            <a:ext cx="256946" cy="22631"/>
          </a:xfrm>
          <a:prstGeom prst="rect">
            <a:avLst/>
          </a:prstGeom>
        </p:spPr>
      </p:pic>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name="Slide 150">
    <p:spTree>
      <p:nvGrpSpPr>
        <p:cNvPr id="1" name=""/>
        <p:cNvGrpSpPr/>
        <p:nvPr/>
      </p:nvGrpSpPr>
      <p:grpSpPr>
        <a:xfrm>
          <a:off x="0" y="0"/>
          <a:ext cx="0" cy="0"/>
          <a:chOff x="0" y="0"/>
          <a:chExt cx="0" cy="0"/>
        </a:xfrm>
      </p:grpSpPr>
      <p:sp>
        <p:nvSpPr>
          <p:cNvPr id="2" name="Object1"/>
          <p:cNvSpPr/>
          <p:nvPr/>
        </p:nvSpPr>
        <p:spPr>
          <a:xfrm>
            <a:off x="609905" y="1552308"/>
            <a:ext cx="0" cy="0"/>
          </a:xfrm>
          <a:prstGeom prst="rect">
            <a:avLst/>
          </a:prstGeom>
          <a:noFill/>
          <a:ln/>
        </p:spPr>
        <p:txBody>
          <a:bodyPr wrap="square" lIns="0" tIns="0" rIns="0" bIns="0" rtlCol="0" anchor="t">
            <a:normAutofit fontScale="25000" lnSpcReduction="20000"/>
          </a:bodyPr>
          <a:lstStyle/>
          <a:p>
            <a:pPr algn="l">
              <a:lnSpc>
                <a:spcPts val="6929"/>
              </a:lnSpc>
            </a:pPr>
            <a:endParaRPr lang="en-US" sz="5330" dirty="0"/>
          </a:p>
        </p:txBody>
      </p:sp>
      <p:pic>
        <p:nvPicPr>
          <p:cNvPr id="3" name="Object 2"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17804" y="1660322"/>
            <a:ext cx="720547" cy="720090"/>
          </a:xfrm>
          <a:prstGeom prst="rect">
            <a:avLst/>
          </a:prstGeom>
        </p:spPr>
      </p:pic>
      <p:sp>
        <p:nvSpPr>
          <p:cNvPr id="4" name="Object3"/>
          <p:cNvSpPr/>
          <p:nvPr/>
        </p:nvSpPr>
        <p:spPr>
          <a:xfrm>
            <a:off x="609905" y="2922537"/>
            <a:ext cx="2011680" cy="668655"/>
          </a:xfrm>
          <a:prstGeom prst="rect">
            <a:avLst/>
          </a:prstGeom>
          <a:noFill/>
          <a:ln/>
        </p:spPr>
        <p:txBody>
          <a:bodyPr wrap="square" lIns="0" tIns="0" rIns="0" bIns="0" rtlCol="0" anchor="t">
            <a:normAutofit/>
          </a:bodyPr>
          <a:lstStyle/>
          <a:p>
            <a:pPr algn="l">
              <a:lnSpc>
                <a:spcPts val="4949"/>
              </a:lnSpc>
            </a:pPr>
            <a:r>
              <a:rPr lang="en-US" sz="3800" b="0" dirty="0">
                <a:solidFill>
                  <a:srgbClr val="FFFFFF"/>
                </a:solidFill>
                <a:latin typeface="Arial" pitchFamily="34" charset="0"/>
                <a:ea typeface="Arial" pitchFamily="34" charset="-122"/>
                <a:cs typeface="Arial" pitchFamily="34" charset="-120"/>
              </a:rPr>
              <a:t>子主题 1</a:t>
            </a:r>
            <a:endParaRPr lang="en-US" sz="3807" dirty="0"/>
          </a:p>
        </p:txBody>
      </p:sp>
      <p:pic>
        <p:nvPicPr>
          <p:cNvPr id="5" name="Object 4"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09905" y="2488425"/>
            <a:ext cx="1977847" cy="434111"/>
          </a:xfrm>
          <a:prstGeom prst="rect">
            <a:avLst/>
          </a:prstGeom>
        </p:spPr>
      </p:pic>
      <p:sp>
        <p:nvSpPr>
          <p:cNvPr id="6" name="Object5"/>
          <p:cNvSpPr/>
          <p:nvPr/>
        </p:nvSpPr>
        <p:spPr>
          <a:xfrm>
            <a:off x="256946" y="205740"/>
            <a:ext cx="1188720" cy="154305"/>
          </a:xfrm>
          <a:prstGeom prst="rect">
            <a:avLst/>
          </a:prstGeom>
          <a:noFill/>
          <a:ln/>
        </p:spPr>
        <p:txBody>
          <a:bodyPr wrap="square" lIns="0" tIns="0" rIns="0" bIns="0" rtlCol="0" anchor="t">
            <a:normAutofit/>
          </a:bodyPr>
          <a:lstStyle/>
          <a:p>
            <a:pPr algn="l">
              <a:lnSpc>
                <a:spcPts val="1035"/>
              </a:lnSpc>
            </a:pPr>
            <a:r>
              <a:rPr lang="en-US" sz="1000" b="0" dirty="0">
                <a:solidFill>
                  <a:srgbClr val="FFFFFF"/>
                </a:solidFill>
                <a:latin typeface="Arial" pitchFamily="34" charset="0"/>
                <a:ea typeface="Arial" pitchFamily="34" charset="-122"/>
                <a:cs typeface="Arial" pitchFamily="34" charset="-120"/>
              </a:rPr>
              <a:t>随机信号与噪声分析</a:t>
            </a:r>
            <a:endParaRPr lang="en-US" sz="973" dirty="0"/>
          </a:p>
        </p:txBody>
      </p:sp>
      <p:pic>
        <p:nvPicPr>
          <p:cNvPr id="7" name="Object 6"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56946" y="388849"/>
            <a:ext cx="256946" cy="22631"/>
          </a:xfrm>
          <a:prstGeom prst="rect">
            <a:avLst/>
          </a:prstGeom>
        </p:spPr>
      </p:pic>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name="Slide 151">
    <p:spTree>
      <p:nvGrpSpPr>
        <p:cNvPr id="1" name=""/>
        <p:cNvGrpSpPr/>
        <p:nvPr/>
      </p:nvGrpSpPr>
      <p:grpSpPr>
        <a:xfrm>
          <a:off x="0" y="0"/>
          <a:ext cx="0" cy="0"/>
          <a:chOff x="0" y="0"/>
          <a:chExt cx="0" cy="0"/>
        </a:xfrm>
      </p:grpSpPr>
      <p:pic>
        <p:nvPicPr>
          <p:cNvPr id="2" name="Object 1" descr="file://C:\Users\tons\AppData\Roaming\XMind\Electron v3\vana\workbooks\f4ea90d42ceac6a1d5eb8b85d1\resources\e74c2474bf01e94e0ecfe636e95552c80b1ef9bcc06effd2299e712524c8caa6.png"/>
          <p:cNvPicPr>
            <a:picLocks noChangeAspect="1"/>
          </p:cNvPicPr>
          <p:nvPr/>
        </p:nvPicPr>
        <p:blipFill>
          <a:blip r:embed="rId3"/>
          <a:stretch>
            <a:fillRect/>
          </a:stretch>
        </p:blipFill>
        <p:spPr>
          <a:xfrm>
            <a:off x="609905" y="2023453"/>
            <a:ext cx="7925105" cy="1096080"/>
          </a:xfrm>
          <a:prstGeom prst="rect">
            <a:avLst/>
          </a:prstGeom>
        </p:spPr>
      </p:pic>
      <p:sp>
        <p:nvSpPr>
          <p:cNvPr id="3" name="Object2"/>
          <p:cNvSpPr/>
          <p:nvPr/>
        </p:nvSpPr>
        <p:spPr>
          <a:xfrm>
            <a:off x="256946" y="205740"/>
            <a:ext cx="1188720" cy="154305"/>
          </a:xfrm>
          <a:prstGeom prst="rect">
            <a:avLst/>
          </a:prstGeom>
          <a:noFill/>
          <a:ln/>
        </p:spPr>
        <p:txBody>
          <a:bodyPr wrap="square" lIns="0" tIns="0" rIns="0" bIns="0" rtlCol="0" anchor="t">
            <a:normAutofit/>
          </a:bodyPr>
          <a:lstStyle/>
          <a:p>
            <a:pPr algn="l">
              <a:lnSpc>
                <a:spcPts val="1035"/>
              </a:lnSpc>
            </a:pPr>
            <a:r>
              <a:rPr lang="en-US" sz="1000" b="0" dirty="0">
                <a:solidFill>
                  <a:srgbClr val="FFFFFF"/>
                </a:solidFill>
                <a:latin typeface="Arial" pitchFamily="34" charset="0"/>
                <a:ea typeface="Arial" pitchFamily="34" charset="-122"/>
                <a:cs typeface="Arial" pitchFamily="34" charset="-120"/>
              </a:rPr>
              <a:t>随机信号与噪声分析</a:t>
            </a:r>
            <a:endParaRPr lang="en-US" sz="973" dirty="0"/>
          </a:p>
        </p:txBody>
      </p:sp>
      <p:pic>
        <p:nvPicPr>
          <p:cNvPr id="4" name="Object 3"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56946" y="388849"/>
            <a:ext cx="256946" cy="22631"/>
          </a:xfrm>
          <a:prstGeom prst="rect">
            <a:avLst/>
          </a:prstGeom>
        </p:spPr>
      </p:pic>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name="Slide 152">
    <p:spTree>
      <p:nvGrpSpPr>
        <p:cNvPr id="1" name=""/>
        <p:cNvGrpSpPr/>
        <p:nvPr/>
      </p:nvGrpSpPr>
      <p:grpSpPr>
        <a:xfrm>
          <a:off x="0" y="0"/>
          <a:ext cx="0" cy="0"/>
          <a:chOff x="0" y="0"/>
          <a:chExt cx="0" cy="0"/>
        </a:xfrm>
      </p:grpSpPr>
      <p:pic>
        <p:nvPicPr>
          <p:cNvPr id="2" name="Object 1" descr="file://C:\Users\tons\AppData\Roaming\XMind\Electron v3\vana\workbooks\f4ea90d42ceac6a1d5eb8b85d1\resources\2d96c03aa80007f9b37f77ba0657fae06594757dc6b3e74784f03f6cb8cb929e.png"/>
          <p:cNvPicPr>
            <a:picLocks noChangeAspect="1"/>
          </p:cNvPicPr>
          <p:nvPr/>
        </p:nvPicPr>
        <p:blipFill>
          <a:blip r:embed="rId3"/>
          <a:stretch>
            <a:fillRect/>
          </a:stretch>
        </p:blipFill>
        <p:spPr>
          <a:xfrm>
            <a:off x="609905" y="2271370"/>
            <a:ext cx="7925105" cy="600246"/>
          </a:xfrm>
          <a:prstGeom prst="rect">
            <a:avLst/>
          </a:prstGeom>
        </p:spPr>
      </p:pic>
      <p:sp>
        <p:nvSpPr>
          <p:cNvPr id="3" name="Object2"/>
          <p:cNvSpPr/>
          <p:nvPr/>
        </p:nvSpPr>
        <p:spPr>
          <a:xfrm>
            <a:off x="256946" y="205740"/>
            <a:ext cx="1188720" cy="154305"/>
          </a:xfrm>
          <a:prstGeom prst="rect">
            <a:avLst/>
          </a:prstGeom>
          <a:noFill/>
          <a:ln/>
        </p:spPr>
        <p:txBody>
          <a:bodyPr wrap="square" lIns="0" tIns="0" rIns="0" bIns="0" rtlCol="0" anchor="t">
            <a:normAutofit/>
          </a:bodyPr>
          <a:lstStyle/>
          <a:p>
            <a:pPr algn="l">
              <a:lnSpc>
                <a:spcPts val="1035"/>
              </a:lnSpc>
            </a:pPr>
            <a:r>
              <a:rPr lang="en-US" sz="1000" b="0" dirty="0">
                <a:solidFill>
                  <a:srgbClr val="FFFFFF"/>
                </a:solidFill>
                <a:latin typeface="Arial" pitchFamily="34" charset="0"/>
                <a:ea typeface="Arial" pitchFamily="34" charset="-122"/>
                <a:cs typeface="Arial" pitchFamily="34" charset="-120"/>
              </a:rPr>
              <a:t>随机信号与噪声分析</a:t>
            </a:r>
            <a:endParaRPr lang="en-US" sz="973" dirty="0"/>
          </a:p>
        </p:txBody>
      </p:sp>
      <p:pic>
        <p:nvPicPr>
          <p:cNvPr id="4" name="Object 3"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56946" y="388849"/>
            <a:ext cx="256946" cy="22631"/>
          </a:xfrm>
          <a:prstGeom prst="rect">
            <a:avLst/>
          </a:prstGeom>
        </p:spPr>
      </p:pic>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name="Slide 153">
    <p:spTree>
      <p:nvGrpSpPr>
        <p:cNvPr id="1" name=""/>
        <p:cNvGrpSpPr/>
        <p:nvPr/>
      </p:nvGrpSpPr>
      <p:grpSpPr>
        <a:xfrm>
          <a:off x="0" y="0"/>
          <a:ext cx="0" cy="0"/>
          <a:chOff x="0" y="0"/>
          <a:chExt cx="0" cy="0"/>
        </a:xfrm>
      </p:grpSpPr>
      <p:sp>
        <p:nvSpPr>
          <p:cNvPr id="2" name="Object1"/>
          <p:cNvSpPr/>
          <p:nvPr/>
        </p:nvSpPr>
        <p:spPr>
          <a:xfrm>
            <a:off x="609905" y="1084250"/>
            <a:ext cx="7772400" cy="1903095"/>
          </a:xfrm>
          <a:prstGeom prst="rect">
            <a:avLst/>
          </a:prstGeom>
          <a:noFill/>
          <a:ln/>
        </p:spPr>
        <p:txBody>
          <a:bodyPr wrap="square" lIns="0" tIns="0" rIns="0" bIns="0" rtlCol="0" anchor="t">
            <a:normAutofit/>
          </a:bodyPr>
          <a:lstStyle/>
          <a:p>
            <a:pPr algn="l">
              <a:lnSpc>
                <a:spcPts val="6929"/>
              </a:lnSpc>
            </a:pPr>
            <a:r>
              <a:rPr lang="en-US" sz="5300" b="1" dirty="0">
                <a:solidFill>
                  <a:srgbClr val="FFFFFF"/>
                </a:solidFill>
                <a:latin typeface="Arial" pitchFamily="34" charset="0"/>
                <a:ea typeface="Arial" pitchFamily="34" charset="-122"/>
                <a:cs typeface="Arial" pitchFamily="34" charset="-120"/>
              </a:rPr>
              <a:t>当n=1时，高斯过程的概率密度函数为：</a:t>
            </a:r>
            <a:endParaRPr lang="en-US" sz="5330" dirty="0"/>
          </a:p>
        </p:txBody>
      </p:sp>
      <p:sp>
        <p:nvSpPr>
          <p:cNvPr id="3" name="Object2"/>
          <p:cNvSpPr/>
          <p:nvPr/>
        </p:nvSpPr>
        <p:spPr>
          <a:xfrm>
            <a:off x="609905" y="3390595"/>
            <a:ext cx="0" cy="0"/>
          </a:xfrm>
          <a:prstGeom prst="rect">
            <a:avLst/>
          </a:prstGeom>
          <a:noFill/>
          <a:ln/>
        </p:spPr>
        <p:txBody>
          <a:bodyPr wrap="square" lIns="0" tIns="0" rIns="0" bIns="0" rtlCol="0" anchor="t">
            <a:normAutofit fontScale="25000" lnSpcReduction="20000"/>
          </a:bodyPr>
          <a:lstStyle/>
          <a:p>
            <a:pPr algn="l">
              <a:lnSpc>
                <a:spcPts val="4949"/>
              </a:lnSpc>
            </a:pPr>
            <a:endParaRPr lang="en-US" sz="3807" dirty="0"/>
          </a:p>
        </p:txBody>
      </p:sp>
      <p:pic>
        <p:nvPicPr>
          <p:cNvPr id="4" name="Object 3"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86714" y="3467748"/>
            <a:ext cx="514807" cy="514350"/>
          </a:xfrm>
          <a:prstGeom prst="rect">
            <a:avLst/>
          </a:prstGeom>
        </p:spPr>
      </p:pic>
      <p:pic>
        <p:nvPicPr>
          <p:cNvPr id="5" name="Object 4"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09905" y="2956484"/>
            <a:ext cx="7744054" cy="434111"/>
          </a:xfrm>
          <a:prstGeom prst="rect">
            <a:avLst/>
          </a:prstGeom>
        </p:spPr>
      </p:pic>
      <p:sp>
        <p:nvSpPr>
          <p:cNvPr id="6" name="Object5"/>
          <p:cNvSpPr/>
          <p:nvPr/>
        </p:nvSpPr>
        <p:spPr>
          <a:xfrm>
            <a:off x="256946" y="205740"/>
            <a:ext cx="1188720" cy="154305"/>
          </a:xfrm>
          <a:prstGeom prst="rect">
            <a:avLst/>
          </a:prstGeom>
          <a:noFill/>
          <a:ln/>
        </p:spPr>
        <p:txBody>
          <a:bodyPr wrap="square" lIns="0" tIns="0" rIns="0" bIns="0" rtlCol="0" anchor="t">
            <a:normAutofit/>
          </a:bodyPr>
          <a:lstStyle/>
          <a:p>
            <a:pPr algn="l">
              <a:lnSpc>
                <a:spcPts val="1035"/>
              </a:lnSpc>
            </a:pPr>
            <a:r>
              <a:rPr lang="en-US" sz="1000" b="0" dirty="0">
                <a:solidFill>
                  <a:srgbClr val="FFFFFF"/>
                </a:solidFill>
                <a:latin typeface="Arial" pitchFamily="34" charset="0"/>
                <a:ea typeface="Arial" pitchFamily="34" charset="-122"/>
                <a:cs typeface="Arial" pitchFamily="34" charset="-120"/>
              </a:rPr>
              <a:t>随机信号与噪声分析</a:t>
            </a:r>
            <a:endParaRPr lang="en-US" sz="973" dirty="0"/>
          </a:p>
        </p:txBody>
      </p:sp>
      <p:pic>
        <p:nvPicPr>
          <p:cNvPr id="7" name="Object 6"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56946" y="388849"/>
            <a:ext cx="256946" cy="22631"/>
          </a:xfrm>
          <a:prstGeom prst="rect">
            <a:avLst/>
          </a:prstGeom>
        </p:spPr>
      </p:pic>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name="Slide 154">
    <p:spTree>
      <p:nvGrpSpPr>
        <p:cNvPr id="1" name=""/>
        <p:cNvGrpSpPr/>
        <p:nvPr/>
      </p:nvGrpSpPr>
      <p:grpSpPr>
        <a:xfrm>
          <a:off x="0" y="0"/>
          <a:ext cx="0" cy="0"/>
          <a:chOff x="0" y="0"/>
          <a:chExt cx="0" cy="0"/>
        </a:xfrm>
      </p:grpSpPr>
      <p:pic>
        <p:nvPicPr>
          <p:cNvPr id="2" name="Object 1" descr="file://C:\Users\tons\AppData\Roaming\XMind\Electron v3\vana\workbooks\f4ea90d42ceac6a1d5eb8b85d1\resources\3c170144e347e87506c626172002b91f8b4f2ed81116f4c5832db5fc63be922e.png"/>
          <p:cNvPicPr>
            <a:picLocks noChangeAspect="1"/>
          </p:cNvPicPr>
          <p:nvPr/>
        </p:nvPicPr>
        <p:blipFill>
          <a:blip r:embed="rId3"/>
          <a:stretch>
            <a:fillRect/>
          </a:stretch>
        </p:blipFill>
        <p:spPr>
          <a:xfrm>
            <a:off x="1218895" y="1659293"/>
            <a:ext cx="6705295" cy="1824914"/>
          </a:xfrm>
          <a:prstGeom prst="rect">
            <a:avLst/>
          </a:prstGeom>
        </p:spPr>
      </p:pic>
      <p:sp>
        <p:nvSpPr>
          <p:cNvPr id="3" name="Object2"/>
          <p:cNvSpPr/>
          <p:nvPr/>
        </p:nvSpPr>
        <p:spPr>
          <a:xfrm>
            <a:off x="256946" y="205740"/>
            <a:ext cx="1188720" cy="154305"/>
          </a:xfrm>
          <a:prstGeom prst="rect">
            <a:avLst/>
          </a:prstGeom>
          <a:noFill/>
          <a:ln/>
        </p:spPr>
        <p:txBody>
          <a:bodyPr wrap="square" lIns="0" tIns="0" rIns="0" bIns="0" rtlCol="0" anchor="t">
            <a:normAutofit/>
          </a:bodyPr>
          <a:lstStyle/>
          <a:p>
            <a:pPr algn="l">
              <a:lnSpc>
                <a:spcPts val="1035"/>
              </a:lnSpc>
            </a:pPr>
            <a:r>
              <a:rPr lang="en-US" sz="1000" b="0" dirty="0">
                <a:solidFill>
                  <a:srgbClr val="FFFFFF"/>
                </a:solidFill>
                <a:latin typeface="Arial" pitchFamily="34" charset="0"/>
                <a:ea typeface="Arial" pitchFamily="34" charset="-122"/>
                <a:cs typeface="Arial" pitchFamily="34" charset="-120"/>
              </a:rPr>
              <a:t>随机信号与噪声分析</a:t>
            </a:r>
            <a:endParaRPr lang="en-US" sz="973" dirty="0"/>
          </a:p>
        </p:txBody>
      </p:sp>
      <p:pic>
        <p:nvPicPr>
          <p:cNvPr id="4" name="Object 3"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56946" y="388849"/>
            <a:ext cx="256946" cy="22631"/>
          </a:xfrm>
          <a:prstGeom prst="rect">
            <a:avLst/>
          </a:prstGeom>
        </p:spPr>
      </p:pic>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name="Slide 155">
    <p:spTree>
      <p:nvGrpSpPr>
        <p:cNvPr id="1" name=""/>
        <p:cNvGrpSpPr/>
        <p:nvPr/>
      </p:nvGrpSpPr>
      <p:grpSpPr>
        <a:xfrm>
          <a:off x="0" y="0"/>
          <a:ext cx="0" cy="0"/>
          <a:chOff x="0" y="0"/>
          <a:chExt cx="0" cy="0"/>
        </a:xfrm>
      </p:grpSpPr>
      <p:sp>
        <p:nvSpPr>
          <p:cNvPr id="2" name="Object1"/>
          <p:cNvSpPr/>
          <p:nvPr/>
        </p:nvSpPr>
        <p:spPr>
          <a:xfrm>
            <a:off x="609905" y="642938"/>
            <a:ext cx="4023360" cy="771525"/>
          </a:xfrm>
          <a:prstGeom prst="rect">
            <a:avLst/>
          </a:prstGeom>
          <a:noFill/>
          <a:ln/>
        </p:spPr>
        <p:txBody>
          <a:bodyPr wrap="square" lIns="0" tIns="0" rIns="0" bIns="0" rtlCol="0" anchor="t">
            <a:normAutofit/>
          </a:bodyPr>
          <a:lstStyle/>
          <a:p>
            <a:pPr algn="l">
              <a:lnSpc>
                <a:spcPts val="5444"/>
              </a:lnSpc>
            </a:pPr>
            <a:r>
              <a:rPr lang="en-US" sz="4200" b="1" dirty="0">
                <a:solidFill>
                  <a:srgbClr val="FFFFFF"/>
                </a:solidFill>
                <a:latin typeface="Arial" pitchFamily="34" charset="0"/>
                <a:ea typeface="Arial" pitchFamily="34" charset="-122"/>
                <a:cs typeface="Arial" pitchFamily="34" charset="-120"/>
              </a:rPr>
              <a:t>高斯过程的性质</a:t>
            </a:r>
            <a:endParaRPr lang="en-US" sz="4188" dirty="0"/>
          </a:p>
        </p:txBody>
      </p:sp>
      <p:sp>
        <p:nvSpPr>
          <p:cNvPr id="3" name="Object2"/>
          <p:cNvSpPr/>
          <p:nvPr/>
        </p:nvSpPr>
        <p:spPr>
          <a:xfrm>
            <a:off x="609905" y="1429893"/>
            <a:ext cx="5029200" cy="462915"/>
          </a:xfrm>
          <a:prstGeom prst="rect">
            <a:avLst/>
          </a:prstGeom>
          <a:noFill/>
          <a:ln/>
        </p:spPr>
        <p:txBody>
          <a:bodyPr wrap="square" lIns="0" tIns="0" rIns="0" bIns="0" rtlCol="0" anchor="t">
            <a:normAutofit/>
          </a:bodyPr>
          <a:lstStyle/>
          <a:p>
            <a:pPr algn="l">
              <a:lnSpc>
                <a:spcPts val="3198"/>
              </a:lnSpc>
            </a:pPr>
            <a:r>
              <a:rPr lang="en-US" sz="2300" b="0" dirty="0">
                <a:solidFill>
                  <a:srgbClr val="FFFFFF"/>
                </a:solidFill>
                <a:latin typeface="Arial" pitchFamily="34" charset="0"/>
                <a:ea typeface="Arial" pitchFamily="34" charset="-122"/>
                <a:cs typeface="Arial" pitchFamily="34" charset="-120"/>
              </a:rPr>
              <a:t>高斯过程若广义平稳，则必狭义平稳</a:t>
            </a:r>
            <a:endParaRPr lang="en-US" sz="2284" dirty="0"/>
          </a:p>
        </p:txBody>
      </p:sp>
      <p:sp>
        <p:nvSpPr>
          <p:cNvPr id="4" name="Object3"/>
          <p:cNvSpPr/>
          <p:nvPr/>
        </p:nvSpPr>
        <p:spPr>
          <a:xfrm>
            <a:off x="609905" y="2067687"/>
            <a:ext cx="7772400" cy="874395"/>
          </a:xfrm>
          <a:prstGeom prst="rect">
            <a:avLst/>
          </a:prstGeom>
          <a:noFill/>
          <a:ln/>
        </p:spPr>
        <p:txBody>
          <a:bodyPr wrap="square" lIns="0" tIns="0" rIns="0" bIns="0" rtlCol="0" anchor="t">
            <a:normAutofit/>
          </a:bodyPr>
          <a:lstStyle/>
          <a:p>
            <a:pPr algn="l">
              <a:lnSpc>
                <a:spcPts val="3198"/>
              </a:lnSpc>
            </a:pPr>
            <a:r>
              <a:rPr lang="en-US" sz="2300" b="0" dirty="0">
                <a:solidFill>
                  <a:srgbClr val="FFFFFF"/>
                </a:solidFill>
                <a:latin typeface="Arial" pitchFamily="34" charset="0"/>
                <a:ea typeface="Arial" pitchFamily="34" charset="-122"/>
                <a:cs typeface="Arial" pitchFamily="34" charset="-120"/>
              </a:rPr>
              <a:t>高斯过程中的随机变量之间若互不相关，则他们也必是统计独立的</a:t>
            </a:r>
            <a:endParaRPr lang="en-US" sz="2284" dirty="0"/>
          </a:p>
        </p:txBody>
      </p:sp>
      <p:sp>
        <p:nvSpPr>
          <p:cNvPr id="5" name="Object4"/>
          <p:cNvSpPr/>
          <p:nvPr/>
        </p:nvSpPr>
        <p:spPr>
          <a:xfrm>
            <a:off x="609905" y="3137535"/>
            <a:ext cx="4663440" cy="462915"/>
          </a:xfrm>
          <a:prstGeom prst="rect">
            <a:avLst/>
          </a:prstGeom>
          <a:noFill/>
          <a:ln/>
        </p:spPr>
        <p:txBody>
          <a:bodyPr wrap="square" lIns="0" tIns="0" rIns="0" bIns="0" rtlCol="0" anchor="t">
            <a:normAutofit/>
          </a:bodyPr>
          <a:lstStyle/>
          <a:p>
            <a:pPr algn="l">
              <a:lnSpc>
                <a:spcPts val="3198"/>
              </a:lnSpc>
            </a:pPr>
            <a:r>
              <a:rPr lang="en-US" sz="2300" b="0" dirty="0">
                <a:solidFill>
                  <a:srgbClr val="FFFFFF"/>
                </a:solidFill>
                <a:latin typeface="Arial" pitchFamily="34" charset="0"/>
                <a:ea typeface="Arial" pitchFamily="34" charset="-122"/>
                <a:cs typeface="Arial" pitchFamily="34" charset="-120"/>
              </a:rPr>
              <a:t>若干个高斯过程之和仍是高斯过程</a:t>
            </a:r>
            <a:endParaRPr lang="en-US" sz="2284" dirty="0"/>
          </a:p>
        </p:txBody>
      </p:sp>
      <p:sp>
        <p:nvSpPr>
          <p:cNvPr id="6" name="Object5"/>
          <p:cNvSpPr/>
          <p:nvPr/>
        </p:nvSpPr>
        <p:spPr>
          <a:xfrm>
            <a:off x="609905" y="3775329"/>
            <a:ext cx="5669280" cy="462915"/>
          </a:xfrm>
          <a:prstGeom prst="rect">
            <a:avLst/>
          </a:prstGeom>
          <a:noFill/>
          <a:ln/>
        </p:spPr>
        <p:txBody>
          <a:bodyPr wrap="square" lIns="0" tIns="0" rIns="0" bIns="0" rtlCol="0" anchor="t">
            <a:normAutofit/>
          </a:bodyPr>
          <a:lstStyle/>
          <a:p>
            <a:pPr algn="l">
              <a:lnSpc>
                <a:spcPts val="3198"/>
              </a:lnSpc>
            </a:pPr>
            <a:r>
              <a:rPr lang="en-US" sz="2300" b="0" dirty="0">
                <a:solidFill>
                  <a:srgbClr val="FFFFFF"/>
                </a:solidFill>
                <a:latin typeface="Arial" pitchFamily="34" charset="0"/>
                <a:ea typeface="Arial" pitchFamily="34" charset="-122"/>
                <a:cs typeface="Arial" pitchFamily="34" charset="-120"/>
              </a:rPr>
              <a:t>高斯过程经过线性变换之后仍是高斯过程</a:t>
            </a:r>
            <a:endParaRPr lang="en-US" sz="2284" dirty="0"/>
          </a:p>
        </p:txBody>
      </p:sp>
      <p:pic>
        <p:nvPicPr>
          <p:cNvPr id="7" name="Object 6"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2862358"/>
            <a:ext cx="263347" cy="205740"/>
          </a:xfrm>
          <a:prstGeom prst="rect">
            <a:avLst/>
          </a:prstGeom>
        </p:spPr>
      </p:pic>
      <p:sp>
        <p:nvSpPr>
          <p:cNvPr id="8" name="Object7"/>
          <p:cNvSpPr/>
          <p:nvPr/>
        </p:nvSpPr>
        <p:spPr>
          <a:xfrm>
            <a:off x="256946" y="205740"/>
            <a:ext cx="1188720" cy="154305"/>
          </a:xfrm>
          <a:prstGeom prst="rect">
            <a:avLst/>
          </a:prstGeom>
          <a:noFill/>
          <a:ln/>
        </p:spPr>
        <p:txBody>
          <a:bodyPr wrap="square" lIns="0" tIns="0" rIns="0" bIns="0" rtlCol="0" anchor="t">
            <a:normAutofit/>
          </a:bodyPr>
          <a:lstStyle/>
          <a:p>
            <a:pPr algn="l">
              <a:lnSpc>
                <a:spcPts val="1035"/>
              </a:lnSpc>
            </a:pPr>
            <a:r>
              <a:rPr lang="en-US" sz="1000" b="0" dirty="0">
                <a:solidFill>
                  <a:srgbClr val="FFFFFF"/>
                </a:solidFill>
                <a:latin typeface="Arial" pitchFamily="34" charset="0"/>
                <a:ea typeface="Arial" pitchFamily="34" charset="-122"/>
                <a:cs typeface="Arial" pitchFamily="34" charset="-120"/>
              </a:rPr>
              <a:t>随机信号与噪声分析</a:t>
            </a:r>
            <a:endParaRPr lang="en-US" sz="973" dirty="0"/>
          </a:p>
        </p:txBody>
      </p:sp>
      <p:pic>
        <p:nvPicPr>
          <p:cNvPr id="9" name="Object 8"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56946" y="388849"/>
            <a:ext cx="256946" cy="22631"/>
          </a:xfrm>
          <a:prstGeom prst="rect">
            <a:avLst/>
          </a:prstGeom>
        </p:spPr>
      </p:pic>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name="Slide 156">
    <p:spTree>
      <p:nvGrpSpPr>
        <p:cNvPr id="1" name=""/>
        <p:cNvGrpSpPr/>
        <p:nvPr/>
      </p:nvGrpSpPr>
      <p:grpSpPr>
        <a:xfrm>
          <a:off x="0" y="0"/>
          <a:ext cx="0" cy="0"/>
          <a:chOff x="0" y="0"/>
          <a:chExt cx="0" cy="0"/>
        </a:xfrm>
      </p:grpSpPr>
      <p:sp>
        <p:nvSpPr>
          <p:cNvPr id="2" name="Object1"/>
          <p:cNvSpPr/>
          <p:nvPr/>
        </p:nvSpPr>
        <p:spPr>
          <a:xfrm>
            <a:off x="609905" y="642938"/>
            <a:ext cx="3474720" cy="771525"/>
          </a:xfrm>
          <a:prstGeom prst="rect">
            <a:avLst/>
          </a:prstGeom>
          <a:noFill/>
          <a:ln/>
        </p:spPr>
        <p:txBody>
          <a:bodyPr wrap="square" lIns="0" tIns="0" rIns="0" bIns="0" rtlCol="0" anchor="t">
            <a:normAutofit/>
          </a:bodyPr>
          <a:lstStyle/>
          <a:p>
            <a:pPr algn="l">
              <a:lnSpc>
                <a:spcPts val="5444"/>
              </a:lnSpc>
            </a:pPr>
            <a:r>
              <a:rPr lang="en-US" sz="4200" b="1" dirty="0">
                <a:solidFill>
                  <a:srgbClr val="FFFFFF"/>
                </a:solidFill>
                <a:latin typeface="Arial" pitchFamily="34" charset="0"/>
                <a:ea typeface="Arial" pitchFamily="34" charset="-122"/>
                <a:cs typeface="Arial" pitchFamily="34" charset="-120"/>
              </a:rPr>
              <a:t>高斯随机变量</a:t>
            </a:r>
            <a:endParaRPr lang="en-US" sz="4188" dirty="0"/>
          </a:p>
        </p:txBody>
      </p:sp>
      <p:sp>
        <p:nvSpPr>
          <p:cNvPr id="3" name="Object2"/>
          <p:cNvSpPr/>
          <p:nvPr/>
        </p:nvSpPr>
        <p:spPr>
          <a:xfrm>
            <a:off x="609905" y="1429893"/>
            <a:ext cx="1920240" cy="462915"/>
          </a:xfrm>
          <a:prstGeom prst="rect">
            <a:avLst/>
          </a:prstGeom>
          <a:noFill/>
          <a:ln/>
        </p:spPr>
        <p:txBody>
          <a:bodyPr wrap="square" lIns="0" tIns="0" rIns="0" bIns="0" rtlCol="0" anchor="t">
            <a:normAutofit/>
          </a:bodyPr>
          <a:lstStyle/>
          <a:p>
            <a:pPr algn="l">
              <a:lnSpc>
                <a:spcPts val="3198"/>
              </a:lnSpc>
            </a:pPr>
            <a:r>
              <a:rPr lang="en-US" sz="2300" b="0" dirty="0">
                <a:solidFill>
                  <a:srgbClr val="FFFFFF"/>
                </a:solidFill>
                <a:latin typeface="Arial" pitchFamily="34" charset="0"/>
                <a:ea typeface="Arial" pitchFamily="34" charset="-122"/>
                <a:cs typeface="Arial" pitchFamily="34" charset="-120"/>
              </a:rPr>
              <a:t>概率密度函数</a:t>
            </a:r>
            <a:endParaRPr lang="en-US" sz="2284" dirty="0"/>
          </a:p>
        </p:txBody>
      </p:sp>
      <p:sp>
        <p:nvSpPr>
          <p:cNvPr id="4" name="Object3"/>
          <p:cNvSpPr/>
          <p:nvPr/>
        </p:nvSpPr>
        <p:spPr>
          <a:xfrm>
            <a:off x="609905" y="2067687"/>
            <a:ext cx="1920240" cy="462915"/>
          </a:xfrm>
          <a:prstGeom prst="rect">
            <a:avLst/>
          </a:prstGeom>
          <a:noFill/>
          <a:ln/>
        </p:spPr>
        <p:txBody>
          <a:bodyPr wrap="square" lIns="0" tIns="0" rIns="0" bIns="0" rtlCol="0" anchor="t">
            <a:normAutofit/>
          </a:bodyPr>
          <a:lstStyle/>
          <a:p>
            <a:pPr algn="l">
              <a:lnSpc>
                <a:spcPts val="3198"/>
              </a:lnSpc>
            </a:pPr>
            <a:r>
              <a:rPr lang="en-US" sz="2300" b="0" dirty="0">
                <a:solidFill>
                  <a:srgbClr val="FFFFFF"/>
                </a:solidFill>
                <a:latin typeface="Arial" pitchFamily="34" charset="0"/>
                <a:ea typeface="Arial" pitchFamily="34" charset="-122"/>
                <a:cs typeface="Arial" pitchFamily="34" charset="-120"/>
              </a:rPr>
              <a:t>正态分布函数</a:t>
            </a:r>
            <a:endParaRPr lang="en-US" sz="2284" dirty="0"/>
          </a:p>
        </p:txBody>
      </p:sp>
      <p:pic>
        <p:nvPicPr>
          <p:cNvPr id="5" name="Object 4"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2862358"/>
            <a:ext cx="263347" cy="205740"/>
          </a:xfrm>
          <a:prstGeom prst="rect">
            <a:avLst/>
          </a:prstGeom>
        </p:spPr>
      </p:pic>
      <p:sp>
        <p:nvSpPr>
          <p:cNvPr id="6" name="Object5"/>
          <p:cNvSpPr/>
          <p:nvPr/>
        </p:nvSpPr>
        <p:spPr>
          <a:xfrm>
            <a:off x="256946" y="205740"/>
            <a:ext cx="1188720" cy="154305"/>
          </a:xfrm>
          <a:prstGeom prst="rect">
            <a:avLst/>
          </a:prstGeom>
          <a:noFill/>
          <a:ln/>
        </p:spPr>
        <p:txBody>
          <a:bodyPr wrap="square" lIns="0" tIns="0" rIns="0" bIns="0" rtlCol="0" anchor="t">
            <a:normAutofit/>
          </a:bodyPr>
          <a:lstStyle/>
          <a:p>
            <a:pPr algn="l">
              <a:lnSpc>
                <a:spcPts val="1035"/>
              </a:lnSpc>
            </a:pPr>
            <a:r>
              <a:rPr lang="en-US" sz="1000" b="0" dirty="0">
                <a:solidFill>
                  <a:srgbClr val="FFFFFF"/>
                </a:solidFill>
                <a:latin typeface="Arial" pitchFamily="34" charset="0"/>
                <a:ea typeface="Arial" pitchFamily="34" charset="-122"/>
                <a:cs typeface="Arial" pitchFamily="34" charset="-120"/>
              </a:rPr>
              <a:t>随机信号与噪声分析</a:t>
            </a:r>
            <a:endParaRPr lang="en-US" sz="973" dirty="0"/>
          </a:p>
        </p:txBody>
      </p:sp>
      <p:pic>
        <p:nvPicPr>
          <p:cNvPr id="7" name="Object 6"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56946" y="388849"/>
            <a:ext cx="256946" cy="22631"/>
          </a:xfrm>
          <a:prstGeom prst="rect">
            <a:avLst/>
          </a:prstGeom>
        </p:spPr>
      </p:pic>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name="Slide 157">
    <p:spTree>
      <p:nvGrpSpPr>
        <p:cNvPr id="1" name=""/>
        <p:cNvGrpSpPr/>
        <p:nvPr/>
      </p:nvGrpSpPr>
      <p:grpSpPr>
        <a:xfrm>
          <a:off x="0" y="0"/>
          <a:ext cx="0" cy="0"/>
          <a:chOff x="0" y="0"/>
          <a:chExt cx="0" cy="0"/>
        </a:xfrm>
      </p:grpSpPr>
      <p:sp>
        <p:nvSpPr>
          <p:cNvPr id="2" name="Object1"/>
          <p:cNvSpPr/>
          <p:nvPr/>
        </p:nvSpPr>
        <p:spPr>
          <a:xfrm>
            <a:off x="609905" y="1552308"/>
            <a:ext cx="4389120" cy="977265"/>
          </a:xfrm>
          <a:prstGeom prst="rect">
            <a:avLst/>
          </a:prstGeom>
          <a:noFill/>
          <a:ln/>
        </p:spPr>
        <p:txBody>
          <a:bodyPr wrap="square" lIns="0" tIns="0" rIns="0" bIns="0" rtlCol="0" anchor="t">
            <a:normAutofit/>
          </a:bodyPr>
          <a:lstStyle/>
          <a:p>
            <a:pPr algn="l">
              <a:lnSpc>
                <a:spcPts val="6929"/>
              </a:lnSpc>
            </a:pPr>
            <a:r>
              <a:rPr lang="en-US" sz="5300" b="1" dirty="0">
                <a:solidFill>
                  <a:srgbClr val="FFFFFF"/>
                </a:solidFill>
                <a:latin typeface="Arial" pitchFamily="34" charset="0"/>
                <a:ea typeface="Arial" pitchFamily="34" charset="-122"/>
                <a:cs typeface="Arial" pitchFamily="34" charset="-120"/>
              </a:rPr>
              <a:t>概率密度函数</a:t>
            </a:r>
            <a:endParaRPr lang="en-US" sz="5330" dirty="0"/>
          </a:p>
        </p:txBody>
      </p:sp>
      <p:sp>
        <p:nvSpPr>
          <p:cNvPr id="3" name="Object2"/>
          <p:cNvSpPr/>
          <p:nvPr/>
        </p:nvSpPr>
        <p:spPr>
          <a:xfrm>
            <a:off x="609905" y="2922537"/>
            <a:ext cx="0" cy="0"/>
          </a:xfrm>
          <a:prstGeom prst="rect">
            <a:avLst/>
          </a:prstGeom>
          <a:noFill/>
          <a:ln/>
        </p:spPr>
        <p:txBody>
          <a:bodyPr wrap="square" lIns="0" tIns="0" rIns="0" bIns="0" rtlCol="0" anchor="t">
            <a:normAutofit fontScale="25000" lnSpcReduction="20000"/>
          </a:bodyPr>
          <a:lstStyle/>
          <a:p>
            <a:pPr algn="l">
              <a:lnSpc>
                <a:spcPts val="4949"/>
              </a:lnSpc>
            </a:pPr>
            <a:endParaRPr lang="en-US" sz="3807" dirty="0"/>
          </a:p>
        </p:txBody>
      </p:sp>
      <p:pic>
        <p:nvPicPr>
          <p:cNvPr id="4" name="Object 3"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86714" y="2999689"/>
            <a:ext cx="514807" cy="514350"/>
          </a:xfrm>
          <a:prstGeom prst="rect">
            <a:avLst/>
          </a:prstGeom>
        </p:spPr>
      </p:pic>
      <p:pic>
        <p:nvPicPr>
          <p:cNvPr id="5" name="Object 4"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09905" y="2488425"/>
            <a:ext cx="4320540" cy="434111"/>
          </a:xfrm>
          <a:prstGeom prst="rect">
            <a:avLst/>
          </a:prstGeom>
        </p:spPr>
      </p:pic>
      <p:sp>
        <p:nvSpPr>
          <p:cNvPr id="6" name="Object5"/>
          <p:cNvSpPr/>
          <p:nvPr/>
        </p:nvSpPr>
        <p:spPr>
          <a:xfrm>
            <a:off x="256946" y="205740"/>
            <a:ext cx="1188720" cy="154305"/>
          </a:xfrm>
          <a:prstGeom prst="rect">
            <a:avLst/>
          </a:prstGeom>
          <a:noFill/>
          <a:ln/>
        </p:spPr>
        <p:txBody>
          <a:bodyPr wrap="square" lIns="0" tIns="0" rIns="0" bIns="0" rtlCol="0" anchor="t">
            <a:normAutofit/>
          </a:bodyPr>
          <a:lstStyle/>
          <a:p>
            <a:pPr algn="l">
              <a:lnSpc>
                <a:spcPts val="1035"/>
              </a:lnSpc>
            </a:pPr>
            <a:r>
              <a:rPr lang="en-US" sz="1000" b="0" dirty="0">
                <a:solidFill>
                  <a:srgbClr val="FFFFFF"/>
                </a:solidFill>
                <a:latin typeface="Arial" pitchFamily="34" charset="0"/>
                <a:ea typeface="Arial" pitchFamily="34" charset="-122"/>
                <a:cs typeface="Arial" pitchFamily="34" charset="-120"/>
              </a:rPr>
              <a:t>随机信号与噪声分析</a:t>
            </a:r>
            <a:endParaRPr lang="en-US" sz="973" dirty="0"/>
          </a:p>
        </p:txBody>
      </p:sp>
      <p:pic>
        <p:nvPicPr>
          <p:cNvPr id="7" name="Object 6"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56946" y="388849"/>
            <a:ext cx="256946" cy="22631"/>
          </a:xfrm>
          <a:prstGeom prst="rect">
            <a:avLst/>
          </a:prstGeom>
        </p:spPr>
      </p:pic>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name="Slide 158">
    <p:spTree>
      <p:nvGrpSpPr>
        <p:cNvPr id="1" name=""/>
        <p:cNvGrpSpPr/>
        <p:nvPr/>
      </p:nvGrpSpPr>
      <p:grpSpPr>
        <a:xfrm>
          <a:off x="0" y="0"/>
          <a:ext cx="0" cy="0"/>
          <a:chOff x="0" y="0"/>
          <a:chExt cx="0" cy="0"/>
        </a:xfrm>
      </p:grpSpPr>
      <p:pic>
        <p:nvPicPr>
          <p:cNvPr id="2" name="Object 1" descr="file://C:\Users\tons\AppData\Roaming\XMind\Electron v3\vana\workbooks\f4ea90d42ceac6a1d5eb8b85d1\resources\73069d436fabe437f79bf4a241d25ae0808c7e3be05872cb33635f922daf9ec7.png"/>
          <p:cNvPicPr>
            <a:picLocks noChangeAspect="1"/>
          </p:cNvPicPr>
          <p:nvPr/>
        </p:nvPicPr>
        <p:blipFill>
          <a:blip r:embed="rId3"/>
          <a:stretch>
            <a:fillRect/>
          </a:stretch>
        </p:blipFill>
        <p:spPr>
          <a:xfrm>
            <a:off x="1218895" y="1516818"/>
            <a:ext cx="6705295" cy="2109349"/>
          </a:xfrm>
          <a:prstGeom prst="rect">
            <a:avLst/>
          </a:prstGeom>
        </p:spPr>
      </p:pic>
      <p:sp>
        <p:nvSpPr>
          <p:cNvPr id="3" name="Object2"/>
          <p:cNvSpPr/>
          <p:nvPr/>
        </p:nvSpPr>
        <p:spPr>
          <a:xfrm>
            <a:off x="256946" y="205740"/>
            <a:ext cx="1188720" cy="154305"/>
          </a:xfrm>
          <a:prstGeom prst="rect">
            <a:avLst/>
          </a:prstGeom>
          <a:noFill/>
          <a:ln/>
        </p:spPr>
        <p:txBody>
          <a:bodyPr wrap="square" lIns="0" tIns="0" rIns="0" bIns="0" rtlCol="0" anchor="t">
            <a:normAutofit/>
          </a:bodyPr>
          <a:lstStyle/>
          <a:p>
            <a:pPr algn="l">
              <a:lnSpc>
                <a:spcPts val="1035"/>
              </a:lnSpc>
            </a:pPr>
            <a:r>
              <a:rPr lang="en-US" sz="1000" b="0" dirty="0">
                <a:solidFill>
                  <a:srgbClr val="FFFFFF"/>
                </a:solidFill>
                <a:latin typeface="Arial" pitchFamily="34" charset="0"/>
                <a:ea typeface="Arial" pitchFamily="34" charset="-122"/>
                <a:cs typeface="Arial" pitchFamily="34" charset="-120"/>
              </a:rPr>
              <a:t>随机信号与噪声分析</a:t>
            </a:r>
            <a:endParaRPr lang="en-US" sz="973" dirty="0"/>
          </a:p>
        </p:txBody>
      </p:sp>
      <p:pic>
        <p:nvPicPr>
          <p:cNvPr id="4" name="Object 3"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56946" y="388849"/>
            <a:ext cx="256946" cy="22631"/>
          </a:xfrm>
          <a:prstGeom prst="rect">
            <a:avLst/>
          </a:prstGeom>
        </p:spPr>
      </p:pic>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name="Slide 159">
    <p:spTree>
      <p:nvGrpSpPr>
        <p:cNvPr id="1" name=""/>
        <p:cNvGrpSpPr/>
        <p:nvPr/>
      </p:nvGrpSpPr>
      <p:grpSpPr>
        <a:xfrm>
          <a:off x="0" y="0"/>
          <a:ext cx="0" cy="0"/>
          <a:chOff x="0" y="0"/>
          <a:chExt cx="0" cy="0"/>
        </a:xfrm>
      </p:grpSpPr>
      <p:sp>
        <p:nvSpPr>
          <p:cNvPr id="2" name="Object1"/>
          <p:cNvSpPr/>
          <p:nvPr/>
        </p:nvSpPr>
        <p:spPr>
          <a:xfrm>
            <a:off x="609905" y="642938"/>
            <a:ext cx="3474720" cy="771525"/>
          </a:xfrm>
          <a:prstGeom prst="rect">
            <a:avLst/>
          </a:prstGeom>
          <a:noFill/>
          <a:ln/>
        </p:spPr>
        <p:txBody>
          <a:bodyPr wrap="square" lIns="0" tIns="0" rIns="0" bIns="0" rtlCol="0" anchor="t">
            <a:normAutofit/>
          </a:bodyPr>
          <a:lstStyle/>
          <a:p>
            <a:pPr algn="l">
              <a:lnSpc>
                <a:spcPts val="5444"/>
              </a:lnSpc>
            </a:pPr>
            <a:r>
              <a:rPr lang="en-US" sz="4200" b="1" dirty="0">
                <a:solidFill>
                  <a:srgbClr val="FFFFFF"/>
                </a:solidFill>
                <a:latin typeface="Arial" pitchFamily="34" charset="0"/>
                <a:ea typeface="Arial" pitchFamily="34" charset="-122"/>
                <a:cs typeface="Arial" pitchFamily="34" charset="-120"/>
              </a:rPr>
              <a:t>正态分布函数</a:t>
            </a:r>
            <a:endParaRPr lang="en-US" sz="4188" dirty="0"/>
          </a:p>
        </p:txBody>
      </p:sp>
      <p:sp>
        <p:nvSpPr>
          <p:cNvPr id="3" name="Object2"/>
          <p:cNvSpPr/>
          <p:nvPr/>
        </p:nvSpPr>
        <p:spPr>
          <a:xfrm>
            <a:off x="609905" y="1429893"/>
            <a:ext cx="1280160" cy="462915"/>
          </a:xfrm>
          <a:prstGeom prst="rect">
            <a:avLst/>
          </a:prstGeom>
          <a:noFill/>
          <a:ln/>
        </p:spPr>
        <p:txBody>
          <a:bodyPr wrap="square" lIns="0" tIns="0" rIns="0" bIns="0" rtlCol="0" anchor="t">
            <a:normAutofit/>
          </a:bodyPr>
          <a:lstStyle/>
          <a:p>
            <a:pPr algn="l">
              <a:lnSpc>
                <a:spcPts val="3198"/>
              </a:lnSpc>
            </a:pPr>
            <a:r>
              <a:rPr lang="en-US" sz="2300" b="0" dirty="0">
                <a:solidFill>
                  <a:srgbClr val="FFFFFF"/>
                </a:solidFill>
                <a:latin typeface="Arial" pitchFamily="34" charset="0"/>
                <a:ea typeface="Arial" pitchFamily="34" charset="-122"/>
                <a:cs typeface="Arial" pitchFamily="34" charset="-120"/>
              </a:rPr>
              <a:t>一般形式</a:t>
            </a:r>
            <a:endParaRPr lang="en-US" sz="2284" dirty="0"/>
          </a:p>
        </p:txBody>
      </p:sp>
      <p:sp>
        <p:nvSpPr>
          <p:cNvPr id="4" name="Object3"/>
          <p:cNvSpPr/>
          <p:nvPr/>
        </p:nvSpPr>
        <p:spPr>
          <a:xfrm>
            <a:off x="609905" y="2067687"/>
            <a:ext cx="1280160" cy="462915"/>
          </a:xfrm>
          <a:prstGeom prst="rect">
            <a:avLst/>
          </a:prstGeom>
          <a:noFill/>
          <a:ln/>
        </p:spPr>
        <p:txBody>
          <a:bodyPr wrap="square" lIns="0" tIns="0" rIns="0" bIns="0" rtlCol="0" anchor="t">
            <a:normAutofit/>
          </a:bodyPr>
          <a:lstStyle/>
          <a:p>
            <a:pPr algn="l">
              <a:lnSpc>
                <a:spcPts val="3198"/>
              </a:lnSpc>
            </a:pPr>
            <a:r>
              <a:rPr lang="en-US" sz="2300" b="0" dirty="0">
                <a:solidFill>
                  <a:srgbClr val="FFFFFF"/>
                </a:solidFill>
                <a:latin typeface="Arial" pitchFamily="34" charset="0"/>
                <a:ea typeface="Arial" pitchFamily="34" charset="-122"/>
                <a:cs typeface="Arial" pitchFamily="34" charset="-120"/>
              </a:rPr>
              <a:t>误差函数</a:t>
            </a:r>
            <a:endParaRPr lang="en-US" sz="2284" dirty="0"/>
          </a:p>
        </p:txBody>
      </p:sp>
      <p:sp>
        <p:nvSpPr>
          <p:cNvPr id="5" name="Object4"/>
          <p:cNvSpPr/>
          <p:nvPr/>
        </p:nvSpPr>
        <p:spPr>
          <a:xfrm>
            <a:off x="609905" y="2705481"/>
            <a:ext cx="3474720" cy="462915"/>
          </a:xfrm>
          <a:prstGeom prst="rect">
            <a:avLst/>
          </a:prstGeom>
          <a:noFill/>
          <a:ln/>
        </p:spPr>
        <p:txBody>
          <a:bodyPr wrap="square" lIns="0" tIns="0" rIns="0" bIns="0" rtlCol="0" anchor="t">
            <a:normAutofit/>
          </a:bodyPr>
          <a:lstStyle/>
          <a:p>
            <a:pPr algn="l">
              <a:lnSpc>
                <a:spcPts val="3198"/>
              </a:lnSpc>
            </a:pPr>
            <a:r>
              <a:rPr lang="en-US" sz="2300" b="0" dirty="0">
                <a:solidFill>
                  <a:srgbClr val="FFFFFF"/>
                </a:solidFill>
                <a:latin typeface="Arial" pitchFamily="34" charset="0"/>
                <a:ea typeface="Arial" pitchFamily="34" charset="-122"/>
                <a:cs typeface="Arial" pitchFamily="34" charset="-120"/>
              </a:rPr>
              <a:t>用误差函数表示正态分布</a:t>
            </a:r>
            <a:endParaRPr lang="en-US" sz="2284" dirty="0"/>
          </a:p>
        </p:txBody>
      </p:sp>
      <p:pic>
        <p:nvPicPr>
          <p:cNvPr id="6" name="Object 5"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2862358"/>
            <a:ext cx="263347" cy="205740"/>
          </a:xfrm>
          <a:prstGeom prst="rect">
            <a:avLst/>
          </a:prstGeom>
        </p:spPr>
      </p:pic>
      <p:sp>
        <p:nvSpPr>
          <p:cNvPr id="7" name="Object6"/>
          <p:cNvSpPr/>
          <p:nvPr/>
        </p:nvSpPr>
        <p:spPr>
          <a:xfrm>
            <a:off x="256946" y="205740"/>
            <a:ext cx="1188720" cy="154305"/>
          </a:xfrm>
          <a:prstGeom prst="rect">
            <a:avLst/>
          </a:prstGeom>
          <a:noFill/>
          <a:ln/>
        </p:spPr>
        <p:txBody>
          <a:bodyPr wrap="square" lIns="0" tIns="0" rIns="0" bIns="0" rtlCol="0" anchor="t">
            <a:normAutofit/>
          </a:bodyPr>
          <a:lstStyle/>
          <a:p>
            <a:pPr algn="l">
              <a:lnSpc>
                <a:spcPts val="1035"/>
              </a:lnSpc>
            </a:pPr>
            <a:r>
              <a:rPr lang="en-US" sz="1000" b="0" dirty="0">
                <a:solidFill>
                  <a:srgbClr val="FFFFFF"/>
                </a:solidFill>
                <a:latin typeface="Arial" pitchFamily="34" charset="0"/>
                <a:ea typeface="Arial" pitchFamily="34" charset="-122"/>
                <a:cs typeface="Arial" pitchFamily="34" charset="-120"/>
              </a:rPr>
              <a:t>随机信号与噪声分析</a:t>
            </a:r>
            <a:endParaRPr lang="en-US" sz="973" dirty="0"/>
          </a:p>
        </p:txBody>
      </p:sp>
      <p:pic>
        <p:nvPicPr>
          <p:cNvPr id="8" name="Object 7"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56946" y="388849"/>
            <a:ext cx="256946" cy="22631"/>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sp>
        <p:nvSpPr>
          <p:cNvPr id="2" name="Object1"/>
          <p:cNvSpPr/>
          <p:nvPr/>
        </p:nvSpPr>
        <p:spPr>
          <a:xfrm>
            <a:off x="609905" y="1552308"/>
            <a:ext cx="1463040" cy="977265"/>
          </a:xfrm>
          <a:prstGeom prst="rect">
            <a:avLst/>
          </a:prstGeom>
          <a:noFill/>
          <a:ln/>
        </p:spPr>
        <p:txBody>
          <a:bodyPr wrap="square" lIns="0" tIns="0" rIns="0" bIns="0" rtlCol="0" anchor="t">
            <a:normAutofit/>
          </a:bodyPr>
          <a:lstStyle/>
          <a:p>
            <a:pPr algn="l">
              <a:lnSpc>
                <a:spcPts val="6929"/>
              </a:lnSpc>
            </a:pPr>
            <a:r>
              <a:rPr lang="en-US" sz="5300" b="1" dirty="0">
                <a:solidFill>
                  <a:srgbClr val="FFFFFF"/>
                </a:solidFill>
                <a:latin typeface="Arial" pitchFamily="34" charset="0"/>
                <a:ea typeface="Arial" pitchFamily="34" charset="-122"/>
                <a:cs typeface="Arial" pitchFamily="34" charset="-120"/>
              </a:rPr>
              <a:t>信宿</a:t>
            </a:r>
            <a:endParaRPr lang="en-US" sz="5330" dirty="0"/>
          </a:p>
        </p:txBody>
      </p:sp>
      <p:sp>
        <p:nvSpPr>
          <p:cNvPr id="3" name="Object2"/>
          <p:cNvSpPr/>
          <p:nvPr/>
        </p:nvSpPr>
        <p:spPr>
          <a:xfrm>
            <a:off x="609905" y="2922537"/>
            <a:ext cx="6766560" cy="668655"/>
          </a:xfrm>
          <a:prstGeom prst="rect">
            <a:avLst/>
          </a:prstGeom>
          <a:noFill/>
          <a:ln/>
        </p:spPr>
        <p:txBody>
          <a:bodyPr wrap="square" lIns="0" tIns="0" rIns="0" bIns="0" rtlCol="0" anchor="t">
            <a:normAutofit/>
          </a:bodyPr>
          <a:lstStyle/>
          <a:p>
            <a:pPr algn="l">
              <a:lnSpc>
                <a:spcPts val="4949"/>
              </a:lnSpc>
            </a:pPr>
            <a:r>
              <a:rPr lang="en-US" sz="3800" b="0" dirty="0">
                <a:solidFill>
                  <a:srgbClr val="FFFFFF"/>
                </a:solidFill>
                <a:latin typeface="Arial" pitchFamily="34" charset="0"/>
                <a:ea typeface="Arial" pitchFamily="34" charset="-122"/>
                <a:cs typeface="Arial" pitchFamily="34" charset="-120"/>
              </a:rPr>
              <a:t>将基带信号转换为相应的消息</a:t>
            </a:r>
            <a:endParaRPr lang="en-US" sz="3807" dirty="0"/>
          </a:p>
        </p:txBody>
      </p:sp>
      <p:pic>
        <p:nvPicPr>
          <p:cNvPr id="4" name="Object 3"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09905" y="2488425"/>
            <a:ext cx="6687007" cy="434111"/>
          </a:xfrm>
          <a:prstGeom prst="rect">
            <a:avLst/>
          </a:prstGeom>
        </p:spPr>
      </p:pic>
      <p:sp>
        <p:nvSpPr>
          <p:cNvPr id="5" name="Object4"/>
          <p:cNvSpPr/>
          <p:nvPr/>
        </p:nvSpPr>
        <p:spPr>
          <a:xfrm>
            <a:off x="256946" y="205740"/>
            <a:ext cx="274320" cy="154305"/>
          </a:xfrm>
          <a:prstGeom prst="rect">
            <a:avLst/>
          </a:prstGeom>
          <a:noFill/>
          <a:ln/>
        </p:spPr>
        <p:txBody>
          <a:bodyPr wrap="square" lIns="0" tIns="0" rIns="0" bIns="0" rtlCol="0" anchor="t">
            <a:normAutofit/>
          </a:bodyPr>
          <a:lstStyle/>
          <a:p>
            <a:pPr algn="l">
              <a:lnSpc>
                <a:spcPts val="1035"/>
              </a:lnSpc>
            </a:pPr>
            <a:r>
              <a:rPr lang="en-US" sz="1000" b="0" dirty="0">
                <a:solidFill>
                  <a:srgbClr val="FFFFFF"/>
                </a:solidFill>
                <a:latin typeface="Arial" pitchFamily="34" charset="0"/>
                <a:ea typeface="Arial" pitchFamily="34" charset="-122"/>
                <a:cs typeface="Arial" pitchFamily="34" charset="-120"/>
              </a:rPr>
              <a:t>绪论</a:t>
            </a:r>
            <a:endParaRPr lang="en-US" sz="973" dirty="0"/>
          </a:p>
        </p:txBody>
      </p:sp>
      <p:pic>
        <p:nvPicPr>
          <p:cNvPr id="6" name="Object 5"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56946" y="388849"/>
            <a:ext cx="256946" cy="22631"/>
          </a:xfrm>
          <a:prstGeom prst="rect">
            <a:avLst/>
          </a:prstGeom>
        </p:spPr>
      </p:pic>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name="Slide 160">
    <p:spTree>
      <p:nvGrpSpPr>
        <p:cNvPr id="1" name=""/>
        <p:cNvGrpSpPr/>
        <p:nvPr/>
      </p:nvGrpSpPr>
      <p:grpSpPr>
        <a:xfrm>
          <a:off x="0" y="0"/>
          <a:ext cx="0" cy="0"/>
          <a:chOff x="0" y="0"/>
          <a:chExt cx="0" cy="0"/>
        </a:xfrm>
      </p:grpSpPr>
      <p:sp>
        <p:nvSpPr>
          <p:cNvPr id="2" name="Object1"/>
          <p:cNvSpPr/>
          <p:nvPr/>
        </p:nvSpPr>
        <p:spPr>
          <a:xfrm>
            <a:off x="609905" y="642938"/>
            <a:ext cx="2286000" cy="771525"/>
          </a:xfrm>
          <a:prstGeom prst="rect">
            <a:avLst/>
          </a:prstGeom>
          <a:noFill/>
          <a:ln/>
        </p:spPr>
        <p:txBody>
          <a:bodyPr wrap="square" lIns="0" tIns="0" rIns="0" bIns="0" rtlCol="0" anchor="t">
            <a:normAutofit/>
          </a:bodyPr>
          <a:lstStyle/>
          <a:p>
            <a:pPr algn="l">
              <a:lnSpc>
                <a:spcPts val="5444"/>
              </a:lnSpc>
            </a:pPr>
            <a:r>
              <a:rPr lang="en-US" sz="4200" b="1" dirty="0">
                <a:solidFill>
                  <a:srgbClr val="FFFFFF"/>
                </a:solidFill>
                <a:latin typeface="Arial" pitchFamily="34" charset="0"/>
                <a:ea typeface="Arial" pitchFamily="34" charset="-122"/>
                <a:cs typeface="Arial" pitchFamily="34" charset="-120"/>
              </a:rPr>
              <a:t>一般形式</a:t>
            </a:r>
            <a:endParaRPr lang="en-US" sz="4188" dirty="0"/>
          </a:p>
        </p:txBody>
      </p:sp>
      <p:sp>
        <p:nvSpPr>
          <p:cNvPr id="3" name="Object2"/>
          <p:cNvSpPr/>
          <p:nvPr/>
        </p:nvSpPr>
        <p:spPr>
          <a:xfrm>
            <a:off x="609905" y="1429893"/>
            <a:ext cx="0" cy="0"/>
          </a:xfrm>
          <a:prstGeom prst="rect">
            <a:avLst/>
          </a:prstGeom>
          <a:noFill/>
          <a:ln/>
        </p:spPr>
        <p:txBody>
          <a:bodyPr wrap="square" lIns="0" tIns="0" rIns="0" bIns="0" rtlCol="0" anchor="t">
            <a:normAutofit fontScale="25000" lnSpcReduction="20000"/>
          </a:bodyPr>
          <a:lstStyle/>
          <a:p>
            <a:pPr algn="l">
              <a:lnSpc>
                <a:spcPts val="3198"/>
              </a:lnSpc>
            </a:pPr>
            <a:endParaRPr lang="en-US" sz="2284" dirty="0"/>
          </a:p>
        </p:txBody>
      </p:sp>
      <p:pic>
        <p:nvPicPr>
          <p:cNvPr id="4" name="Object 3"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71170" y="1491615"/>
            <a:ext cx="309067" cy="308610"/>
          </a:xfrm>
          <a:prstGeom prst="rect">
            <a:avLst/>
          </a:prstGeom>
        </p:spPr>
      </p:pic>
      <p:sp>
        <p:nvSpPr>
          <p:cNvPr id="5" name="Object4"/>
          <p:cNvSpPr/>
          <p:nvPr/>
        </p:nvSpPr>
        <p:spPr>
          <a:xfrm>
            <a:off x="609905" y="2067687"/>
            <a:ext cx="0" cy="0"/>
          </a:xfrm>
          <a:prstGeom prst="rect">
            <a:avLst/>
          </a:prstGeom>
          <a:noFill/>
          <a:ln/>
        </p:spPr>
        <p:txBody>
          <a:bodyPr wrap="square" lIns="0" tIns="0" rIns="0" bIns="0" rtlCol="0" anchor="t">
            <a:normAutofit fontScale="25000" lnSpcReduction="20000"/>
          </a:bodyPr>
          <a:lstStyle/>
          <a:p>
            <a:pPr algn="l">
              <a:lnSpc>
                <a:spcPts val="3198"/>
              </a:lnSpc>
            </a:pPr>
            <a:endParaRPr lang="en-US" sz="2284" dirty="0"/>
          </a:p>
        </p:txBody>
      </p:sp>
      <p:pic>
        <p:nvPicPr>
          <p:cNvPr id="6" name="Object 5"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71170" y="2129409"/>
            <a:ext cx="309067" cy="308610"/>
          </a:xfrm>
          <a:prstGeom prst="rect">
            <a:avLst/>
          </a:prstGeom>
        </p:spPr>
      </p:pic>
      <p:pic>
        <p:nvPicPr>
          <p:cNvPr id="7" name="Object 6"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0" y="2862358"/>
            <a:ext cx="263347" cy="205740"/>
          </a:xfrm>
          <a:prstGeom prst="rect">
            <a:avLst/>
          </a:prstGeom>
        </p:spPr>
      </p:pic>
      <p:sp>
        <p:nvSpPr>
          <p:cNvPr id="8" name="Object7"/>
          <p:cNvSpPr/>
          <p:nvPr/>
        </p:nvSpPr>
        <p:spPr>
          <a:xfrm>
            <a:off x="256946" y="205740"/>
            <a:ext cx="1188720" cy="154305"/>
          </a:xfrm>
          <a:prstGeom prst="rect">
            <a:avLst/>
          </a:prstGeom>
          <a:noFill/>
          <a:ln/>
        </p:spPr>
        <p:txBody>
          <a:bodyPr wrap="square" lIns="0" tIns="0" rIns="0" bIns="0" rtlCol="0" anchor="t">
            <a:normAutofit/>
          </a:bodyPr>
          <a:lstStyle/>
          <a:p>
            <a:pPr algn="l">
              <a:lnSpc>
                <a:spcPts val="1035"/>
              </a:lnSpc>
            </a:pPr>
            <a:r>
              <a:rPr lang="en-US" sz="1000" b="0" dirty="0">
                <a:solidFill>
                  <a:srgbClr val="FFFFFF"/>
                </a:solidFill>
                <a:latin typeface="Arial" pitchFamily="34" charset="0"/>
                <a:ea typeface="Arial" pitchFamily="34" charset="-122"/>
                <a:cs typeface="Arial" pitchFamily="34" charset="-120"/>
              </a:rPr>
              <a:t>随机信号与噪声分析</a:t>
            </a:r>
            <a:endParaRPr lang="en-US" sz="973" dirty="0"/>
          </a:p>
        </p:txBody>
      </p:sp>
      <p:pic>
        <p:nvPicPr>
          <p:cNvPr id="9" name="Object 8"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56946" y="388849"/>
            <a:ext cx="256946" cy="22631"/>
          </a:xfrm>
          <a:prstGeom prst="rect">
            <a:avLst/>
          </a:prstGeom>
        </p:spPr>
      </p:pic>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name="Slide 161">
    <p:spTree>
      <p:nvGrpSpPr>
        <p:cNvPr id="1" name=""/>
        <p:cNvGrpSpPr/>
        <p:nvPr/>
      </p:nvGrpSpPr>
      <p:grpSpPr>
        <a:xfrm>
          <a:off x="0" y="0"/>
          <a:ext cx="0" cy="0"/>
          <a:chOff x="0" y="0"/>
          <a:chExt cx="0" cy="0"/>
        </a:xfrm>
      </p:grpSpPr>
      <p:pic>
        <p:nvPicPr>
          <p:cNvPr id="2" name="Object 1" descr="file://C:\Users\tons\AppData\Roaming\XMind\Electron v3\vana\workbooks\f4ea90d42ceac6a1d5eb8b85d1\resources\68fedbbc314b68965c8866e9af78e66af8f555cc076691566940cb6eec00431e.png"/>
          <p:cNvPicPr>
            <a:picLocks noChangeAspect="1"/>
          </p:cNvPicPr>
          <p:nvPr/>
        </p:nvPicPr>
        <p:blipFill>
          <a:blip r:embed="rId3"/>
          <a:stretch>
            <a:fillRect/>
          </a:stretch>
        </p:blipFill>
        <p:spPr>
          <a:xfrm>
            <a:off x="609905" y="1909782"/>
            <a:ext cx="7925105" cy="1323937"/>
          </a:xfrm>
          <a:prstGeom prst="rect">
            <a:avLst/>
          </a:prstGeom>
        </p:spPr>
      </p:pic>
      <p:sp>
        <p:nvSpPr>
          <p:cNvPr id="3" name="Object2"/>
          <p:cNvSpPr/>
          <p:nvPr/>
        </p:nvSpPr>
        <p:spPr>
          <a:xfrm>
            <a:off x="256946" y="205740"/>
            <a:ext cx="1188720" cy="154305"/>
          </a:xfrm>
          <a:prstGeom prst="rect">
            <a:avLst/>
          </a:prstGeom>
          <a:noFill/>
          <a:ln/>
        </p:spPr>
        <p:txBody>
          <a:bodyPr wrap="square" lIns="0" tIns="0" rIns="0" bIns="0" rtlCol="0" anchor="t">
            <a:normAutofit/>
          </a:bodyPr>
          <a:lstStyle/>
          <a:p>
            <a:pPr algn="l">
              <a:lnSpc>
                <a:spcPts val="1035"/>
              </a:lnSpc>
            </a:pPr>
            <a:r>
              <a:rPr lang="en-US" sz="1000" b="0" dirty="0">
                <a:solidFill>
                  <a:srgbClr val="FFFFFF"/>
                </a:solidFill>
                <a:latin typeface="Arial" pitchFamily="34" charset="0"/>
                <a:ea typeface="Arial" pitchFamily="34" charset="-122"/>
                <a:cs typeface="Arial" pitchFamily="34" charset="-120"/>
              </a:rPr>
              <a:t>随机信号与噪声分析</a:t>
            </a:r>
            <a:endParaRPr lang="en-US" sz="973" dirty="0"/>
          </a:p>
        </p:txBody>
      </p:sp>
      <p:pic>
        <p:nvPicPr>
          <p:cNvPr id="4" name="Object 3"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56946" y="388849"/>
            <a:ext cx="256946" cy="22631"/>
          </a:xfrm>
          <a:prstGeom prst="rect">
            <a:avLst/>
          </a:prstGeom>
        </p:spPr>
      </p:pic>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name="Slide 162">
    <p:spTree>
      <p:nvGrpSpPr>
        <p:cNvPr id="1" name=""/>
        <p:cNvGrpSpPr/>
        <p:nvPr/>
      </p:nvGrpSpPr>
      <p:grpSpPr>
        <a:xfrm>
          <a:off x="0" y="0"/>
          <a:ext cx="0" cy="0"/>
          <a:chOff x="0" y="0"/>
          <a:chExt cx="0" cy="0"/>
        </a:xfrm>
      </p:grpSpPr>
      <p:pic>
        <p:nvPicPr>
          <p:cNvPr id="2" name="Object 1" descr="file://C:\Users\tons\AppData\Roaming\XMind\Electron v3\vana\workbooks\f4ea90d42ceac6a1d5eb8b85d1\resources\4e0e128004d4ee74ce3217100719696a66ab1c3bda5193f7f0a56dd01ce61301.png"/>
          <p:cNvPicPr>
            <a:picLocks noChangeAspect="1"/>
          </p:cNvPicPr>
          <p:nvPr/>
        </p:nvPicPr>
        <p:blipFill>
          <a:blip r:embed="rId3"/>
          <a:stretch>
            <a:fillRect/>
          </a:stretch>
        </p:blipFill>
        <p:spPr>
          <a:xfrm>
            <a:off x="609905" y="2095976"/>
            <a:ext cx="7925105" cy="952062"/>
          </a:xfrm>
          <a:prstGeom prst="rect">
            <a:avLst/>
          </a:prstGeom>
        </p:spPr>
      </p:pic>
      <p:sp>
        <p:nvSpPr>
          <p:cNvPr id="3" name="Object2"/>
          <p:cNvSpPr/>
          <p:nvPr/>
        </p:nvSpPr>
        <p:spPr>
          <a:xfrm>
            <a:off x="256946" y="205740"/>
            <a:ext cx="1188720" cy="154305"/>
          </a:xfrm>
          <a:prstGeom prst="rect">
            <a:avLst/>
          </a:prstGeom>
          <a:noFill/>
          <a:ln/>
        </p:spPr>
        <p:txBody>
          <a:bodyPr wrap="square" lIns="0" tIns="0" rIns="0" bIns="0" rtlCol="0" anchor="t">
            <a:normAutofit/>
          </a:bodyPr>
          <a:lstStyle/>
          <a:p>
            <a:pPr algn="l">
              <a:lnSpc>
                <a:spcPts val="1035"/>
              </a:lnSpc>
            </a:pPr>
            <a:r>
              <a:rPr lang="en-US" sz="1000" b="0" dirty="0">
                <a:solidFill>
                  <a:srgbClr val="FFFFFF"/>
                </a:solidFill>
                <a:latin typeface="Arial" pitchFamily="34" charset="0"/>
                <a:ea typeface="Arial" pitchFamily="34" charset="-122"/>
                <a:cs typeface="Arial" pitchFamily="34" charset="-120"/>
              </a:rPr>
              <a:t>随机信号与噪声分析</a:t>
            </a:r>
            <a:endParaRPr lang="en-US" sz="973" dirty="0"/>
          </a:p>
        </p:txBody>
      </p:sp>
      <p:pic>
        <p:nvPicPr>
          <p:cNvPr id="4" name="Object 3"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56946" y="388849"/>
            <a:ext cx="256946" cy="22631"/>
          </a:xfrm>
          <a:prstGeom prst="rect">
            <a:avLst/>
          </a:prstGeom>
        </p:spPr>
      </p:pic>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name="Slide 163">
    <p:spTree>
      <p:nvGrpSpPr>
        <p:cNvPr id="1" name=""/>
        <p:cNvGrpSpPr/>
        <p:nvPr/>
      </p:nvGrpSpPr>
      <p:grpSpPr>
        <a:xfrm>
          <a:off x="0" y="0"/>
          <a:ext cx="0" cy="0"/>
          <a:chOff x="0" y="0"/>
          <a:chExt cx="0" cy="0"/>
        </a:xfrm>
      </p:grpSpPr>
      <p:sp>
        <p:nvSpPr>
          <p:cNvPr id="2" name="Object1"/>
          <p:cNvSpPr/>
          <p:nvPr/>
        </p:nvSpPr>
        <p:spPr>
          <a:xfrm>
            <a:off x="609905" y="642938"/>
            <a:ext cx="2286000" cy="771525"/>
          </a:xfrm>
          <a:prstGeom prst="rect">
            <a:avLst/>
          </a:prstGeom>
          <a:noFill/>
          <a:ln/>
        </p:spPr>
        <p:txBody>
          <a:bodyPr wrap="square" lIns="0" tIns="0" rIns="0" bIns="0" rtlCol="0" anchor="t">
            <a:normAutofit/>
          </a:bodyPr>
          <a:lstStyle/>
          <a:p>
            <a:pPr algn="l">
              <a:lnSpc>
                <a:spcPts val="5444"/>
              </a:lnSpc>
            </a:pPr>
            <a:r>
              <a:rPr lang="en-US" sz="4200" b="1" dirty="0">
                <a:solidFill>
                  <a:srgbClr val="FFFFFF"/>
                </a:solidFill>
                <a:latin typeface="Arial" pitchFamily="34" charset="0"/>
                <a:ea typeface="Arial" pitchFamily="34" charset="-122"/>
                <a:cs typeface="Arial" pitchFamily="34" charset="-120"/>
              </a:rPr>
              <a:t>误差函数</a:t>
            </a:r>
            <a:endParaRPr lang="en-US" sz="4188" dirty="0"/>
          </a:p>
        </p:txBody>
      </p:sp>
      <p:sp>
        <p:nvSpPr>
          <p:cNvPr id="3" name="Object2"/>
          <p:cNvSpPr/>
          <p:nvPr/>
        </p:nvSpPr>
        <p:spPr>
          <a:xfrm>
            <a:off x="609905" y="1429893"/>
            <a:ext cx="1280160" cy="462915"/>
          </a:xfrm>
          <a:prstGeom prst="rect">
            <a:avLst/>
          </a:prstGeom>
          <a:noFill/>
          <a:ln/>
        </p:spPr>
        <p:txBody>
          <a:bodyPr wrap="square" lIns="0" tIns="0" rIns="0" bIns="0" rtlCol="0" anchor="t">
            <a:normAutofit/>
          </a:bodyPr>
          <a:lstStyle/>
          <a:p>
            <a:pPr algn="l">
              <a:lnSpc>
                <a:spcPts val="3198"/>
              </a:lnSpc>
            </a:pPr>
            <a:r>
              <a:rPr lang="en-US" sz="2300" b="0" dirty="0">
                <a:solidFill>
                  <a:srgbClr val="FFFFFF"/>
                </a:solidFill>
                <a:latin typeface="Arial" pitchFamily="34" charset="0"/>
                <a:ea typeface="Arial" pitchFamily="34" charset="-122"/>
                <a:cs typeface="Arial" pitchFamily="34" charset="-120"/>
              </a:rPr>
              <a:t>误差函数</a:t>
            </a:r>
            <a:endParaRPr lang="en-US" sz="2284" dirty="0"/>
          </a:p>
        </p:txBody>
      </p:sp>
      <p:sp>
        <p:nvSpPr>
          <p:cNvPr id="4" name="Object3"/>
          <p:cNvSpPr/>
          <p:nvPr/>
        </p:nvSpPr>
        <p:spPr>
          <a:xfrm>
            <a:off x="609905" y="2067687"/>
            <a:ext cx="1920240" cy="462915"/>
          </a:xfrm>
          <a:prstGeom prst="rect">
            <a:avLst/>
          </a:prstGeom>
          <a:noFill/>
          <a:ln/>
        </p:spPr>
        <p:txBody>
          <a:bodyPr wrap="square" lIns="0" tIns="0" rIns="0" bIns="0" rtlCol="0" anchor="t">
            <a:normAutofit/>
          </a:bodyPr>
          <a:lstStyle/>
          <a:p>
            <a:pPr algn="l">
              <a:lnSpc>
                <a:spcPts val="3198"/>
              </a:lnSpc>
            </a:pPr>
            <a:r>
              <a:rPr lang="en-US" sz="2300" b="0" dirty="0">
                <a:solidFill>
                  <a:srgbClr val="FFFFFF"/>
                </a:solidFill>
                <a:latin typeface="Arial" pitchFamily="34" charset="0"/>
                <a:ea typeface="Arial" pitchFamily="34" charset="-122"/>
                <a:cs typeface="Arial" pitchFamily="34" charset="-120"/>
              </a:rPr>
              <a:t>互补误差函数</a:t>
            </a:r>
            <a:endParaRPr lang="en-US" sz="2284" dirty="0"/>
          </a:p>
        </p:txBody>
      </p:sp>
      <p:pic>
        <p:nvPicPr>
          <p:cNvPr id="5" name="Object 4"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2862358"/>
            <a:ext cx="263347" cy="205740"/>
          </a:xfrm>
          <a:prstGeom prst="rect">
            <a:avLst/>
          </a:prstGeom>
        </p:spPr>
      </p:pic>
      <p:sp>
        <p:nvSpPr>
          <p:cNvPr id="6" name="Object5"/>
          <p:cNvSpPr/>
          <p:nvPr/>
        </p:nvSpPr>
        <p:spPr>
          <a:xfrm>
            <a:off x="256946" y="205740"/>
            <a:ext cx="1188720" cy="154305"/>
          </a:xfrm>
          <a:prstGeom prst="rect">
            <a:avLst/>
          </a:prstGeom>
          <a:noFill/>
          <a:ln/>
        </p:spPr>
        <p:txBody>
          <a:bodyPr wrap="square" lIns="0" tIns="0" rIns="0" bIns="0" rtlCol="0" anchor="t">
            <a:normAutofit/>
          </a:bodyPr>
          <a:lstStyle/>
          <a:p>
            <a:pPr algn="l">
              <a:lnSpc>
                <a:spcPts val="1035"/>
              </a:lnSpc>
            </a:pPr>
            <a:r>
              <a:rPr lang="en-US" sz="1000" b="0" dirty="0">
                <a:solidFill>
                  <a:srgbClr val="FFFFFF"/>
                </a:solidFill>
                <a:latin typeface="Arial" pitchFamily="34" charset="0"/>
                <a:ea typeface="Arial" pitchFamily="34" charset="-122"/>
                <a:cs typeface="Arial" pitchFamily="34" charset="-120"/>
              </a:rPr>
              <a:t>随机信号与噪声分析</a:t>
            </a:r>
            <a:endParaRPr lang="en-US" sz="973" dirty="0"/>
          </a:p>
        </p:txBody>
      </p:sp>
      <p:pic>
        <p:nvPicPr>
          <p:cNvPr id="7" name="Object 6"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56946" y="388849"/>
            <a:ext cx="256946" cy="22631"/>
          </a:xfrm>
          <a:prstGeom prst="rect">
            <a:avLst/>
          </a:prstGeom>
        </p:spPr>
      </p:pic>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name="Slide 164">
    <p:spTree>
      <p:nvGrpSpPr>
        <p:cNvPr id="1" name=""/>
        <p:cNvGrpSpPr/>
        <p:nvPr/>
      </p:nvGrpSpPr>
      <p:grpSpPr>
        <a:xfrm>
          <a:off x="0" y="0"/>
          <a:ext cx="0" cy="0"/>
          <a:chOff x="0" y="0"/>
          <a:chExt cx="0" cy="0"/>
        </a:xfrm>
      </p:grpSpPr>
      <p:sp>
        <p:nvSpPr>
          <p:cNvPr id="2" name="Object1"/>
          <p:cNvSpPr/>
          <p:nvPr/>
        </p:nvSpPr>
        <p:spPr>
          <a:xfrm>
            <a:off x="609905" y="1552308"/>
            <a:ext cx="2926080" cy="977265"/>
          </a:xfrm>
          <a:prstGeom prst="rect">
            <a:avLst/>
          </a:prstGeom>
          <a:noFill/>
          <a:ln/>
        </p:spPr>
        <p:txBody>
          <a:bodyPr wrap="square" lIns="0" tIns="0" rIns="0" bIns="0" rtlCol="0" anchor="t">
            <a:normAutofit/>
          </a:bodyPr>
          <a:lstStyle/>
          <a:p>
            <a:pPr algn="l">
              <a:lnSpc>
                <a:spcPts val="6929"/>
              </a:lnSpc>
            </a:pPr>
            <a:r>
              <a:rPr lang="en-US" sz="5300" b="1" dirty="0">
                <a:solidFill>
                  <a:srgbClr val="FFFFFF"/>
                </a:solidFill>
                <a:latin typeface="Arial" pitchFamily="34" charset="0"/>
                <a:ea typeface="Arial" pitchFamily="34" charset="-122"/>
                <a:cs typeface="Arial" pitchFamily="34" charset="-120"/>
              </a:rPr>
              <a:t>误差函数</a:t>
            </a:r>
            <a:endParaRPr lang="en-US" sz="5330" dirty="0"/>
          </a:p>
        </p:txBody>
      </p:sp>
      <p:sp>
        <p:nvSpPr>
          <p:cNvPr id="3" name="Object2"/>
          <p:cNvSpPr/>
          <p:nvPr/>
        </p:nvSpPr>
        <p:spPr>
          <a:xfrm>
            <a:off x="609905" y="2922537"/>
            <a:ext cx="0" cy="0"/>
          </a:xfrm>
          <a:prstGeom prst="rect">
            <a:avLst/>
          </a:prstGeom>
          <a:noFill/>
          <a:ln/>
        </p:spPr>
        <p:txBody>
          <a:bodyPr wrap="square" lIns="0" tIns="0" rIns="0" bIns="0" rtlCol="0" anchor="t">
            <a:normAutofit fontScale="25000" lnSpcReduction="20000"/>
          </a:bodyPr>
          <a:lstStyle/>
          <a:p>
            <a:pPr algn="l">
              <a:lnSpc>
                <a:spcPts val="4949"/>
              </a:lnSpc>
            </a:pPr>
            <a:endParaRPr lang="en-US" sz="3807" dirty="0"/>
          </a:p>
        </p:txBody>
      </p:sp>
      <p:pic>
        <p:nvPicPr>
          <p:cNvPr id="4" name="Object 3"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86714" y="2999689"/>
            <a:ext cx="514807" cy="514350"/>
          </a:xfrm>
          <a:prstGeom prst="rect">
            <a:avLst/>
          </a:prstGeom>
        </p:spPr>
      </p:pic>
      <p:pic>
        <p:nvPicPr>
          <p:cNvPr id="5" name="Object 4"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09905" y="2488425"/>
            <a:ext cx="2880360" cy="434111"/>
          </a:xfrm>
          <a:prstGeom prst="rect">
            <a:avLst/>
          </a:prstGeom>
        </p:spPr>
      </p:pic>
      <p:sp>
        <p:nvSpPr>
          <p:cNvPr id="6" name="Object5"/>
          <p:cNvSpPr/>
          <p:nvPr/>
        </p:nvSpPr>
        <p:spPr>
          <a:xfrm>
            <a:off x="256946" y="205740"/>
            <a:ext cx="1188720" cy="154305"/>
          </a:xfrm>
          <a:prstGeom prst="rect">
            <a:avLst/>
          </a:prstGeom>
          <a:noFill/>
          <a:ln/>
        </p:spPr>
        <p:txBody>
          <a:bodyPr wrap="square" lIns="0" tIns="0" rIns="0" bIns="0" rtlCol="0" anchor="t">
            <a:normAutofit/>
          </a:bodyPr>
          <a:lstStyle/>
          <a:p>
            <a:pPr algn="l">
              <a:lnSpc>
                <a:spcPts val="1035"/>
              </a:lnSpc>
            </a:pPr>
            <a:r>
              <a:rPr lang="en-US" sz="1000" b="0" dirty="0">
                <a:solidFill>
                  <a:srgbClr val="FFFFFF"/>
                </a:solidFill>
                <a:latin typeface="Arial" pitchFamily="34" charset="0"/>
                <a:ea typeface="Arial" pitchFamily="34" charset="-122"/>
                <a:cs typeface="Arial" pitchFamily="34" charset="-120"/>
              </a:rPr>
              <a:t>随机信号与噪声分析</a:t>
            </a:r>
            <a:endParaRPr lang="en-US" sz="973" dirty="0"/>
          </a:p>
        </p:txBody>
      </p:sp>
      <p:pic>
        <p:nvPicPr>
          <p:cNvPr id="7" name="Object 6"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56946" y="388849"/>
            <a:ext cx="256946" cy="22631"/>
          </a:xfrm>
          <a:prstGeom prst="rect">
            <a:avLst/>
          </a:prstGeom>
        </p:spPr>
      </p:pic>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name="Slide 165">
    <p:spTree>
      <p:nvGrpSpPr>
        <p:cNvPr id="1" name=""/>
        <p:cNvGrpSpPr/>
        <p:nvPr/>
      </p:nvGrpSpPr>
      <p:grpSpPr>
        <a:xfrm>
          <a:off x="0" y="0"/>
          <a:ext cx="0" cy="0"/>
          <a:chOff x="0" y="0"/>
          <a:chExt cx="0" cy="0"/>
        </a:xfrm>
      </p:grpSpPr>
      <p:pic>
        <p:nvPicPr>
          <p:cNvPr id="2" name="Object 1" descr="file://C:\Users\tons\AppData\Roaming\XMind\Electron v3\vana\workbooks\f4ea90d42ceac6a1d5eb8b85d1\resources\00a7cf9644fe846d1ace34597e3da9d018774accc8ca61cd05b6ea98f12f58ea.png"/>
          <p:cNvPicPr>
            <a:picLocks noChangeAspect="1"/>
          </p:cNvPicPr>
          <p:nvPr/>
        </p:nvPicPr>
        <p:blipFill>
          <a:blip r:embed="rId3"/>
          <a:stretch>
            <a:fillRect/>
          </a:stretch>
        </p:blipFill>
        <p:spPr>
          <a:xfrm>
            <a:off x="1218895" y="1591913"/>
            <a:ext cx="6705295" cy="1959159"/>
          </a:xfrm>
          <a:prstGeom prst="rect">
            <a:avLst/>
          </a:prstGeom>
        </p:spPr>
      </p:pic>
      <p:sp>
        <p:nvSpPr>
          <p:cNvPr id="3" name="Object2"/>
          <p:cNvSpPr/>
          <p:nvPr/>
        </p:nvSpPr>
        <p:spPr>
          <a:xfrm>
            <a:off x="256946" y="205740"/>
            <a:ext cx="1188720" cy="154305"/>
          </a:xfrm>
          <a:prstGeom prst="rect">
            <a:avLst/>
          </a:prstGeom>
          <a:noFill/>
          <a:ln/>
        </p:spPr>
        <p:txBody>
          <a:bodyPr wrap="square" lIns="0" tIns="0" rIns="0" bIns="0" rtlCol="0" anchor="t">
            <a:normAutofit/>
          </a:bodyPr>
          <a:lstStyle/>
          <a:p>
            <a:pPr algn="l">
              <a:lnSpc>
                <a:spcPts val="1035"/>
              </a:lnSpc>
            </a:pPr>
            <a:r>
              <a:rPr lang="en-US" sz="1000" b="0" dirty="0">
                <a:solidFill>
                  <a:srgbClr val="FFFFFF"/>
                </a:solidFill>
                <a:latin typeface="Arial" pitchFamily="34" charset="0"/>
                <a:ea typeface="Arial" pitchFamily="34" charset="-122"/>
                <a:cs typeface="Arial" pitchFamily="34" charset="-120"/>
              </a:rPr>
              <a:t>随机信号与噪声分析</a:t>
            </a:r>
            <a:endParaRPr lang="en-US" sz="973" dirty="0"/>
          </a:p>
        </p:txBody>
      </p:sp>
      <p:pic>
        <p:nvPicPr>
          <p:cNvPr id="4" name="Object 3"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56946" y="388849"/>
            <a:ext cx="256946" cy="22631"/>
          </a:xfrm>
          <a:prstGeom prst="rect">
            <a:avLst/>
          </a:prstGeom>
        </p:spPr>
      </p:pic>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name="Slide 166">
    <p:spTree>
      <p:nvGrpSpPr>
        <p:cNvPr id="1" name=""/>
        <p:cNvGrpSpPr/>
        <p:nvPr/>
      </p:nvGrpSpPr>
      <p:grpSpPr>
        <a:xfrm>
          <a:off x="0" y="0"/>
          <a:ext cx="0" cy="0"/>
          <a:chOff x="0" y="0"/>
          <a:chExt cx="0" cy="0"/>
        </a:xfrm>
      </p:grpSpPr>
      <p:sp>
        <p:nvSpPr>
          <p:cNvPr id="2" name="Object1"/>
          <p:cNvSpPr/>
          <p:nvPr/>
        </p:nvSpPr>
        <p:spPr>
          <a:xfrm>
            <a:off x="609905" y="1552308"/>
            <a:ext cx="4389120" cy="977265"/>
          </a:xfrm>
          <a:prstGeom prst="rect">
            <a:avLst/>
          </a:prstGeom>
          <a:noFill/>
          <a:ln/>
        </p:spPr>
        <p:txBody>
          <a:bodyPr wrap="square" lIns="0" tIns="0" rIns="0" bIns="0" rtlCol="0" anchor="t">
            <a:normAutofit/>
          </a:bodyPr>
          <a:lstStyle/>
          <a:p>
            <a:pPr algn="l">
              <a:lnSpc>
                <a:spcPts val="6929"/>
              </a:lnSpc>
            </a:pPr>
            <a:r>
              <a:rPr lang="en-US" sz="5300" b="1" dirty="0">
                <a:solidFill>
                  <a:srgbClr val="FFFFFF"/>
                </a:solidFill>
                <a:latin typeface="Arial" pitchFamily="34" charset="0"/>
                <a:ea typeface="Arial" pitchFamily="34" charset="-122"/>
                <a:cs typeface="Arial" pitchFamily="34" charset="-120"/>
              </a:rPr>
              <a:t>互补误差函数</a:t>
            </a:r>
            <a:endParaRPr lang="en-US" sz="5330" dirty="0"/>
          </a:p>
        </p:txBody>
      </p:sp>
      <p:sp>
        <p:nvSpPr>
          <p:cNvPr id="3" name="Object2"/>
          <p:cNvSpPr/>
          <p:nvPr/>
        </p:nvSpPr>
        <p:spPr>
          <a:xfrm>
            <a:off x="609905" y="2922537"/>
            <a:ext cx="0" cy="0"/>
          </a:xfrm>
          <a:prstGeom prst="rect">
            <a:avLst/>
          </a:prstGeom>
          <a:noFill/>
          <a:ln/>
        </p:spPr>
        <p:txBody>
          <a:bodyPr wrap="square" lIns="0" tIns="0" rIns="0" bIns="0" rtlCol="0" anchor="t">
            <a:normAutofit fontScale="25000" lnSpcReduction="20000"/>
          </a:bodyPr>
          <a:lstStyle/>
          <a:p>
            <a:pPr algn="l">
              <a:lnSpc>
                <a:spcPts val="4949"/>
              </a:lnSpc>
            </a:pPr>
            <a:endParaRPr lang="en-US" sz="3807" dirty="0"/>
          </a:p>
        </p:txBody>
      </p:sp>
      <p:pic>
        <p:nvPicPr>
          <p:cNvPr id="4" name="Object 3"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86714" y="2999689"/>
            <a:ext cx="514807" cy="514350"/>
          </a:xfrm>
          <a:prstGeom prst="rect">
            <a:avLst/>
          </a:prstGeom>
        </p:spPr>
      </p:pic>
      <p:pic>
        <p:nvPicPr>
          <p:cNvPr id="5" name="Object 4"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09905" y="2488425"/>
            <a:ext cx="4320540" cy="434111"/>
          </a:xfrm>
          <a:prstGeom prst="rect">
            <a:avLst/>
          </a:prstGeom>
        </p:spPr>
      </p:pic>
      <p:sp>
        <p:nvSpPr>
          <p:cNvPr id="6" name="Object5"/>
          <p:cNvSpPr/>
          <p:nvPr/>
        </p:nvSpPr>
        <p:spPr>
          <a:xfrm>
            <a:off x="256946" y="205740"/>
            <a:ext cx="1188720" cy="154305"/>
          </a:xfrm>
          <a:prstGeom prst="rect">
            <a:avLst/>
          </a:prstGeom>
          <a:noFill/>
          <a:ln/>
        </p:spPr>
        <p:txBody>
          <a:bodyPr wrap="square" lIns="0" tIns="0" rIns="0" bIns="0" rtlCol="0" anchor="t">
            <a:normAutofit/>
          </a:bodyPr>
          <a:lstStyle/>
          <a:p>
            <a:pPr algn="l">
              <a:lnSpc>
                <a:spcPts val="1035"/>
              </a:lnSpc>
            </a:pPr>
            <a:r>
              <a:rPr lang="en-US" sz="1000" b="0" dirty="0">
                <a:solidFill>
                  <a:srgbClr val="FFFFFF"/>
                </a:solidFill>
                <a:latin typeface="Arial" pitchFamily="34" charset="0"/>
                <a:ea typeface="Arial" pitchFamily="34" charset="-122"/>
                <a:cs typeface="Arial" pitchFamily="34" charset="-120"/>
              </a:rPr>
              <a:t>随机信号与噪声分析</a:t>
            </a:r>
            <a:endParaRPr lang="en-US" sz="973" dirty="0"/>
          </a:p>
        </p:txBody>
      </p:sp>
      <p:pic>
        <p:nvPicPr>
          <p:cNvPr id="7" name="Object 6"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56946" y="388849"/>
            <a:ext cx="256946" cy="22631"/>
          </a:xfrm>
          <a:prstGeom prst="rect">
            <a:avLst/>
          </a:prstGeom>
        </p:spPr>
      </p:pic>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name="Slide 167">
    <p:spTree>
      <p:nvGrpSpPr>
        <p:cNvPr id="1" name=""/>
        <p:cNvGrpSpPr/>
        <p:nvPr/>
      </p:nvGrpSpPr>
      <p:grpSpPr>
        <a:xfrm>
          <a:off x="0" y="0"/>
          <a:ext cx="0" cy="0"/>
          <a:chOff x="0" y="0"/>
          <a:chExt cx="0" cy="0"/>
        </a:xfrm>
      </p:grpSpPr>
      <p:pic>
        <p:nvPicPr>
          <p:cNvPr id="2" name="Object 1" descr="file://C:\Users\tons\AppData\Roaming\XMind\Electron v3\vana\workbooks\f4ea90d42ceac6a1d5eb8b85d1\resources\1f6a1ce128bca4552726e4471339d73267d5d2d580f29dddbecca531646c7599.png"/>
          <p:cNvPicPr>
            <a:picLocks noChangeAspect="1"/>
          </p:cNvPicPr>
          <p:nvPr/>
        </p:nvPicPr>
        <p:blipFill>
          <a:blip r:embed="rId3"/>
          <a:stretch>
            <a:fillRect/>
          </a:stretch>
        </p:blipFill>
        <p:spPr>
          <a:xfrm>
            <a:off x="1218895" y="1951958"/>
            <a:ext cx="6705295" cy="1239584"/>
          </a:xfrm>
          <a:prstGeom prst="rect">
            <a:avLst/>
          </a:prstGeom>
        </p:spPr>
      </p:pic>
      <p:sp>
        <p:nvSpPr>
          <p:cNvPr id="3" name="Object2"/>
          <p:cNvSpPr/>
          <p:nvPr/>
        </p:nvSpPr>
        <p:spPr>
          <a:xfrm>
            <a:off x="256946" y="205740"/>
            <a:ext cx="1188720" cy="154305"/>
          </a:xfrm>
          <a:prstGeom prst="rect">
            <a:avLst/>
          </a:prstGeom>
          <a:noFill/>
          <a:ln/>
        </p:spPr>
        <p:txBody>
          <a:bodyPr wrap="square" lIns="0" tIns="0" rIns="0" bIns="0" rtlCol="0" anchor="t">
            <a:normAutofit/>
          </a:bodyPr>
          <a:lstStyle/>
          <a:p>
            <a:pPr algn="l">
              <a:lnSpc>
                <a:spcPts val="1035"/>
              </a:lnSpc>
            </a:pPr>
            <a:r>
              <a:rPr lang="en-US" sz="1000" b="0" dirty="0">
                <a:solidFill>
                  <a:srgbClr val="FFFFFF"/>
                </a:solidFill>
                <a:latin typeface="Arial" pitchFamily="34" charset="0"/>
                <a:ea typeface="Arial" pitchFamily="34" charset="-122"/>
                <a:cs typeface="Arial" pitchFamily="34" charset="-120"/>
              </a:rPr>
              <a:t>随机信号与噪声分析</a:t>
            </a:r>
            <a:endParaRPr lang="en-US" sz="973" dirty="0"/>
          </a:p>
        </p:txBody>
      </p:sp>
      <p:pic>
        <p:nvPicPr>
          <p:cNvPr id="4" name="Object 3"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56946" y="388849"/>
            <a:ext cx="256946" cy="22631"/>
          </a:xfrm>
          <a:prstGeom prst="rect">
            <a:avLst/>
          </a:prstGeom>
        </p:spPr>
      </p:pic>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name="Slide 168">
    <p:spTree>
      <p:nvGrpSpPr>
        <p:cNvPr id="1" name=""/>
        <p:cNvGrpSpPr/>
        <p:nvPr/>
      </p:nvGrpSpPr>
      <p:grpSpPr>
        <a:xfrm>
          <a:off x="0" y="0"/>
          <a:ext cx="0" cy="0"/>
          <a:chOff x="0" y="0"/>
          <a:chExt cx="0" cy="0"/>
        </a:xfrm>
      </p:grpSpPr>
      <p:sp>
        <p:nvSpPr>
          <p:cNvPr id="2" name="Object1"/>
          <p:cNvSpPr/>
          <p:nvPr/>
        </p:nvSpPr>
        <p:spPr>
          <a:xfrm>
            <a:off x="609905" y="1552308"/>
            <a:ext cx="7955280" cy="977265"/>
          </a:xfrm>
          <a:prstGeom prst="rect">
            <a:avLst/>
          </a:prstGeom>
          <a:noFill/>
          <a:ln/>
        </p:spPr>
        <p:txBody>
          <a:bodyPr wrap="square" lIns="0" tIns="0" rIns="0" bIns="0" rtlCol="0" anchor="t">
            <a:normAutofit/>
          </a:bodyPr>
          <a:lstStyle/>
          <a:p>
            <a:pPr algn="l">
              <a:lnSpc>
                <a:spcPts val="6929"/>
              </a:lnSpc>
            </a:pPr>
            <a:r>
              <a:rPr lang="en-US" sz="5300" b="1" dirty="0">
                <a:solidFill>
                  <a:srgbClr val="FFFFFF"/>
                </a:solidFill>
                <a:latin typeface="Arial" pitchFamily="34" charset="0"/>
                <a:ea typeface="Arial" pitchFamily="34" charset="-122"/>
                <a:cs typeface="Arial" pitchFamily="34" charset="-120"/>
              </a:rPr>
              <a:t>用误差函数表示正态分布</a:t>
            </a:r>
            <a:endParaRPr lang="en-US" sz="5330" dirty="0"/>
          </a:p>
        </p:txBody>
      </p:sp>
      <p:sp>
        <p:nvSpPr>
          <p:cNvPr id="3" name="Object2"/>
          <p:cNvSpPr/>
          <p:nvPr/>
        </p:nvSpPr>
        <p:spPr>
          <a:xfrm>
            <a:off x="609905" y="2922537"/>
            <a:ext cx="0" cy="0"/>
          </a:xfrm>
          <a:prstGeom prst="rect">
            <a:avLst/>
          </a:prstGeom>
          <a:noFill/>
          <a:ln/>
        </p:spPr>
        <p:txBody>
          <a:bodyPr wrap="square" lIns="0" tIns="0" rIns="0" bIns="0" rtlCol="0" anchor="t">
            <a:normAutofit fontScale="25000" lnSpcReduction="20000"/>
          </a:bodyPr>
          <a:lstStyle/>
          <a:p>
            <a:pPr algn="l">
              <a:lnSpc>
                <a:spcPts val="4949"/>
              </a:lnSpc>
            </a:pPr>
            <a:endParaRPr lang="en-US" sz="3807" dirty="0"/>
          </a:p>
        </p:txBody>
      </p:sp>
      <p:pic>
        <p:nvPicPr>
          <p:cNvPr id="4" name="Object 3"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86714" y="2999689"/>
            <a:ext cx="514807" cy="514350"/>
          </a:xfrm>
          <a:prstGeom prst="rect">
            <a:avLst/>
          </a:prstGeom>
        </p:spPr>
      </p:pic>
      <p:pic>
        <p:nvPicPr>
          <p:cNvPr id="5" name="Object 4"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09905" y="2488425"/>
            <a:ext cx="7921447" cy="434111"/>
          </a:xfrm>
          <a:prstGeom prst="rect">
            <a:avLst/>
          </a:prstGeom>
        </p:spPr>
      </p:pic>
      <p:sp>
        <p:nvSpPr>
          <p:cNvPr id="6" name="Object5"/>
          <p:cNvSpPr/>
          <p:nvPr/>
        </p:nvSpPr>
        <p:spPr>
          <a:xfrm>
            <a:off x="256946" y="205740"/>
            <a:ext cx="1188720" cy="154305"/>
          </a:xfrm>
          <a:prstGeom prst="rect">
            <a:avLst/>
          </a:prstGeom>
          <a:noFill/>
          <a:ln/>
        </p:spPr>
        <p:txBody>
          <a:bodyPr wrap="square" lIns="0" tIns="0" rIns="0" bIns="0" rtlCol="0" anchor="t">
            <a:normAutofit/>
          </a:bodyPr>
          <a:lstStyle/>
          <a:p>
            <a:pPr algn="l">
              <a:lnSpc>
                <a:spcPts val="1035"/>
              </a:lnSpc>
            </a:pPr>
            <a:r>
              <a:rPr lang="en-US" sz="1000" b="0" dirty="0">
                <a:solidFill>
                  <a:srgbClr val="FFFFFF"/>
                </a:solidFill>
                <a:latin typeface="Arial" pitchFamily="34" charset="0"/>
                <a:ea typeface="Arial" pitchFamily="34" charset="-122"/>
                <a:cs typeface="Arial" pitchFamily="34" charset="-120"/>
              </a:rPr>
              <a:t>随机信号与噪声分析</a:t>
            </a:r>
            <a:endParaRPr lang="en-US" sz="973" dirty="0"/>
          </a:p>
        </p:txBody>
      </p:sp>
      <p:pic>
        <p:nvPicPr>
          <p:cNvPr id="7" name="Object 6"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56946" y="388849"/>
            <a:ext cx="256946" cy="22631"/>
          </a:xfrm>
          <a:prstGeom prst="rect">
            <a:avLst/>
          </a:prstGeom>
        </p:spPr>
      </p:pic>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name="Slide 169">
    <p:spTree>
      <p:nvGrpSpPr>
        <p:cNvPr id="1" name=""/>
        <p:cNvGrpSpPr/>
        <p:nvPr/>
      </p:nvGrpSpPr>
      <p:grpSpPr>
        <a:xfrm>
          <a:off x="0" y="0"/>
          <a:ext cx="0" cy="0"/>
          <a:chOff x="0" y="0"/>
          <a:chExt cx="0" cy="0"/>
        </a:xfrm>
      </p:grpSpPr>
      <p:pic>
        <p:nvPicPr>
          <p:cNvPr id="2" name="Object 1" descr="file://C:\Users\tons\AppData\Roaming\XMind\Electron v3\vana\workbooks\f4ea90d42ceac6a1d5eb8b85d1\resources\da1e99f5a1e4e6e59d4ca311e11a70a7dfc0e31c57f661eaa5b5a13f838b1c40.png"/>
          <p:cNvPicPr>
            <a:picLocks noChangeAspect="1"/>
          </p:cNvPicPr>
          <p:nvPr/>
        </p:nvPicPr>
        <p:blipFill>
          <a:blip r:embed="rId3"/>
          <a:stretch>
            <a:fillRect/>
          </a:stretch>
        </p:blipFill>
        <p:spPr>
          <a:xfrm>
            <a:off x="609905" y="1980248"/>
            <a:ext cx="7925105" cy="1183519"/>
          </a:xfrm>
          <a:prstGeom prst="rect">
            <a:avLst/>
          </a:prstGeom>
        </p:spPr>
      </p:pic>
      <p:sp>
        <p:nvSpPr>
          <p:cNvPr id="3" name="Object2"/>
          <p:cNvSpPr/>
          <p:nvPr/>
        </p:nvSpPr>
        <p:spPr>
          <a:xfrm>
            <a:off x="256946" y="205740"/>
            <a:ext cx="1188720" cy="154305"/>
          </a:xfrm>
          <a:prstGeom prst="rect">
            <a:avLst/>
          </a:prstGeom>
          <a:noFill/>
          <a:ln/>
        </p:spPr>
        <p:txBody>
          <a:bodyPr wrap="square" lIns="0" tIns="0" rIns="0" bIns="0" rtlCol="0" anchor="t">
            <a:normAutofit/>
          </a:bodyPr>
          <a:lstStyle/>
          <a:p>
            <a:pPr algn="l">
              <a:lnSpc>
                <a:spcPts val="1035"/>
              </a:lnSpc>
            </a:pPr>
            <a:r>
              <a:rPr lang="en-US" sz="1000" b="0" dirty="0">
                <a:solidFill>
                  <a:srgbClr val="FFFFFF"/>
                </a:solidFill>
                <a:latin typeface="Arial" pitchFamily="34" charset="0"/>
                <a:ea typeface="Arial" pitchFamily="34" charset="-122"/>
                <a:cs typeface="Arial" pitchFamily="34" charset="-120"/>
              </a:rPr>
              <a:t>随机信号与噪声分析</a:t>
            </a:r>
            <a:endParaRPr lang="en-US" sz="973" dirty="0"/>
          </a:p>
        </p:txBody>
      </p:sp>
      <p:pic>
        <p:nvPicPr>
          <p:cNvPr id="4" name="Object 3"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56946" y="388849"/>
            <a:ext cx="256946" cy="22631"/>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pic>
        <p:nvPicPr>
          <p:cNvPr id="2" name="Object 1" descr="file://C:\Users\tons\AppData\Roaming\XMind\Electron v3\vana\workbooks\f4ea90d42ceac6a1d5eb8b85d1\resources\23b88ab06a56d133805d42047d69f04c1ed957245dfc686e4ba85415dc8e417d.png"/>
          <p:cNvPicPr>
            <a:picLocks noChangeAspect="1"/>
          </p:cNvPicPr>
          <p:nvPr/>
        </p:nvPicPr>
        <p:blipFill>
          <a:blip r:embed="rId3"/>
          <a:stretch>
            <a:fillRect/>
          </a:stretch>
        </p:blipFill>
        <p:spPr>
          <a:xfrm>
            <a:off x="609905" y="1451496"/>
            <a:ext cx="7925105" cy="2239994"/>
          </a:xfrm>
          <a:prstGeom prst="rect">
            <a:avLst/>
          </a:prstGeom>
        </p:spPr>
      </p:pic>
      <p:sp>
        <p:nvSpPr>
          <p:cNvPr id="3" name="Object2"/>
          <p:cNvSpPr/>
          <p:nvPr/>
        </p:nvSpPr>
        <p:spPr>
          <a:xfrm>
            <a:off x="256946" y="205740"/>
            <a:ext cx="274320" cy="154305"/>
          </a:xfrm>
          <a:prstGeom prst="rect">
            <a:avLst/>
          </a:prstGeom>
          <a:noFill/>
          <a:ln/>
        </p:spPr>
        <p:txBody>
          <a:bodyPr wrap="square" lIns="0" tIns="0" rIns="0" bIns="0" rtlCol="0" anchor="t">
            <a:normAutofit/>
          </a:bodyPr>
          <a:lstStyle/>
          <a:p>
            <a:pPr algn="l">
              <a:lnSpc>
                <a:spcPts val="1035"/>
              </a:lnSpc>
            </a:pPr>
            <a:r>
              <a:rPr lang="en-US" sz="1000" b="0" dirty="0">
                <a:solidFill>
                  <a:srgbClr val="FFFFFF"/>
                </a:solidFill>
                <a:latin typeface="Arial" pitchFamily="34" charset="0"/>
                <a:ea typeface="Arial" pitchFamily="34" charset="-122"/>
                <a:cs typeface="Arial" pitchFamily="34" charset="-120"/>
              </a:rPr>
              <a:t>绪论</a:t>
            </a:r>
            <a:endParaRPr lang="en-US" sz="973" dirty="0"/>
          </a:p>
        </p:txBody>
      </p:sp>
      <p:pic>
        <p:nvPicPr>
          <p:cNvPr id="4" name="Object 3"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56946" y="388849"/>
            <a:ext cx="256946" cy="22631"/>
          </a:xfrm>
          <a:prstGeom prst="rect">
            <a:avLst/>
          </a:prstGeom>
        </p:spPr>
      </p:pic>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name="Slide 170">
    <p:spTree>
      <p:nvGrpSpPr>
        <p:cNvPr id="1" name=""/>
        <p:cNvGrpSpPr/>
        <p:nvPr/>
      </p:nvGrpSpPr>
      <p:grpSpPr>
        <a:xfrm>
          <a:off x="0" y="0"/>
          <a:ext cx="0" cy="0"/>
          <a:chOff x="0" y="0"/>
          <a:chExt cx="0" cy="0"/>
        </a:xfrm>
      </p:grpSpPr>
      <p:sp>
        <p:nvSpPr>
          <p:cNvPr id="2" name="Object1"/>
          <p:cNvSpPr/>
          <p:nvPr/>
        </p:nvSpPr>
        <p:spPr>
          <a:xfrm>
            <a:off x="609905" y="642938"/>
            <a:ext cx="6858000" cy="771525"/>
          </a:xfrm>
          <a:prstGeom prst="rect">
            <a:avLst/>
          </a:prstGeom>
          <a:noFill/>
          <a:ln/>
        </p:spPr>
        <p:txBody>
          <a:bodyPr wrap="square" lIns="0" tIns="0" rIns="0" bIns="0" rtlCol="0" anchor="t">
            <a:normAutofit/>
          </a:bodyPr>
          <a:lstStyle/>
          <a:p>
            <a:pPr algn="l">
              <a:lnSpc>
                <a:spcPts val="5444"/>
              </a:lnSpc>
            </a:pPr>
            <a:r>
              <a:rPr lang="en-US" sz="4200" b="1" dirty="0">
                <a:solidFill>
                  <a:srgbClr val="FFFFFF"/>
                </a:solidFill>
                <a:latin typeface="Arial" pitchFamily="34" charset="0"/>
                <a:ea typeface="Arial" pitchFamily="34" charset="-122"/>
                <a:cs typeface="Arial" pitchFamily="34" charset="-120"/>
              </a:rPr>
              <a:t>平稳随机过程通过线性系统</a:t>
            </a:r>
            <a:endParaRPr lang="en-US" sz="4188" dirty="0"/>
          </a:p>
        </p:txBody>
      </p:sp>
      <p:sp>
        <p:nvSpPr>
          <p:cNvPr id="3" name="Object2"/>
          <p:cNvSpPr/>
          <p:nvPr/>
        </p:nvSpPr>
        <p:spPr>
          <a:xfrm>
            <a:off x="609905" y="1429893"/>
            <a:ext cx="2194560" cy="462915"/>
          </a:xfrm>
          <a:prstGeom prst="rect">
            <a:avLst/>
          </a:prstGeom>
          <a:noFill/>
          <a:ln/>
        </p:spPr>
        <p:txBody>
          <a:bodyPr wrap="square" lIns="0" tIns="0" rIns="0" bIns="0" rtlCol="0" anchor="t">
            <a:normAutofit/>
          </a:bodyPr>
          <a:lstStyle/>
          <a:p>
            <a:pPr algn="l">
              <a:lnSpc>
                <a:spcPts val="3198"/>
              </a:lnSpc>
            </a:pPr>
            <a:r>
              <a:rPr lang="en-US" sz="2300" b="0" dirty="0">
                <a:solidFill>
                  <a:srgbClr val="FFFFFF"/>
                </a:solidFill>
                <a:latin typeface="Arial" pitchFamily="34" charset="0"/>
                <a:ea typeface="Arial" pitchFamily="34" charset="-122"/>
                <a:cs typeface="Arial" pitchFamily="34" charset="-120"/>
              </a:rPr>
              <a:t>输出过程表达式</a:t>
            </a:r>
            <a:endParaRPr lang="en-US" sz="2284" dirty="0"/>
          </a:p>
        </p:txBody>
      </p:sp>
      <p:sp>
        <p:nvSpPr>
          <p:cNvPr id="4" name="Object3"/>
          <p:cNvSpPr/>
          <p:nvPr/>
        </p:nvSpPr>
        <p:spPr>
          <a:xfrm>
            <a:off x="609905" y="2067687"/>
            <a:ext cx="2834640" cy="462915"/>
          </a:xfrm>
          <a:prstGeom prst="rect">
            <a:avLst/>
          </a:prstGeom>
          <a:noFill/>
          <a:ln/>
        </p:spPr>
        <p:txBody>
          <a:bodyPr wrap="square" lIns="0" tIns="0" rIns="0" bIns="0" rtlCol="0" anchor="t">
            <a:normAutofit/>
          </a:bodyPr>
          <a:lstStyle/>
          <a:p>
            <a:pPr algn="l">
              <a:lnSpc>
                <a:spcPts val="3198"/>
              </a:lnSpc>
            </a:pPr>
            <a:r>
              <a:rPr lang="en-US" sz="2300" b="0" dirty="0">
                <a:solidFill>
                  <a:srgbClr val="FFFFFF"/>
                </a:solidFill>
                <a:latin typeface="Arial" pitchFamily="34" charset="0"/>
                <a:ea typeface="Arial" pitchFamily="34" charset="-122"/>
                <a:cs typeface="Arial" pitchFamily="34" charset="-120"/>
              </a:rPr>
              <a:t>输出过程的统计特性</a:t>
            </a:r>
            <a:endParaRPr lang="en-US" sz="2284" dirty="0"/>
          </a:p>
        </p:txBody>
      </p:sp>
      <p:sp>
        <p:nvSpPr>
          <p:cNvPr id="5" name="Object4"/>
          <p:cNvSpPr/>
          <p:nvPr/>
        </p:nvSpPr>
        <p:spPr>
          <a:xfrm>
            <a:off x="609905" y="2705481"/>
            <a:ext cx="1554480" cy="462915"/>
          </a:xfrm>
          <a:prstGeom prst="rect">
            <a:avLst/>
          </a:prstGeom>
          <a:noFill/>
          <a:ln/>
        </p:spPr>
        <p:txBody>
          <a:bodyPr wrap="square" lIns="0" tIns="0" rIns="0" bIns="0" rtlCol="0" anchor="t">
            <a:normAutofit/>
          </a:bodyPr>
          <a:lstStyle/>
          <a:p>
            <a:pPr algn="l">
              <a:lnSpc>
                <a:spcPts val="3198"/>
              </a:lnSpc>
            </a:pPr>
            <a:r>
              <a:rPr lang="en-US" sz="2300" b="0" dirty="0">
                <a:solidFill>
                  <a:srgbClr val="FFFFFF"/>
                </a:solidFill>
                <a:latin typeface="Arial" pitchFamily="34" charset="0"/>
                <a:ea typeface="Arial" pitchFamily="34" charset="-122"/>
                <a:cs typeface="Arial" pitchFamily="34" charset="-120"/>
              </a:rPr>
              <a:t>自相关函数</a:t>
            </a:r>
            <a:endParaRPr lang="en-US" sz="2284" dirty="0"/>
          </a:p>
        </p:txBody>
      </p:sp>
      <p:sp>
        <p:nvSpPr>
          <p:cNvPr id="6" name="Object5"/>
          <p:cNvSpPr/>
          <p:nvPr/>
        </p:nvSpPr>
        <p:spPr>
          <a:xfrm>
            <a:off x="609905" y="3343275"/>
            <a:ext cx="1005840" cy="462915"/>
          </a:xfrm>
          <a:prstGeom prst="rect">
            <a:avLst/>
          </a:prstGeom>
          <a:noFill/>
          <a:ln/>
        </p:spPr>
        <p:txBody>
          <a:bodyPr wrap="square" lIns="0" tIns="0" rIns="0" bIns="0" rtlCol="0" anchor="t">
            <a:normAutofit/>
          </a:bodyPr>
          <a:lstStyle/>
          <a:p>
            <a:pPr algn="l">
              <a:lnSpc>
                <a:spcPts val="3198"/>
              </a:lnSpc>
            </a:pPr>
            <a:r>
              <a:rPr lang="en-US" sz="2300" b="0" dirty="0">
                <a:solidFill>
                  <a:srgbClr val="FFFFFF"/>
                </a:solidFill>
                <a:latin typeface="Arial" pitchFamily="34" charset="0"/>
                <a:ea typeface="Arial" pitchFamily="34" charset="-122"/>
                <a:cs typeface="Arial" pitchFamily="34" charset="-120"/>
              </a:rPr>
              <a:t>功率谱</a:t>
            </a:r>
            <a:endParaRPr lang="en-US" sz="2284" dirty="0"/>
          </a:p>
        </p:txBody>
      </p:sp>
      <p:sp>
        <p:nvSpPr>
          <p:cNvPr id="7" name="Object6"/>
          <p:cNvSpPr/>
          <p:nvPr/>
        </p:nvSpPr>
        <p:spPr>
          <a:xfrm>
            <a:off x="609905" y="3981069"/>
            <a:ext cx="1280160" cy="462915"/>
          </a:xfrm>
          <a:prstGeom prst="rect">
            <a:avLst/>
          </a:prstGeom>
          <a:noFill/>
          <a:ln/>
        </p:spPr>
        <p:txBody>
          <a:bodyPr wrap="square" lIns="0" tIns="0" rIns="0" bIns="0" rtlCol="0" anchor="t">
            <a:normAutofit/>
          </a:bodyPr>
          <a:lstStyle/>
          <a:p>
            <a:pPr algn="l">
              <a:lnSpc>
                <a:spcPts val="3198"/>
              </a:lnSpc>
            </a:pPr>
            <a:r>
              <a:rPr lang="en-US" sz="2300" b="0" dirty="0">
                <a:solidFill>
                  <a:srgbClr val="FFFFFF"/>
                </a:solidFill>
                <a:latin typeface="Arial" pitchFamily="34" charset="0"/>
                <a:ea typeface="Arial" pitchFamily="34" charset="-122"/>
                <a:cs typeface="Arial" pitchFamily="34" charset="-120"/>
              </a:rPr>
              <a:t>概率分布</a:t>
            </a:r>
            <a:endParaRPr lang="en-US" sz="2284" dirty="0"/>
          </a:p>
        </p:txBody>
      </p:sp>
      <p:pic>
        <p:nvPicPr>
          <p:cNvPr id="8" name="Object 7"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2862358"/>
            <a:ext cx="263347" cy="205740"/>
          </a:xfrm>
          <a:prstGeom prst="rect">
            <a:avLst/>
          </a:prstGeom>
        </p:spPr>
      </p:pic>
      <p:sp>
        <p:nvSpPr>
          <p:cNvPr id="9" name="Object8"/>
          <p:cNvSpPr/>
          <p:nvPr/>
        </p:nvSpPr>
        <p:spPr>
          <a:xfrm>
            <a:off x="256946" y="205740"/>
            <a:ext cx="1188720" cy="154305"/>
          </a:xfrm>
          <a:prstGeom prst="rect">
            <a:avLst/>
          </a:prstGeom>
          <a:noFill/>
          <a:ln/>
        </p:spPr>
        <p:txBody>
          <a:bodyPr wrap="square" lIns="0" tIns="0" rIns="0" bIns="0" rtlCol="0" anchor="t">
            <a:normAutofit/>
          </a:bodyPr>
          <a:lstStyle/>
          <a:p>
            <a:pPr algn="l">
              <a:lnSpc>
                <a:spcPts val="1035"/>
              </a:lnSpc>
            </a:pPr>
            <a:r>
              <a:rPr lang="en-US" sz="1000" b="0" dirty="0">
                <a:solidFill>
                  <a:srgbClr val="FFFFFF"/>
                </a:solidFill>
                <a:latin typeface="Arial" pitchFamily="34" charset="0"/>
                <a:ea typeface="Arial" pitchFamily="34" charset="-122"/>
                <a:cs typeface="Arial" pitchFamily="34" charset="-120"/>
              </a:rPr>
              <a:t>随机信号与噪声分析</a:t>
            </a:r>
            <a:endParaRPr lang="en-US" sz="973" dirty="0"/>
          </a:p>
        </p:txBody>
      </p:sp>
      <p:pic>
        <p:nvPicPr>
          <p:cNvPr id="10" name="Object 9"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56946" y="388849"/>
            <a:ext cx="256946" cy="22631"/>
          </a:xfrm>
          <a:prstGeom prst="rect">
            <a:avLst/>
          </a:prstGeom>
        </p:spPr>
      </p:pic>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name="Slide 171">
    <p:spTree>
      <p:nvGrpSpPr>
        <p:cNvPr id="1" name=""/>
        <p:cNvGrpSpPr/>
        <p:nvPr/>
      </p:nvGrpSpPr>
      <p:grpSpPr>
        <a:xfrm>
          <a:off x="0" y="0"/>
          <a:ext cx="0" cy="0"/>
          <a:chOff x="0" y="0"/>
          <a:chExt cx="0" cy="0"/>
        </a:xfrm>
      </p:grpSpPr>
      <p:sp>
        <p:nvSpPr>
          <p:cNvPr id="2" name="Object1"/>
          <p:cNvSpPr/>
          <p:nvPr/>
        </p:nvSpPr>
        <p:spPr>
          <a:xfrm>
            <a:off x="609905" y="1552308"/>
            <a:ext cx="5120640" cy="977265"/>
          </a:xfrm>
          <a:prstGeom prst="rect">
            <a:avLst/>
          </a:prstGeom>
          <a:noFill/>
          <a:ln/>
        </p:spPr>
        <p:txBody>
          <a:bodyPr wrap="square" lIns="0" tIns="0" rIns="0" bIns="0" rtlCol="0" anchor="t">
            <a:normAutofit/>
          </a:bodyPr>
          <a:lstStyle/>
          <a:p>
            <a:pPr algn="l">
              <a:lnSpc>
                <a:spcPts val="6929"/>
              </a:lnSpc>
            </a:pPr>
            <a:r>
              <a:rPr lang="en-US" sz="5300" b="1" dirty="0">
                <a:solidFill>
                  <a:srgbClr val="FFFFFF"/>
                </a:solidFill>
                <a:latin typeface="Arial" pitchFamily="34" charset="0"/>
                <a:ea typeface="Arial" pitchFamily="34" charset="-122"/>
                <a:cs typeface="Arial" pitchFamily="34" charset="-120"/>
              </a:rPr>
              <a:t>输出过程表达式</a:t>
            </a:r>
            <a:endParaRPr lang="en-US" sz="5330" dirty="0"/>
          </a:p>
        </p:txBody>
      </p:sp>
      <p:sp>
        <p:nvSpPr>
          <p:cNvPr id="3" name="Object2"/>
          <p:cNvSpPr/>
          <p:nvPr/>
        </p:nvSpPr>
        <p:spPr>
          <a:xfrm>
            <a:off x="609905" y="2922537"/>
            <a:ext cx="0" cy="0"/>
          </a:xfrm>
          <a:prstGeom prst="rect">
            <a:avLst/>
          </a:prstGeom>
          <a:noFill/>
          <a:ln/>
        </p:spPr>
        <p:txBody>
          <a:bodyPr wrap="square" lIns="0" tIns="0" rIns="0" bIns="0" rtlCol="0" anchor="t">
            <a:normAutofit fontScale="25000" lnSpcReduction="20000"/>
          </a:bodyPr>
          <a:lstStyle/>
          <a:p>
            <a:pPr algn="l">
              <a:lnSpc>
                <a:spcPts val="4949"/>
              </a:lnSpc>
            </a:pPr>
            <a:endParaRPr lang="en-US" sz="3807" dirty="0"/>
          </a:p>
        </p:txBody>
      </p:sp>
      <p:pic>
        <p:nvPicPr>
          <p:cNvPr id="4" name="Object 3"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86714" y="2999689"/>
            <a:ext cx="514807" cy="514350"/>
          </a:xfrm>
          <a:prstGeom prst="rect">
            <a:avLst/>
          </a:prstGeom>
        </p:spPr>
      </p:pic>
      <p:pic>
        <p:nvPicPr>
          <p:cNvPr id="5" name="Object 4"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09905" y="2488425"/>
            <a:ext cx="5041087" cy="434111"/>
          </a:xfrm>
          <a:prstGeom prst="rect">
            <a:avLst/>
          </a:prstGeom>
        </p:spPr>
      </p:pic>
      <p:sp>
        <p:nvSpPr>
          <p:cNvPr id="6" name="Object5"/>
          <p:cNvSpPr/>
          <p:nvPr/>
        </p:nvSpPr>
        <p:spPr>
          <a:xfrm>
            <a:off x="256946" y="205740"/>
            <a:ext cx="1188720" cy="154305"/>
          </a:xfrm>
          <a:prstGeom prst="rect">
            <a:avLst/>
          </a:prstGeom>
          <a:noFill/>
          <a:ln/>
        </p:spPr>
        <p:txBody>
          <a:bodyPr wrap="square" lIns="0" tIns="0" rIns="0" bIns="0" rtlCol="0" anchor="t">
            <a:normAutofit/>
          </a:bodyPr>
          <a:lstStyle/>
          <a:p>
            <a:pPr algn="l">
              <a:lnSpc>
                <a:spcPts val="1035"/>
              </a:lnSpc>
            </a:pPr>
            <a:r>
              <a:rPr lang="en-US" sz="1000" b="0" dirty="0">
                <a:solidFill>
                  <a:srgbClr val="FFFFFF"/>
                </a:solidFill>
                <a:latin typeface="Arial" pitchFamily="34" charset="0"/>
                <a:ea typeface="Arial" pitchFamily="34" charset="-122"/>
                <a:cs typeface="Arial" pitchFamily="34" charset="-120"/>
              </a:rPr>
              <a:t>随机信号与噪声分析</a:t>
            </a:r>
            <a:endParaRPr lang="en-US" sz="973" dirty="0"/>
          </a:p>
        </p:txBody>
      </p:sp>
      <p:pic>
        <p:nvPicPr>
          <p:cNvPr id="7" name="Object 6"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56946" y="388849"/>
            <a:ext cx="256946" cy="22631"/>
          </a:xfrm>
          <a:prstGeom prst="rect">
            <a:avLst/>
          </a:prstGeom>
        </p:spPr>
      </p:pic>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name="Slide 172">
    <p:spTree>
      <p:nvGrpSpPr>
        <p:cNvPr id="1" name=""/>
        <p:cNvGrpSpPr/>
        <p:nvPr/>
      </p:nvGrpSpPr>
      <p:grpSpPr>
        <a:xfrm>
          <a:off x="0" y="0"/>
          <a:ext cx="0" cy="0"/>
          <a:chOff x="0" y="0"/>
          <a:chExt cx="0" cy="0"/>
        </a:xfrm>
      </p:grpSpPr>
      <p:pic>
        <p:nvPicPr>
          <p:cNvPr id="2" name="Object 1" descr="file://C:\Users\tons\AppData\Roaming\XMind\Electron v3\vana\workbooks\f4ea90d42ceac6a1d5eb8b85d1\resources\3a880cbc288c24ee0c03482c66c33443e153ffeeb1b0c83e5c336c63015eb5ec.png"/>
          <p:cNvPicPr>
            <a:picLocks noChangeAspect="1"/>
          </p:cNvPicPr>
          <p:nvPr/>
        </p:nvPicPr>
        <p:blipFill>
          <a:blip r:embed="rId3"/>
          <a:stretch>
            <a:fillRect/>
          </a:stretch>
        </p:blipFill>
        <p:spPr>
          <a:xfrm>
            <a:off x="609905" y="1571339"/>
            <a:ext cx="7925105" cy="2001336"/>
          </a:xfrm>
          <a:prstGeom prst="rect">
            <a:avLst/>
          </a:prstGeom>
        </p:spPr>
      </p:pic>
      <p:sp>
        <p:nvSpPr>
          <p:cNvPr id="3" name="Object2"/>
          <p:cNvSpPr/>
          <p:nvPr/>
        </p:nvSpPr>
        <p:spPr>
          <a:xfrm>
            <a:off x="256946" y="205740"/>
            <a:ext cx="1188720" cy="154305"/>
          </a:xfrm>
          <a:prstGeom prst="rect">
            <a:avLst/>
          </a:prstGeom>
          <a:noFill/>
          <a:ln/>
        </p:spPr>
        <p:txBody>
          <a:bodyPr wrap="square" lIns="0" tIns="0" rIns="0" bIns="0" rtlCol="0" anchor="t">
            <a:normAutofit/>
          </a:bodyPr>
          <a:lstStyle/>
          <a:p>
            <a:pPr algn="l">
              <a:lnSpc>
                <a:spcPts val="1035"/>
              </a:lnSpc>
            </a:pPr>
            <a:r>
              <a:rPr lang="en-US" sz="1000" b="0" dirty="0">
                <a:solidFill>
                  <a:srgbClr val="FFFFFF"/>
                </a:solidFill>
                <a:latin typeface="Arial" pitchFamily="34" charset="0"/>
                <a:ea typeface="Arial" pitchFamily="34" charset="-122"/>
                <a:cs typeface="Arial" pitchFamily="34" charset="-120"/>
              </a:rPr>
              <a:t>随机信号与噪声分析</a:t>
            </a:r>
            <a:endParaRPr lang="en-US" sz="973" dirty="0"/>
          </a:p>
        </p:txBody>
      </p:sp>
      <p:pic>
        <p:nvPicPr>
          <p:cNvPr id="4" name="Object 3"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56946" y="388849"/>
            <a:ext cx="256946" cy="22631"/>
          </a:xfrm>
          <a:prstGeom prst="rect">
            <a:avLst/>
          </a:prstGeom>
        </p:spPr>
      </p:pic>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name="Slide 173">
    <p:spTree>
      <p:nvGrpSpPr>
        <p:cNvPr id="1" name=""/>
        <p:cNvGrpSpPr/>
        <p:nvPr/>
      </p:nvGrpSpPr>
      <p:grpSpPr>
        <a:xfrm>
          <a:off x="0" y="0"/>
          <a:ext cx="0" cy="0"/>
          <a:chOff x="0" y="0"/>
          <a:chExt cx="0" cy="0"/>
        </a:xfrm>
      </p:grpSpPr>
      <p:sp>
        <p:nvSpPr>
          <p:cNvPr id="2" name="Object1"/>
          <p:cNvSpPr/>
          <p:nvPr/>
        </p:nvSpPr>
        <p:spPr>
          <a:xfrm>
            <a:off x="609905" y="1552308"/>
            <a:ext cx="6492240" cy="977265"/>
          </a:xfrm>
          <a:prstGeom prst="rect">
            <a:avLst/>
          </a:prstGeom>
          <a:noFill/>
          <a:ln/>
        </p:spPr>
        <p:txBody>
          <a:bodyPr wrap="square" lIns="0" tIns="0" rIns="0" bIns="0" rtlCol="0" anchor="t">
            <a:normAutofit/>
          </a:bodyPr>
          <a:lstStyle/>
          <a:p>
            <a:pPr algn="l">
              <a:lnSpc>
                <a:spcPts val="6929"/>
              </a:lnSpc>
            </a:pPr>
            <a:r>
              <a:rPr lang="en-US" sz="5300" b="1" dirty="0">
                <a:solidFill>
                  <a:srgbClr val="FFFFFF"/>
                </a:solidFill>
                <a:latin typeface="Arial" pitchFamily="34" charset="0"/>
                <a:ea typeface="Arial" pitchFamily="34" charset="-122"/>
                <a:cs typeface="Arial" pitchFamily="34" charset="-120"/>
              </a:rPr>
              <a:t>输出过程的统计特性</a:t>
            </a:r>
            <a:endParaRPr lang="en-US" sz="5330" dirty="0"/>
          </a:p>
        </p:txBody>
      </p:sp>
      <p:sp>
        <p:nvSpPr>
          <p:cNvPr id="3" name="Object2"/>
          <p:cNvSpPr/>
          <p:nvPr/>
        </p:nvSpPr>
        <p:spPr>
          <a:xfrm>
            <a:off x="609905" y="2922537"/>
            <a:ext cx="0" cy="0"/>
          </a:xfrm>
          <a:prstGeom prst="rect">
            <a:avLst/>
          </a:prstGeom>
          <a:noFill/>
          <a:ln/>
        </p:spPr>
        <p:txBody>
          <a:bodyPr wrap="square" lIns="0" tIns="0" rIns="0" bIns="0" rtlCol="0" anchor="t">
            <a:normAutofit fontScale="25000" lnSpcReduction="20000"/>
          </a:bodyPr>
          <a:lstStyle/>
          <a:p>
            <a:pPr algn="l">
              <a:lnSpc>
                <a:spcPts val="4949"/>
              </a:lnSpc>
            </a:pPr>
            <a:endParaRPr lang="en-US" sz="3807" dirty="0"/>
          </a:p>
        </p:txBody>
      </p:sp>
      <p:pic>
        <p:nvPicPr>
          <p:cNvPr id="4" name="Object 3"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86714" y="2999689"/>
            <a:ext cx="514807" cy="514350"/>
          </a:xfrm>
          <a:prstGeom prst="rect">
            <a:avLst/>
          </a:prstGeom>
        </p:spPr>
      </p:pic>
      <p:pic>
        <p:nvPicPr>
          <p:cNvPr id="5" name="Object 4"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09905" y="2488425"/>
            <a:ext cx="6481267" cy="434111"/>
          </a:xfrm>
          <a:prstGeom prst="rect">
            <a:avLst/>
          </a:prstGeom>
        </p:spPr>
      </p:pic>
      <p:sp>
        <p:nvSpPr>
          <p:cNvPr id="6" name="Object5"/>
          <p:cNvSpPr/>
          <p:nvPr/>
        </p:nvSpPr>
        <p:spPr>
          <a:xfrm>
            <a:off x="256946" y="205740"/>
            <a:ext cx="1188720" cy="154305"/>
          </a:xfrm>
          <a:prstGeom prst="rect">
            <a:avLst/>
          </a:prstGeom>
          <a:noFill/>
          <a:ln/>
        </p:spPr>
        <p:txBody>
          <a:bodyPr wrap="square" lIns="0" tIns="0" rIns="0" bIns="0" rtlCol="0" anchor="t">
            <a:normAutofit/>
          </a:bodyPr>
          <a:lstStyle/>
          <a:p>
            <a:pPr algn="l">
              <a:lnSpc>
                <a:spcPts val="1035"/>
              </a:lnSpc>
            </a:pPr>
            <a:r>
              <a:rPr lang="en-US" sz="1000" b="0" dirty="0">
                <a:solidFill>
                  <a:srgbClr val="FFFFFF"/>
                </a:solidFill>
                <a:latin typeface="Arial" pitchFamily="34" charset="0"/>
                <a:ea typeface="Arial" pitchFamily="34" charset="-122"/>
                <a:cs typeface="Arial" pitchFamily="34" charset="-120"/>
              </a:rPr>
              <a:t>随机信号与噪声分析</a:t>
            </a:r>
            <a:endParaRPr lang="en-US" sz="973" dirty="0"/>
          </a:p>
        </p:txBody>
      </p:sp>
      <p:pic>
        <p:nvPicPr>
          <p:cNvPr id="7" name="Object 6"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56946" y="388849"/>
            <a:ext cx="256946" cy="22631"/>
          </a:xfrm>
          <a:prstGeom prst="rect">
            <a:avLst/>
          </a:prstGeom>
        </p:spPr>
      </p:pic>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name="Slide 174">
    <p:spTree>
      <p:nvGrpSpPr>
        <p:cNvPr id="1" name=""/>
        <p:cNvGrpSpPr/>
        <p:nvPr/>
      </p:nvGrpSpPr>
      <p:grpSpPr>
        <a:xfrm>
          <a:off x="0" y="0"/>
          <a:ext cx="0" cy="0"/>
          <a:chOff x="0" y="0"/>
          <a:chExt cx="0" cy="0"/>
        </a:xfrm>
      </p:grpSpPr>
      <p:pic>
        <p:nvPicPr>
          <p:cNvPr id="2" name="Object 1" descr="file://C:\Users\tons\AppData\Roaming\XMind\Electron v3\vana\workbooks\f4ea90d42ceac6a1d5eb8b85d1\resources\b457fea60d6e438ab05f4024beb4123560c4ce0a33c0bb55ccaec4079b807dc4.png"/>
          <p:cNvPicPr>
            <a:picLocks noChangeAspect="1"/>
          </p:cNvPicPr>
          <p:nvPr/>
        </p:nvPicPr>
        <p:blipFill>
          <a:blip r:embed="rId3"/>
          <a:stretch>
            <a:fillRect/>
          </a:stretch>
        </p:blipFill>
        <p:spPr>
          <a:xfrm>
            <a:off x="609905" y="1887150"/>
            <a:ext cx="7925105" cy="1368685"/>
          </a:xfrm>
          <a:prstGeom prst="rect">
            <a:avLst/>
          </a:prstGeom>
        </p:spPr>
      </p:pic>
      <p:sp>
        <p:nvSpPr>
          <p:cNvPr id="3" name="Object2"/>
          <p:cNvSpPr/>
          <p:nvPr/>
        </p:nvSpPr>
        <p:spPr>
          <a:xfrm>
            <a:off x="256946" y="205740"/>
            <a:ext cx="1188720" cy="154305"/>
          </a:xfrm>
          <a:prstGeom prst="rect">
            <a:avLst/>
          </a:prstGeom>
          <a:noFill/>
          <a:ln/>
        </p:spPr>
        <p:txBody>
          <a:bodyPr wrap="square" lIns="0" tIns="0" rIns="0" bIns="0" rtlCol="0" anchor="t">
            <a:normAutofit/>
          </a:bodyPr>
          <a:lstStyle/>
          <a:p>
            <a:pPr algn="l">
              <a:lnSpc>
                <a:spcPts val="1035"/>
              </a:lnSpc>
            </a:pPr>
            <a:r>
              <a:rPr lang="en-US" sz="1000" b="0" dirty="0">
                <a:solidFill>
                  <a:srgbClr val="FFFFFF"/>
                </a:solidFill>
                <a:latin typeface="Arial" pitchFamily="34" charset="0"/>
                <a:ea typeface="Arial" pitchFamily="34" charset="-122"/>
                <a:cs typeface="Arial" pitchFamily="34" charset="-120"/>
              </a:rPr>
              <a:t>随机信号与噪声分析</a:t>
            </a:r>
            <a:endParaRPr lang="en-US" sz="973" dirty="0"/>
          </a:p>
        </p:txBody>
      </p:sp>
      <p:pic>
        <p:nvPicPr>
          <p:cNvPr id="4" name="Object 3"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56946" y="388849"/>
            <a:ext cx="256946" cy="22631"/>
          </a:xfrm>
          <a:prstGeom prst="rect">
            <a:avLst/>
          </a:prstGeom>
        </p:spPr>
      </p:pic>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name="Slide 175">
    <p:spTree>
      <p:nvGrpSpPr>
        <p:cNvPr id="1" name=""/>
        <p:cNvGrpSpPr/>
        <p:nvPr/>
      </p:nvGrpSpPr>
      <p:grpSpPr>
        <a:xfrm>
          <a:off x="0" y="0"/>
          <a:ext cx="0" cy="0"/>
          <a:chOff x="0" y="0"/>
          <a:chExt cx="0" cy="0"/>
        </a:xfrm>
      </p:grpSpPr>
      <p:sp>
        <p:nvSpPr>
          <p:cNvPr id="2" name="Object1"/>
          <p:cNvSpPr/>
          <p:nvPr/>
        </p:nvSpPr>
        <p:spPr>
          <a:xfrm>
            <a:off x="609905" y="1552308"/>
            <a:ext cx="3657600" cy="977265"/>
          </a:xfrm>
          <a:prstGeom prst="rect">
            <a:avLst/>
          </a:prstGeom>
          <a:noFill/>
          <a:ln/>
        </p:spPr>
        <p:txBody>
          <a:bodyPr wrap="square" lIns="0" tIns="0" rIns="0" bIns="0" rtlCol="0" anchor="t">
            <a:normAutofit/>
          </a:bodyPr>
          <a:lstStyle/>
          <a:p>
            <a:pPr algn="l">
              <a:lnSpc>
                <a:spcPts val="6929"/>
              </a:lnSpc>
            </a:pPr>
            <a:r>
              <a:rPr lang="en-US" sz="5300" b="1" dirty="0">
                <a:solidFill>
                  <a:srgbClr val="FFFFFF"/>
                </a:solidFill>
                <a:latin typeface="Arial" pitchFamily="34" charset="0"/>
                <a:ea typeface="Arial" pitchFamily="34" charset="-122"/>
                <a:cs typeface="Arial" pitchFamily="34" charset="-120"/>
              </a:rPr>
              <a:t>自相关函数</a:t>
            </a:r>
            <a:endParaRPr lang="en-US" sz="5330" dirty="0"/>
          </a:p>
        </p:txBody>
      </p:sp>
      <p:sp>
        <p:nvSpPr>
          <p:cNvPr id="3" name="Object2"/>
          <p:cNvSpPr/>
          <p:nvPr/>
        </p:nvSpPr>
        <p:spPr>
          <a:xfrm>
            <a:off x="609905" y="2922537"/>
            <a:ext cx="0" cy="0"/>
          </a:xfrm>
          <a:prstGeom prst="rect">
            <a:avLst/>
          </a:prstGeom>
          <a:noFill/>
          <a:ln/>
        </p:spPr>
        <p:txBody>
          <a:bodyPr wrap="square" lIns="0" tIns="0" rIns="0" bIns="0" rtlCol="0" anchor="t">
            <a:normAutofit fontScale="25000" lnSpcReduction="20000"/>
          </a:bodyPr>
          <a:lstStyle/>
          <a:p>
            <a:pPr algn="l">
              <a:lnSpc>
                <a:spcPts val="4949"/>
              </a:lnSpc>
            </a:pPr>
            <a:endParaRPr lang="en-US" sz="3807" dirty="0"/>
          </a:p>
        </p:txBody>
      </p:sp>
      <p:pic>
        <p:nvPicPr>
          <p:cNvPr id="4" name="Object 3"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86714" y="2999689"/>
            <a:ext cx="514807" cy="514350"/>
          </a:xfrm>
          <a:prstGeom prst="rect">
            <a:avLst/>
          </a:prstGeom>
        </p:spPr>
      </p:pic>
      <p:pic>
        <p:nvPicPr>
          <p:cNvPr id="5" name="Object 4"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09905" y="2488425"/>
            <a:ext cx="3600907" cy="434111"/>
          </a:xfrm>
          <a:prstGeom prst="rect">
            <a:avLst/>
          </a:prstGeom>
        </p:spPr>
      </p:pic>
      <p:sp>
        <p:nvSpPr>
          <p:cNvPr id="6" name="Object5"/>
          <p:cNvSpPr/>
          <p:nvPr/>
        </p:nvSpPr>
        <p:spPr>
          <a:xfrm>
            <a:off x="256946" y="205740"/>
            <a:ext cx="1188720" cy="154305"/>
          </a:xfrm>
          <a:prstGeom prst="rect">
            <a:avLst/>
          </a:prstGeom>
          <a:noFill/>
          <a:ln/>
        </p:spPr>
        <p:txBody>
          <a:bodyPr wrap="square" lIns="0" tIns="0" rIns="0" bIns="0" rtlCol="0" anchor="t">
            <a:normAutofit/>
          </a:bodyPr>
          <a:lstStyle/>
          <a:p>
            <a:pPr algn="l">
              <a:lnSpc>
                <a:spcPts val="1035"/>
              </a:lnSpc>
            </a:pPr>
            <a:r>
              <a:rPr lang="en-US" sz="1000" b="0" dirty="0">
                <a:solidFill>
                  <a:srgbClr val="FFFFFF"/>
                </a:solidFill>
                <a:latin typeface="Arial" pitchFamily="34" charset="0"/>
                <a:ea typeface="Arial" pitchFamily="34" charset="-122"/>
                <a:cs typeface="Arial" pitchFamily="34" charset="-120"/>
              </a:rPr>
              <a:t>随机信号与噪声分析</a:t>
            </a:r>
            <a:endParaRPr lang="en-US" sz="973" dirty="0"/>
          </a:p>
        </p:txBody>
      </p:sp>
      <p:pic>
        <p:nvPicPr>
          <p:cNvPr id="7" name="Object 6"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56946" y="388849"/>
            <a:ext cx="256946" cy="22631"/>
          </a:xfrm>
          <a:prstGeom prst="rect">
            <a:avLst/>
          </a:prstGeom>
        </p:spPr>
      </p:pic>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name="Slide 176">
    <p:spTree>
      <p:nvGrpSpPr>
        <p:cNvPr id="1" name=""/>
        <p:cNvGrpSpPr/>
        <p:nvPr/>
      </p:nvGrpSpPr>
      <p:grpSpPr>
        <a:xfrm>
          <a:off x="0" y="0"/>
          <a:ext cx="0" cy="0"/>
          <a:chOff x="0" y="0"/>
          <a:chExt cx="0" cy="0"/>
        </a:xfrm>
      </p:grpSpPr>
      <p:pic>
        <p:nvPicPr>
          <p:cNvPr id="2" name="Object 1" descr="file://C:\Users\tons\AppData\Roaming\XMind\Electron v3\vana\workbooks\f4ea90d42ceac6a1d5eb8b85d1\resources\6664b703aedcacbd99519fcaeb7da4e4382d8bf31184ffcb76963f2dcbd8b165.png"/>
          <p:cNvPicPr>
            <a:picLocks noChangeAspect="1"/>
          </p:cNvPicPr>
          <p:nvPr/>
        </p:nvPicPr>
        <p:blipFill>
          <a:blip r:embed="rId3"/>
          <a:stretch>
            <a:fillRect/>
          </a:stretch>
        </p:blipFill>
        <p:spPr>
          <a:xfrm>
            <a:off x="609905" y="2107292"/>
            <a:ext cx="7925105" cy="928916"/>
          </a:xfrm>
          <a:prstGeom prst="rect">
            <a:avLst/>
          </a:prstGeom>
        </p:spPr>
      </p:pic>
      <p:sp>
        <p:nvSpPr>
          <p:cNvPr id="3" name="Object2"/>
          <p:cNvSpPr/>
          <p:nvPr/>
        </p:nvSpPr>
        <p:spPr>
          <a:xfrm>
            <a:off x="256946" y="205740"/>
            <a:ext cx="1188720" cy="154305"/>
          </a:xfrm>
          <a:prstGeom prst="rect">
            <a:avLst/>
          </a:prstGeom>
          <a:noFill/>
          <a:ln/>
        </p:spPr>
        <p:txBody>
          <a:bodyPr wrap="square" lIns="0" tIns="0" rIns="0" bIns="0" rtlCol="0" anchor="t">
            <a:normAutofit/>
          </a:bodyPr>
          <a:lstStyle/>
          <a:p>
            <a:pPr algn="l">
              <a:lnSpc>
                <a:spcPts val="1035"/>
              </a:lnSpc>
            </a:pPr>
            <a:r>
              <a:rPr lang="en-US" sz="1000" b="0" dirty="0">
                <a:solidFill>
                  <a:srgbClr val="FFFFFF"/>
                </a:solidFill>
                <a:latin typeface="Arial" pitchFamily="34" charset="0"/>
                <a:ea typeface="Arial" pitchFamily="34" charset="-122"/>
                <a:cs typeface="Arial" pitchFamily="34" charset="-120"/>
              </a:rPr>
              <a:t>随机信号与噪声分析</a:t>
            </a:r>
            <a:endParaRPr lang="en-US" sz="973" dirty="0"/>
          </a:p>
        </p:txBody>
      </p:sp>
      <p:pic>
        <p:nvPicPr>
          <p:cNvPr id="4" name="Object 3"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56946" y="388849"/>
            <a:ext cx="256946" cy="22631"/>
          </a:xfrm>
          <a:prstGeom prst="rect">
            <a:avLst/>
          </a:prstGeom>
        </p:spPr>
      </p:pic>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name="Slide 177">
    <p:spTree>
      <p:nvGrpSpPr>
        <p:cNvPr id="1" name=""/>
        <p:cNvGrpSpPr/>
        <p:nvPr/>
      </p:nvGrpSpPr>
      <p:grpSpPr>
        <a:xfrm>
          <a:off x="0" y="0"/>
          <a:ext cx="0" cy="0"/>
          <a:chOff x="0" y="0"/>
          <a:chExt cx="0" cy="0"/>
        </a:xfrm>
      </p:grpSpPr>
      <p:sp>
        <p:nvSpPr>
          <p:cNvPr id="2" name="Object1"/>
          <p:cNvSpPr/>
          <p:nvPr/>
        </p:nvSpPr>
        <p:spPr>
          <a:xfrm>
            <a:off x="609905" y="1552308"/>
            <a:ext cx="2194560" cy="977265"/>
          </a:xfrm>
          <a:prstGeom prst="rect">
            <a:avLst/>
          </a:prstGeom>
          <a:noFill/>
          <a:ln/>
        </p:spPr>
        <p:txBody>
          <a:bodyPr wrap="square" lIns="0" tIns="0" rIns="0" bIns="0" rtlCol="0" anchor="t">
            <a:normAutofit/>
          </a:bodyPr>
          <a:lstStyle/>
          <a:p>
            <a:pPr algn="l">
              <a:lnSpc>
                <a:spcPts val="6929"/>
              </a:lnSpc>
            </a:pPr>
            <a:r>
              <a:rPr lang="en-US" sz="5300" b="1" dirty="0">
                <a:solidFill>
                  <a:srgbClr val="FFFFFF"/>
                </a:solidFill>
                <a:latin typeface="Arial" pitchFamily="34" charset="0"/>
                <a:ea typeface="Arial" pitchFamily="34" charset="-122"/>
                <a:cs typeface="Arial" pitchFamily="34" charset="-120"/>
              </a:rPr>
              <a:t>功率谱</a:t>
            </a:r>
            <a:endParaRPr lang="en-US" sz="5330" dirty="0"/>
          </a:p>
        </p:txBody>
      </p:sp>
      <p:sp>
        <p:nvSpPr>
          <p:cNvPr id="3" name="Object2"/>
          <p:cNvSpPr/>
          <p:nvPr/>
        </p:nvSpPr>
        <p:spPr>
          <a:xfrm>
            <a:off x="609905" y="2922537"/>
            <a:ext cx="0" cy="0"/>
          </a:xfrm>
          <a:prstGeom prst="rect">
            <a:avLst/>
          </a:prstGeom>
          <a:noFill/>
          <a:ln/>
        </p:spPr>
        <p:txBody>
          <a:bodyPr wrap="square" lIns="0" tIns="0" rIns="0" bIns="0" rtlCol="0" anchor="t">
            <a:normAutofit fontScale="25000" lnSpcReduction="20000"/>
          </a:bodyPr>
          <a:lstStyle/>
          <a:p>
            <a:pPr algn="l">
              <a:lnSpc>
                <a:spcPts val="4949"/>
              </a:lnSpc>
            </a:pPr>
            <a:endParaRPr lang="en-US" sz="3807" dirty="0"/>
          </a:p>
        </p:txBody>
      </p:sp>
      <p:pic>
        <p:nvPicPr>
          <p:cNvPr id="4" name="Object 3"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86714" y="2999689"/>
            <a:ext cx="514807" cy="514350"/>
          </a:xfrm>
          <a:prstGeom prst="rect">
            <a:avLst/>
          </a:prstGeom>
        </p:spPr>
      </p:pic>
      <p:pic>
        <p:nvPicPr>
          <p:cNvPr id="5" name="Object 4"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09905" y="2488425"/>
            <a:ext cx="2160727" cy="434111"/>
          </a:xfrm>
          <a:prstGeom prst="rect">
            <a:avLst/>
          </a:prstGeom>
        </p:spPr>
      </p:pic>
      <p:sp>
        <p:nvSpPr>
          <p:cNvPr id="6" name="Object5"/>
          <p:cNvSpPr/>
          <p:nvPr/>
        </p:nvSpPr>
        <p:spPr>
          <a:xfrm>
            <a:off x="256946" y="205740"/>
            <a:ext cx="1188720" cy="154305"/>
          </a:xfrm>
          <a:prstGeom prst="rect">
            <a:avLst/>
          </a:prstGeom>
          <a:noFill/>
          <a:ln/>
        </p:spPr>
        <p:txBody>
          <a:bodyPr wrap="square" lIns="0" tIns="0" rIns="0" bIns="0" rtlCol="0" anchor="t">
            <a:normAutofit/>
          </a:bodyPr>
          <a:lstStyle/>
          <a:p>
            <a:pPr algn="l">
              <a:lnSpc>
                <a:spcPts val="1035"/>
              </a:lnSpc>
            </a:pPr>
            <a:r>
              <a:rPr lang="en-US" sz="1000" b="0" dirty="0">
                <a:solidFill>
                  <a:srgbClr val="FFFFFF"/>
                </a:solidFill>
                <a:latin typeface="Arial" pitchFamily="34" charset="0"/>
                <a:ea typeface="Arial" pitchFamily="34" charset="-122"/>
                <a:cs typeface="Arial" pitchFamily="34" charset="-120"/>
              </a:rPr>
              <a:t>随机信号与噪声分析</a:t>
            </a:r>
            <a:endParaRPr lang="en-US" sz="973" dirty="0"/>
          </a:p>
        </p:txBody>
      </p:sp>
      <p:pic>
        <p:nvPicPr>
          <p:cNvPr id="7" name="Object 6"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56946" y="388849"/>
            <a:ext cx="256946" cy="22631"/>
          </a:xfrm>
          <a:prstGeom prst="rect">
            <a:avLst/>
          </a:prstGeom>
        </p:spPr>
      </p:pic>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name="Slide 178">
    <p:spTree>
      <p:nvGrpSpPr>
        <p:cNvPr id="1" name=""/>
        <p:cNvGrpSpPr/>
        <p:nvPr/>
      </p:nvGrpSpPr>
      <p:grpSpPr>
        <a:xfrm>
          <a:off x="0" y="0"/>
          <a:ext cx="0" cy="0"/>
          <a:chOff x="0" y="0"/>
          <a:chExt cx="0" cy="0"/>
        </a:xfrm>
      </p:grpSpPr>
      <p:pic>
        <p:nvPicPr>
          <p:cNvPr id="2" name="Object 1" descr="file://C:\Users\tons\AppData\Roaming\XMind\Electron v3\vana\workbooks\f4ea90d42ceac6a1d5eb8b85d1\resources\c4d3d7fe63cdd30e6bd7c8d782a6e5007ab50817ebed90e8166f91fbc78888b5.png"/>
          <p:cNvPicPr>
            <a:picLocks noChangeAspect="1"/>
          </p:cNvPicPr>
          <p:nvPr/>
        </p:nvPicPr>
        <p:blipFill>
          <a:blip r:embed="rId3"/>
          <a:stretch>
            <a:fillRect/>
          </a:stretch>
        </p:blipFill>
        <p:spPr>
          <a:xfrm>
            <a:off x="609905" y="2164899"/>
            <a:ext cx="7925105" cy="813702"/>
          </a:xfrm>
          <a:prstGeom prst="rect">
            <a:avLst/>
          </a:prstGeom>
        </p:spPr>
      </p:pic>
      <p:sp>
        <p:nvSpPr>
          <p:cNvPr id="3" name="Object2"/>
          <p:cNvSpPr/>
          <p:nvPr/>
        </p:nvSpPr>
        <p:spPr>
          <a:xfrm>
            <a:off x="256946" y="205740"/>
            <a:ext cx="1188720" cy="154305"/>
          </a:xfrm>
          <a:prstGeom prst="rect">
            <a:avLst/>
          </a:prstGeom>
          <a:noFill/>
          <a:ln/>
        </p:spPr>
        <p:txBody>
          <a:bodyPr wrap="square" lIns="0" tIns="0" rIns="0" bIns="0" rtlCol="0" anchor="t">
            <a:normAutofit/>
          </a:bodyPr>
          <a:lstStyle/>
          <a:p>
            <a:pPr algn="l">
              <a:lnSpc>
                <a:spcPts val="1035"/>
              </a:lnSpc>
            </a:pPr>
            <a:r>
              <a:rPr lang="en-US" sz="1000" b="0" dirty="0">
                <a:solidFill>
                  <a:srgbClr val="FFFFFF"/>
                </a:solidFill>
                <a:latin typeface="Arial" pitchFamily="34" charset="0"/>
                <a:ea typeface="Arial" pitchFamily="34" charset="-122"/>
                <a:cs typeface="Arial" pitchFamily="34" charset="-120"/>
              </a:rPr>
              <a:t>随机信号与噪声分析</a:t>
            </a:r>
            <a:endParaRPr lang="en-US" sz="973" dirty="0"/>
          </a:p>
        </p:txBody>
      </p:sp>
      <p:pic>
        <p:nvPicPr>
          <p:cNvPr id="4" name="Object 3"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56946" y="388849"/>
            <a:ext cx="256946" cy="22631"/>
          </a:xfrm>
          <a:prstGeom prst="rect">
            <a:avLst/>
          </a:prstGeom>
        </p:spPr>
      </p:pic>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name="Slide 179">
    <p:spTree>
      <p:nvGrpSpPr>
        <p:cNvPr id="1" name=""/>
        <p:cNvGrpSpPr/>
        <p:nvPr/>
      </p:nvGrpSpPr>
      <p:grpSpPr>
        <a:xfrm>
          <a:off x="0" y="0"/>
          <a:ext cx="0" cy="0"/>
          <a:chOff x="0" y="0"/>
          <a:chExt cx="0" cy="0"/>
        </a:xfrm>
      </p:grpSpPr>
      <p:sp>
        <p:nvSpPr>
          <p:cNvPr id="2" name="Object1"/>
          <p:cNvSpPr/>
          <p:nvPr/>
        </p:nvSpPr>
        <p:spPr>
          <a:xfrm>
            <a:off x="609905" y="1552308"/>
            <a:ext cx="2926080" cy="977265"/>
          </a:xfrm>
          <a:prstGeom prst="rect">
            <a:avLst/>
          </a:prstGeom>
          <a:noFill/>
          <a:ln/>
        </p:spPr>
        <p:txBody>
          <a:bodyPr wrap="square" lIns="0" tIns="0" rIns="0" bIns="0" rtlCol="0" anchor="t">
            <a:normAutofit/>
          </a:bodyPr>
          <a:lstStyle/>
          <a:p>
            <a:pPr algn="l">
              <a:lnSpc>
                <a:spcPts val="6929"/>
              </a:lnSpc>
            </a:pPr>
            <a:r>
              <a:rPr lang="en-US" sz="5300" b="1" dirty="0">
                <a:solidFill>
                  <a:srgbClr val="FFFFFF"/>
                </a:solidFill>
                <a:latin typeface="Arial" pitchFamily="34" charset="0"/>
                <a:ea typeface="Arial" pitchFamily="34" charset="-122"/>
                <a:cs typeface="Arial" pitchFamily="34" charset="-120"/>
              </a:rPr>
              <a:t>概率分布</a:t>
            </a:r>
            <a:endParaRPr lang="en-US" sz="5330" dirty="0"/>
          </a:p>
        </p:txBody>
      </p:sp>
      <p:sp>
        <p:nvSpPr>
          <p:cNvPr id="3" name="Object2"/>
          <p:cNvSpPr/>
          <p:nvPr/>
        </p:nvSpPr>
        <p:spPr>
          <a:xfrm>
            <a:off x="609905" y="2922537"/>
            <a:ext cx="0" cy="0"/>
          </a:xfrm>
          <a:prstGeom prst="rect">
            <a:avLst/>
          </a:prstGeom>
          <a:noFill/>
          <a:ln/>
        </p:spPr>
        <p:txBody>
          <a:bodyPr wrap="square" lIns="0" tIns="0" rIns="0" bIns="0" rtlCol="0" anchor="t">
            <a:normAutofit fontScale="25000" lnSpcReduction="20000"/>
          </a:bodyPr>
          <a:lstStyle/>
          <a:p>
            <a:pPr algn="l">
              <a:lnSpc>
                <a:spcPts val="4949"/>
              </a:lnSpc>
            </a:pPr>
            <a:endParaRPr lang="en-US" sz="3807" dirty="0"/>
          </a:p>
        </p:txBody>
      </p:sp>
      <p:pic>
        <p:nvPicPr>
          <p:cNvPr id="4" name="Object 3"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86714" y="2999689"/>
            <a:ext cx="514807" cy="514350"/>
          </a:xfrm>
          <a:prstGeom prst="rect">
            <a:avLst/>
          </a:prstGeom>
        </p:spPr>
      </p:pic>
      <p:pic>
        <p:nvPicPr>
          <p:cNvPr id="5" name="Object 4"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09905" y="2488425"/>
            <a:ext cx="2880360" cy="434111"/>
          </a:xfrm>
          <a:prstGeom prst="rect">
            <a:avLst/>
          </a:prstGeom>
        </p:spPr>
      </p:pic>
      <p:sp>
        <p:nvSpPr>
          <p:cNvPr id="6" name="Object5"/>
          <p:cNvSpPr/>
          <p:nvPr/>
        </p:nvSpPr>
        <p:spPr>
          <a:xfrm>
            <a:off x="256946" y="205740"/>
            <a:ext cx="1188720" cy="154305"/>
          </a:xfrm>
          <a:prstGeom prst="rect">
            <a:avLst/>
          </a:prstGeom>
          <a:noFill/>
          <a:ln/>
        </p:spPr>
        <p:txBody>
          <a:bodyPr wrap="square" lIns="0" tIns="0" rIns="0" bIns="0" rtlCol="0" anchor="t">
            <a:normAutofit/>
          </a:bodyPr>
          <a:lstStyle/>
          <a:p>
            <a:pPr algn="l">
              <a:lnSpc>
                <a:spcPts val="1035"/>
              </a:lnSpc>
            </a:pPr>
            <a:r>
              <a:rPr lang="en-US" sz="1000" b="0" dirty="0">
                <a:solidFill>
                  <a:srgbClr val="FFFFFF"/>
                </a:solidFill>
                <a:latin typeface="Arial" pitchFamily="34" charset="0"/>
                <a:ea typeface="Arial" pitchFamily="34" charset="-122"/>
                <a:cs typeface="Arial" pitchFamily="34" charset="-120"/>
              </a:rPr>
              <a:t>随机信号与噪声分析</a:t>
            </a:r>
            <a:endParaRPr lang="en-US" sz="973" dirty="0"/>
          </a:p>
        </p:txBody>
      </p:sp>
      <p:pic>
        <p:nvPicPr>
          <p:cNvPr id="7" name="Object 6"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56946" y="388849"/>
            <a:ext cx="256946" cy="22631"/>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sp>
        <p:nvSpPr>
          <p:cNvPr id="2" name="Object1"/>
          <p:cNvSpPr/>
          <p:nvPr/>
        </p:nvSpPr>
        <p:spPr>
          <a:xfrm>
            <a:off x="609905" y="1552308"/>
            <a:ext cx="6492240" cy="977265"/>
          </a:xfrm>
          <a:prstGeom prst="rect">
            <a:avLst/>
          </a:prstGeom>
          <a:noFill/>
          <a:ln/>
        </p:spPr>
        <p:txBody>
          <a:bodyPr wrap="square" lIns="0" tIns="0" rIns="0" bIns="0" rtlCol="0" anchor="t">
            <a:normAutofit/>
          </a:bodyPr>
          <a:lstStyle/>
          <a:p>
            <a:pPr algn="l">
              <a:lnSpc>
                <a:spcPts val="6929"/>
              </a:lnSpc>
            </a:pPr>
            <a:r>
              <a:rPr lang="en-US" sz="5300" b="1" dirty="0">
                <a:solidFill>
                  <a:srgbClr val="FFFFFF"/>
                </a:solidFill>
                <a:latin typeface="Arial" pitchFamily="34" charset="0"/>
                <a:ea typeface="Arial" pitchFamily="34" charset="-122"/>
                <a:cs typeface="Arial" pitchFamily="34" charset="-120"/>
              </a:rPr>
              <a:t>模拟通信系统的组成</a:t>
            </a:r>
            <a:endParaRPr lang="en-US" sz="5330" dirty="0"/>
          </a:p>
        </p:txBody>
      </p:sp>
      <p:sp>
        <p:nvSpPr>
          <p:cNvPr id="3" name="Object2"/>
          <p:cNvSpPr/>
          <p:nvPr/>
        </p:nvSpPr>
        <p:spPr>
          <a:xfrm>
            <a:off x="609905" y="2922537"/>
            <a:ext cx="0" cy="0"/>
          </a:xfrm>
          <a:prstGeom prst="rect">
            <a:avLst/>
          </a:prstGeom>
          <a:noFill/>
          <a:ln/>
        </p:spPr>
        <p:txBody>
          <a:bodyPr wrap="square" lIns="0" tIns="0" rIns="0" bIns="0" rtlCol="0" anchor="t">
            <a:normAutofit fontScale="25000" lnSpcReduction="20000"/>
          </a:bodyPr>
          <a:lstStyle/>
          <a:p>
            <a:pPr algn="l">
              <a:lnSpc>
                <a:spcPts val="4949"/>
              </a:lnSpc>
            </a:pPr>
            <a:endParaRPr lang="en-US" sz="3807" dirty="0"/>
          </a:p>
        </p:txBody>
      </p:sp>
      <p:pic>
        <p:nvPicPr>
          <p:cNvPr id="4" name="Object 3"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86714" y="2999689"/>
            <a:ext cx="514807" cy="514350"/>
          </a:xfrm>
          <a:prstGeom prst="rect">
            <a:avLst/>
          </a:prstGeom>
        </p:spPr>
      </p:pic>
      <p:pic>
        <p:nvPicPr>
          <p:cNvPr id="5" name="Object 4"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09905" y="2488425"/>
            <a:ext cx="6481267" cy="434111"/>
          </a:xfrm>
          <a:prstGeom prst="rect">
            <a:avLst/>
          </a:prstGeom>
        </p:spPr>
      </p:pic>
      <p:sp>
        <p:nvSpPr>
          <p:cNvPr id="6" name="Object5"/>
          <p:cNvSpPr/>
          <p:nvPr/>
        </p:nvSpPr>
        <p:spPr>
          <a:xfrm>
            <a:off x="256946" y="205740"/>
            <a:ext cx="274320" cy="154305"/>
          </a:xfrm>
          <a:prstGeom prst="rect">
            <a:avLst/>
          </a:prstGeom>
          <a:noFill/>
          <a:ln/>
        </p:spPr>
        <p:txBody>
          <a:bodyPr wrap="square" lIns="0" tIns="0" rIns="0" bIns="0" rtlCol="0" anchor="t">
            <a:normAutofit/>
          </a:bodyPr>
          <a:lstStyle/>
          <a:p>
            <a:pPr algn="l">
              <a:lnSpc>
                <a:spcPts val="1035"/>
              </a:lnSpc>
            </a:pPr>
            <a:r>
              <a:rPr lang="en-US" sz="1000" b="0" dirty="0">
                <a:solidFill>
                  <a:srgbClr val="FFFFFF"/>
                </a:solidFill>
                <a:latin typeface="Arial" pitchFamily="34" charset="0"/>
                <a:ea typeface="Arial" pitchFamily="34" charset="-122"/>
                <a:cs typeface="Arial" pitchFamily="34" charset="-120"/>
              </a:rPr>
              <a:t>绪论</a:t>
            </a:r>
            <a:endParaRPr lang="en-US" sz="973" dirty="0"/>
          </a:p>
        </p:txBody>
      </p:sp>
      <p:pic>
        <p:nvPicPr>
          <p:cNvPr id="7" name="Object 6"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56946" y="388849"/>
            <a:ext cx="256946" cy="22631"/>
          </a:xfrm>
          <a:prstGeom prst="rect">
            <a:avLst/>
          </a:prstGeom>
        </p:spPr>
      </p:pic>
    </p:spTree>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name="Slide 180">
    <p:spTree>
      <p:nvGrpSpPr>
        <p:cNvPr id="1" name=""/>
        <p:cNvGrpSpPr/>
        <p:nvPr/>
      </p:nvGrpSpPr>
      <p:grpSpPr>
        <a:xfrm>
          <a:off x="0" y="0"/>
          <a:ext cx="0" cy="0"/>
          <a:chOff x="0" y="0"/>
          <a:chExt cx="0" cy="0"/>
        </a:xfrm>
      </p:grpSpPr>
      <p:pic>
        <p:nvPicPr>
          <p:cNvPr id="2" name="Object 1" descr="file://C:\Users\tons\AppData\Roaming\XMind\Electron v3\vana\workbooks\f4ea90d42ceac6a1d5eb8b85d1\resources\0a64c288c090557dc118b6b2f639a47f9021fc5ab51b0044715bb0e844d7c93c.png"/>
          <p:cNvPicPr>
            <a:picLocks noChangeAspect="1"/>
          </p:cNvPicPr>
          <p:nvPr/>
        </p:nvPicPr>
        <p:blipFill>
          <a:blip r:embed="rId3"/>
          <a:stretch>
            <a:fillRect/>
          </a:stretch>
        </p:blipFill>
        <p:spPr>
          <a:xfrm>
            <a:off x="609905" y="1884064"/>
            <a:ext cx="7925105" cy="1375372"/>
          </a:xfrm>
          <a:prstGeom prst="rect">
            <a:avLst/>
          </a:prstGeom>
        </p:spPr>
      </p:pic>
      <p:sp>
        <p:nvSpPr>
          <p:cNvPr id="3" name="Object2"/>
          <p:cNvSpPr/>
          <p:nvPr/>
        </p:nvSpPr>
        <p:spPr>
          <a:xfrm>
            <a:off x="256946" y="205740"/>
            <a:ext cx="1188720" cy="154305"/>
          </a:xfrm>
          <a:prstGeom prst="rect">
            <a:avLst/>
          </a:prstGeom>
          <a:noFill/>
          <a:ln/>
        </p:spPr>
        <p:txBody>
          <a:bodyPr wrap="square" lIns="0" tIns="0" rIns="0" bIns="0" rtlCol="0" anchor="t">
            <a:normAutofit/>
          </a:bodyPr>
          <a:lstStyle/>
          <a:p>
            <a:pPr algn="l">
              <a:lnSpc>
                <a:spcPts val="1035"/>
              </a:lnSpc>
            </a:pPr>
            <a:r>
              <a:rPr lang="en-US" sz="1000" b="0" dirty="0">
                <a:solidFill>
                  <a:srgbClr val="FFFFFF"/>
                </a:solidFill>
                <a:latin typeface="Arial" pitchFamily="34" charset="0"/>
                <a:ea typeface="Arial" pitchFamily="34" charset="-122"/>
                <a:cs typeface="Arial" pitchFamily="34" charset="-120"/>
              </a:rPr>
              <a:t>随机信号与噪声分析</a:t>
            </a:r>
            <a:endParaRPr lang="en-US" sz="973" dirty="0"/>
          </a:p>
        </p:txBody>
      </p:sp>
      <p:pic>
        <p:nvPicPr>
          <p:cNvPr id="4" name="Object 3"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56946" y="388849"/>
            <a:ext cx="256946" cy="22631"/>
          </a:xfrm>
          <a:prstGeom prst="rect">
            <a:avLst/>
          </a:prstGeom>
        </p:spPr>
      </p:pic>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name="Slide 181">
    <p:spTree>
      <p:nvGrpSpPr>
        <p:cNvPr id="1" name=""/>
        <p:cNvGrpSpPr/>
        <p:nvPr/>
      </p:nvGrpSpPr>
      <p:grpSpPr>
        <a:xfrm>
          <a:off x="0" y="0"/>
          <a:ext cx="0" cy="0"/>
          <a:chOff x="0" y="0"/>
          <a:chExt cx="0" cy="0"/>
        </a:xfrm>
      </p:grpSpPr>
      <p:sp>
        <p:nvSpPr>
          <p:cNvPr id="2" name="Object1"/>
          <p:cNvSpPr/>
          <p:nvPr/>
        </p:nvSpPr>
        <p:spPr>
          <a:xfrm>
            <a:off x="609905" y="642938"/>
            <a:ext cx="3474720" cy="771525"/>
          </a:xfrm>
          <a:prstGeom prst="rect">
            <a:avLst/>
          </a:prstGeom>
          <a:noFill/>
          <a:ln/>
        </p:spPr>
        <p:txBody>
          <a:bodyPr wrap="square" lIns="0" tIns="0" rIns="0" bIns="0" rtlCol="0" anchor="t">
            <a:normAutofit/>
          </a:bodyPr>
          <a:lstStyle/>
          <a:p>
            <a:pPr algn="l">
              <a:lnSpc>
                <a:spcPts val="5444"/>
              </a:lnSpc>
            </a:pPr>
            <a:r>
              <a:rPr lang="en-US" sz="4200" b="1" dirty="0">
                <a:solidFill>
                  <a:srgbClr val="FFFFFF"/>
                </a:solidFill>
                <a:latin typeface="Arial" pitchFamily="34" charset="0"/>
                <a:ea typeface="Arial" pitchFamily="34" charset="-122"/>
                <a:cs typeface="Arial" pitchFamily="34" charset="-120"/>
              </a:rPr>
              <a:t>窄带随机过程</a:t>
            </a:r>
            <a:endParaRPr lang="en-US" sz="4188" dirty="0"/>
          </a:p>
        </p:txBody>
      </p:sp>
      <p:sp>
        <p:nvSpPr>
          <p:cNvPr id="3" name="Object2"/>
          <p:cNvSpPr/>
          <p:nvPr/>
        </p:nvSpPr>
        <p:spPr>
          <a:xfrm>
            <a:off x="609905" y="1429893"/>
            <a:ext cx="0" cy="0"/>
          </a:xfrm>
          <a:prstGeom prst="rect">
            <a:avLst/>
          </a:prstGeom>
          <a:noFill/>
          <a:ln/>
        </p:spPr>
        <p:txBody>
          <a:bodyPr wrap="square" lIns="0" tIns="0" rIns="0" bIns="0" rtlCol="0" anchor="t">
            <a:normAutofit fontScale="25000" lnSpcReduction="20000"/>
          </a:bodyPr>
          <a:lstStyle/>
          <a:p>
            <a:pPr algn="l">
              <a:lnSpc>
                <a:spcPts val="3198"/>
              </a:lnSpc>
            </a:pPr>
            <a:endParaRPr lang="en-US" sz="2284" dirty="0"/>
          </a:p>
        </p:txBody>
      </p:sp>
      <p:pic>
        <p:nvPicPr>
          <p:cNvPr id="4" name="Object 3"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71170" y="1491615"/>
            <a:ext cx="309067" cy="308610"/>
          </a:xfrm>
          <a:prstGeom prst="rect">
            <a:avLst/>
          </a:prstGeom>
        </p:spPr>
      </p:pic>
      <p:sp>
        <p:nvSpPr>
          <p:cNvPr id="5" name="Object4"/>
          <p:cNvSpPr/>
          <p:nvPr/>
        </p:nvSpPr>
        <p:spPr>
          <a:xfrm>
            <a:off x="609905" y="2067687"/>
            <a:ext cx="7223760" cy="462915"/>
          </a:xfrm>
          <a:prstGeom prst="rect">
            <a:avLst/>
          </a:prstGeom>
          <a:noFill/>
          <a:ln/>
        </p:spPr>
        <p:txBody>
          <a:bodyPr wrap="square" lIns="0" tIns="0" rIns="0" bIns="0" rtlCol="0" anchor="t">
            <a:normAutofit/>
          </a:bodyPr>
          <a:lstStyle/>
          <a:p>
            <a:pPr algn="l">
              <a:lnSpc>
                <a:spcPts val="3198"/>
              </a:lnSpc>
            </a:pPr>
            <a:r>
              <a:rPr lang="en-US" sz="2300" b="0" dirty="0">
                <a:solidFill>
                  <a:srgbClr val="FFFFFF"/>
                </a:solidFill>
                <a:latin typeface="Arial" pitchFamily="34" charset="0"/>
                <a:ea typeface="Arial" pitchFamily="34" charset="-122"/>
                <a:cs typeface="Arial" pitchFamily="34" charset="-120"/>
              </a:rPr>
              <a:t>若X(t)是均值为0、方差为σ²的窄带平稳高斯随机过程</a:t>
            </a:r>
            <a:endParaRPr lang="en-US" sz="2284" dirty="0"/>
          </a:p>
        </p:txBody>
      </p:sp>
      <p:pic>
        <p:nvPicPr>
          <p:cNvPr id="6" name="Object 5"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0" y="2862358"/>
            <a:ext cx="263347" cy="205740"/>
          </a:xfrm>
          <a:prstGeom prst="rect">
            <a:avLst/>
          </a:prstGeom>
        </p:spPr>
      </p:pic>
      <p:sp>
        <p:nvSpPr>
          <p:cNvPr id="7" name="Object6"/>
          <p:cNvSpPr/>
          <p:nvPr/>
        </p:nvSpPr>
        <p:spPr>
          <a:xfrm>
            <a:off x="256946" y="205740"/>
            <a:ext cx="1188720" cy="154305"/>
          </a:xfrm>
          <a:prstGeom prst="rect">
            <a:avLst/>
          </a:prstGeom>
          <a:noFill/>
          <a:ln/>
        </p:spPr>
        <p:txBody>
          <a:bodyPr wrap="square" lIns="0" tIns="0" rIns="0" bIns="0" rtlCol="0" anchor="t">
            <a:normAutofit/>
          </a:bodyPr>
          <a:lstStyle/>
          <a:p>
            <a:pPr algn="l">
              <a:lnSpc>
                <a:spcPts val="1035"/>
              </a:lnSpc>
            </a:pPr>
            <a:r>
              <a:rPr lang="en-US" sz="1000" b="0" dirty="0">
                <a:solidFill>
                  <a:srgbClr val="FFFFFF"/>
                </a:solidFill>
                <a:latin typeface="Arial" pitchFamily="34" charset="0"/>
                <a:ea typeface="Arial" pitchFamily="34" charset="-122"/>
                <a:cs typeface="Arial" pitchFamily="34" charset="-120"/>
              </a:rPr>
              <a:t>随机信号与噪声分析</a:t>
            </a:r>
            <a:endParaRPr lang="en-US" sz="973" dirty="0"/>
          </a:p>
        </p:txBody>
      </p:sp>
      <p:pic>
        <p:nvPicPr>
          <p:cNvPr id="8" name="Object 7"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56946" y="388849"/>
            <a:ext cx="256946" cy="22631"/>
          </a:xfrm>
          <a:prstGeom prst="rect">
            <a:avLst/>
          </a:prstGeom>
        </p:spPr>
      </p:pic>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name="Slide 182">
    <p:spTree>
      <p:nvGrpSpPr>
        <p:cNvPr id="1" name=""/>
        <p:cNvGrpSpPr/>
        <p:nvPr/>
      </p:nvGrpSpPr>
      <p:grpSpPr>
        <a:xfrm>
          <a:off x="0" y="0"/>
          <a:ext cx="0" cy="0"/>
          <a:chOff x="0" y="0"/>
          <a:chExt cx="0" cy="0"/>
        </a:xfrm>
      </p:grpSpPr>
      <p:pic>
        <p:nvPicPr>
          <p:cNvPr id="2" name="Object 1" descr="file://C:\Users\tons\AppData\Roaming\XMind\Electron v3\vana\workbooks\f4ea90d42ceac6a1d5eb8b85d1\resources\9135861d0abd09337ba8257e539c0b8836b5a55d307d90b97e055c8f1bb7dd5b.png"/>
          <p:cNvPicPr>
            <a:picLocks noChangeAspect="1"/>
          </p:cNvPicPr>
          <p:nvPr/>
        </p:nvPicPr>
        <p:blipFill>
          <a:blip r:embed="rId3"/>
          <a:stretch>
            <a:fillRect/>
          </a:stretch>
        </p:blipFill>
        <p:spPr>
          <a:xfrm>
            <a:off x="2341778" y="1285875"/>
            <a:ext cx="4460443" cy="2571750"/>
          </a:xfrm>
          <a:prstGeom prst="rect">
            <a:avLst/>
          </a:prstGeom>
        </p:spPr>
      </p:pic>
      <p:sp>
        <p:nvSpPr>
          <p:cNvPr id="3" name="Object2"/>
          <p:cNvSpPr/>
          <p:nvPr/>
        </p:nvSpPr>
        <p:spPr>
          <a:xfrm>
            <a:off x="256946" y="205740"/>
            <a:ext cx="1188720" cy="154305"/>
          </a:xfrm>
          <a:prstGeom prst="rect">
            <a:avLst/>
          </a:prstGeom>
          <a:noFill/>
          <a:ln/>
        </p:spPr>
        <p:txBody>
          <a:bodyPr wrap="square" lIns="0" tIns="0" rIns="0" bIns="0" rtlCol="0" anchor="t">
            <a:normAutofit/>
          </a:bodyPr>
          <a:lstStyle/>
          <a:p>
            <a:pPr algn="l">
              <a:lnSpc>
                <a:spcPts val="1035"/>
              </a:lnSpc>
            </a:pPr>
            <a:r>
              <a:rPr lang="en-US" sz="1000" b="0" dirty="0">
                <a:solidFill>
                  <a:srgbClr val="FFFFFF"/>
                </a:solidFill>
                <a:latin typeface="Arial" pitchFamily="34" charset="0"/>
                <a:ea typeface="Arial" pitchFamily="34" charset="-122"/>
                <a:cs typeface="Arial" pitchFamily="34" charset="-120"/>
              </a:rPr>
              <a:t>随机信号与噪声分析</a:t>
            </a:r>
            <a:endParaRPr lang="en-US" sz="973" dirty="0"/>
          </a:p>
        </p:txBody>
      </p:sp>
      <p:pic>
        <p:nvPicPr>
          <p:cNvPr id="4" name="Object 3"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56946" y="388849"/>
            <a:ext cx="256946" cy="22631"/>
          </a:xfrm>
          <a:prstGeom prst="rect">
            <a:avLst/>
          </a:prstGeom>
        </p:spPr>
      </p:pic>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name="Slide 183">
    <p:spTree>
      <p:nvGrpSpPr>
        <p:cNvPr id="1" name=""/>
        <p:cNvGrpSpPr/>
        <p:nvPr/>
      </p:nvGrpSpPr>
      <p:grpSpPr>
        <a:xfrm>
          <a:off x="0" y="0"/>
          <a:ext cx="0" cy="0"/>
          <a:chOff x="0" y="0"/>
          <a:chExt cx="0" cy="0"/>
        </a:xfrm>
      </p:grpSpPr>
      <p:sp>
        <p:nvSpPr>
          <p:cNvPr id="2" name="Object1"/>
          <p:cNvSpPr/>
          <p:nvPr/>
        </p:nvSpPr>
        <p:spPr>
          <a:xfrm>
            <a:off x="609905" y="642938"/>
            <a:ext cx="7406640" cy="771525"/>
          </a:xfrm>
          <a:prstGeom prst="rect">
            <a:avLst/>
          </a:prstGeom>
          <a:noFill/>
          <a:ln/>
        </p:spPr>
        <p:txBody>
          <a:bodyPr wrap="square" lIns="0" tIns="0" rIns="0" bIns="0" rtlCol="0" anchor="t">
            <a:normAutofit/>
          </a:bodyPr>
          <a:lstStyle/>
          <a:p>
            <a:pPr algn="l">
              <a:lnSpc>
                <a:spcPts val="5444"/>
              </a:lnSpc>
            </a:pPr>
            <a:r>
              <a:rPr lang="en-US" sz="4200" b="1" dirty="0">
                <a:solidFill>
                  <a:srgbClr val="FFFFFF"/>
                </a:solidFill>
                <a:latin typeface="Arial" pitchFamily="34" charset="0"/>
                <a:ea typeface="Arial" pitchFamily="34" charset="-122"/>
                <a:cs typeface="Arial" pitchFamily="34" charset="-120"/>
              </a:rPr>
              <a:t>若X(t)是均值为0、方差为σ²...</a:t>
            </a:r>
            <a:endParaRPr lang="en-US" sz="4188" dirty="0"/>
          </a:p>
        </p:txBody>
      </p:sp>
      <p:sp>
        <p:nvSpPr>
          <p:cNvPr id="3" name="Object2"/>
          <p:cNvSpPr/>
          <p:nvPr/>
        </p:nvSpPr>
        <p:spPr>
          <a:xfrm>
            <a:off x="609905" y="1429893"/>
            <a:ext cx="0" cy="0"/>
          </a:xfrm>
          <a:prstGeom prst="rect">
            <a:avLst/>
          </a:prstGeom>
          <a:noFill/>
          <a:ln/>
        </p:spPr>
        <p:txBody>
          <a:bodyPr wrap="square" lIns="0" tIns="0" rIns="0" bIns="0" rtlCol="0" anchor="t">
            <a:normAutofit fontScale="25000" lnSpcReduction="20000"/>
          </a:bodyPr>
          <a:lstStyle/>
          <a:p>
            <a:pPr algn="l">
              <a:lnSpc>
                <a:spcPts val="3198"/>
              </a:lnSpc>
            </a:pPr>
            <a:endParaRPr lang="en-US" sz="2284" dirty="0"/>
          </a:p>
        </p:txBody>
      </p:sp>
      <p:pic>
        <p:nvPicPr>
          <p:cNvPr id="4" name="Object 3"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71170" y="1491615"/>
            <a:ext cx="309067" cy="308610"/>
          </a:xfrm>
          <a:prstGeom prst="rect">
            <a:avLst/>
          </a:prstGeom>
        </p:spPr>
      </p:pic>
      <p:sp>
        <p:nvSpPr>
          <p:cNvPr id="5" name="Object4"/>
          <p:cNvSpPr/>
          <p:nvPr/>
        </p:nvSpPr>
        <p:spPr>
          <a:xfrm>
            <a:off x="609905" y="2067687"/>
            <a:ext cx="0" cy="0"/>
          </a:xfrm>
          <a:prstGeom prst="rect">
            <a:avLst/>
          </a:prstGeom>
          <a:noFill/>
          <a:ln/>
        </p:spPr>
        <p:txBody>
          <a:bodyPr wrap="square" lIns="0" tIns="0" rIns="0" bIns="0" rtlCol="0" anchor="t">
            <a:normAutofit fontScale="25000" lnSpcReduction="20000"/>
          </a:bodyPr>
          <a:lstStyle/>
          <a:p>
            <a:pPr algn="l">
              <a:lnSpc>
                <a:spcPts val="3198"/>
              </a:lnSpc>
            </a:pPr>
            <a:endParaRPr lang="en-US" sz="2284" dirty="0"/>
          </a:p>
        </p:txBody>
      </p:sp>
      <p:pic>
        <p:nvPicPr>
          <p:cNvPr id="6" name="Object 5"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71170" y="2129409"/>
            <a:ext cx="309067" cy="308610"/>
          </a:xfrm>
          <a:prstGeom prst="rect">
            <a:avLst/>
          </a:prstGeom>
        </p:spPr>
      </p:pic>
      <p:sp>
        <p:nvSpPr>
          <p:cNvPr id="7" name="Object6"/>
          <p:cNvSpPr/>
          <p:nvPr/>
        </p:nvSpPr>
        <p:spPr>
          <a:xfrm>
            <a:off x="609905" y="2705481"/>
            <a:ext cx="0" cy="0"/>
          </a:xfrm>
          <a:prstGeom prst="rect">
            <a:avLst/>
          </a:prstGeom>
          <a:noFill/>
          <a:ln/>
        </p:spPr>
        <p:txBody>
          <a:bodyPr wrap="square" lIns="0" tIns="0" rIns="0" bIns="0" rtlCol="0" anchor="t">
            <a:normAutofit fontScale="25000" lnSpcReduction="20000"/>
          </a:bodyPr>
          <a:lstStyle/>
          <a:p>
            <a:pPr algn="l">
              <a:lnSpc>
                <a:spcPts val="3198"/>
              </a:lnSpc>
            </a:pPr>
            <a:endParaRPr lang="en-US" sz="2284" dirty="0"/>
          </a:p>
        </p:txBody>
      </p:sp>
      <p:pic>
        <p:nvPicPr>
          <p:cNvPr id="8" name="Object 7"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71170" y="2767203"/>
            <a:ext cx="309067" cy="308610"/>
          </a:xfrm>
          <a:prstGeom prst="rect">
            <a:avLst/>
          </a:prstGeom>
        </p:spPr>
      </p:pic>
      <p:sp>
        <p:nvSpPr>
          <p:cNvPr id="9" name="Object8"/>
          <p:cNvSpPr/>
          <p:nvPr/>
        </p:nvSpPr>
        <p:spPr>
          <a:xfrm>
            <a:off x="609905" y="3343275"/>
            <a:ext cx="0" cy="0"/>
          </a:xfrm>
          <a:prstGeom prst="rect">
            <a:avLst/>
          </a:prstGeom>
          <a:noFill/>
          <a:ln/>
        </p:spPr>
        <p:txBody>
          <a:bodyPr wrap="square" lIns="0" tIns="0" rIns="0" bIns="0" rtlCol="0" anchor="t">
            <a:normAutofit fontScale="25000" lnSpcReduction="20000"/>
          </a:bodyPr>
          <a:lstStyle/>
          <a:p>
            <a:pPr algn="l">
              <a:lnSpc>
                <a:spcPts val="3198"/>
              </a:lnSpc>
            </a:pPr>
            <a:endParaRPr lang="en-US" sz="2284" dirty="0"/>
          </a:p>
        </p:txBody>
      </p:sp>
      <p:pic>
        <p:nvPicPr>
          <p:cNvPr id="10" name="Object 9"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71170" y="3404997"/>
            <a:ext cx="309067" cy="308610"/>
          </a:xfrm>
          <a:prstGeom prst="rect">
            <a:avLst/>
          </a:prstGeom>
        </p:spPr>
      </p:pic>
      <p:pic>
        <p:nvPicPr>
          <p:cNvPr id="11" name="Object 10"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0" y="2862358"/>
            <a:ext cx="263347" cy="205740"/>
          </a:xfrm>
          <a:prstGeom prst="rect">
            <a:avLst/>
          </a:prstGeom>
        </p:spPr>
      </p:pic>
      <p:sp>
        <p:nvSpPr>
          <p:cNvPr id="12" name="Object11"/>
          <p:cNvSpPr/>
          <p:nvPr/>
        </p:nvSpPr>
        <p:spPr>
          <a:xfrm>
            <a:off x="256946" y="205740"/>
            <a:ext cx="1188720" cy="154305"/>
          </a:xfrm>
          <a:prstGeom prst="rect">
            <a:avLst/>
          </a:prstGeom>
          <a:noFill/>
          <a:ln/>
        </p:spPr>
        <p:txBody>
          <a:bodyPr wrap="square" lIns="0" tIns="0" rIns="0" bIns="0" rtlCol="0" anchor="t">
            <a:normAutofit/>
          </a:bodyPr>
          <a:lstStyle/>
          <a:p>
            <a:pPr algn="l">
              <a:lnSpc>
                <a:spcPts val="1035"/>
              </a:lnSpc>
            </a:pPr>
            <a:r>
              <a:rPr lang="en-US" sz="1000" b="0" dirty="0">
                <a:solidFill>
                  <a:srgbClr val="FFFFFF"/>
                </a:solidFill>
                <a:latin typeface="Arial" pitchFamily="34" charset="0"/>
                <a:ea typeface="Arial" pitchFamily="34" charset="-122"/>
                <a:cs typeface="Arial" pitchFamily="34" charset="-120"/>
              </a:rPr>
              <a:t>随机信号与噪声分析</a:t>
            </a:r>
            <a:endParaRPr lang="en-US" sz="973" dirty="0"/>
          </a:p>
        </p:txBody>
      </p:sp>
      <p:pic>
        <p:nvPicPr>
          <p:cNvPr id="13" name="Object 12"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56946" y="388849"/>
            <a:ext cx="256946" cy="22631"/>
          </a:xfrm>
          <a:prstGeom prst="rect">
            <a:avLst/>
          </a:prstGeom>
        </p:spPr>
      </p:pic>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name="Slide 184">
    <p:spTree>
      <p:nvGrpSpPr>
        <p:cNvPr id="1" name=""/>
        <p:cNvGrpSpPr/>
        <p:nvPr/>
      </p:nvGrpSpPr>
      <p:grpSpPr>
        <a:xfrm>
          <a:off x="0" y="0"/>
          <a:ext cx="0" cy="0"/>
          <a:chOff x="0" y="0"/>
          <a:chExt cx="0" cy="0"/>
        </a:xfrm>
      </p:grpSpPr>
      <p:pic>
        <p:nvPicPr>
          <p:cNvPr id="2" name="Object 1" descr="file://C:\Users\tons\AppData\Roaming\XMind\Electron v3\vana\workbooks\f4ea90d42ceac6a1d5eb8b85d1\resources\18073942d568ef14e38ee3b0ba9bab1dc2a1eac36bca80c12bda226014b959b2.png"/>
          <p:cNvPicPr>
            <a:picLocks noChangeAspect="1"/>
          </p:cNvPicPr>
          <p:nvPr/>
        </p:nvPicPr>
        <p:blipFill>
          <a:blip r:embed="rId3"/>
          <a:stretch>
            <a:fillRect/>
          </a:stretch>
        </p:blipFill>
        <p:spPr>
          <a:xfrm>
            <a:off x="1218895" y="2182901"/>
            <a:ext cx="6705295" cy="778212"/>
          </a:xfrm>
          <a:prstGeom prst="rect">
            <a:avLst/>
          </a:prstGeom>
        </p:spPr>
      </p:pic>
      <p:sp>
        <p:nvSpPr>
          <p:cNvPr id="3" name="Object2"/>
          <p:cNvSpPr/>
          <p:nvPr/>
        </p:nvSpPr>
        <p:spPr>
          <a:xfrm>
            <a:off x="256946" y="205740"/>
            <a:ext cx="1188720" cy="154305"/>
          </a:xfrm>
          <a:prstGeom prst="rect">
            <a:avLst/>
          </a:prstGeom>
          <a:noFill/>
          <a:ln/>
        </p:spPr>
        <p:txBody>
          <a:bodyPr wrap="square" lIns="0" tIns="0" rIns="0" bIns="0" rtlCol="0" anchor="t">
            <a:normAutofit/>
          </a:bodyPr>
          <a:lstStyle/>
          <a:p>
            <a:pPr algn="l">
              <a:lnSpc>
                <a:spcPts val="1035"/>
              </a:lnSpc>
            </a:pPr>
            <a:r>
              <a:rPr lang="en-US" sz="1000" b="0" dirty="0">
                <a:solidFill>
                  <a:srgbClr val="FFFFFF"/>
                </a:solidFill>
                <a:latin typeface="Arial" pitchFamily="34" charset="0"/>
                <a:ea typeface="Arial" pitchFamily="34" charset="-122"/>
                <a:cs typeface="Arial" pitchFamily="34" charset="-120"/>
              </a:rPr>
              <a:t>随机信号与噪声分析</a:t>
            </a:r>
            <a:endParaRPr lang="en-US" sz="973" dirty="0"/>
          </a:p>
        </p:txBody>
      </p:sp>
      <p:pic>
        <p:nvPicPr>
          <p:cNvPr id="4" name="Object 3"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56946" y="388849"/>
            <a:ext cx="256946" cy="22631"/>
          </a:xfrm>
          <a:prstGeom prst="rect">
            <a:avLst/>
          </a:prstGeom>
        </p:spPr>
      </p:pic>
    </p:spTree>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name="Slide 185">
    <p:spTree>
      <p:nvGrpSpPr>
        <p:cNvPr id="1" name=""/>
        <p:cNvGrpSpPr/>
        <p:nvPr/>
      </p:nvGrpSpPr>
      <p:grpSpPr>
        <a:xfrm>
          <a:off x="0" y="0"/>
          <a:ext cx="0" cy="0"/>
          <a:chOff x="0" y="0"/>
          <a:chExt cx="0" cy="0"/>
        </a:xfrm>
      </p:grpSpPr>
      <p:pic>
        <p:nvPicPr>
          <p:cNvPr id="2" name="Object 1" descr="file://C:\Users\tons\AppData\Roaming\XMind\Electron v3\vana\workbooks\f4ea90d42ceac6a1d5eb8b85d1\resources\3b40bfb76116b750997166a709a89b05c101068eaed78371a3472a13a76a3d1c.png"/>
          <p:cNvPicPr>
            <a:picLocks noChangeAspect="1"/>
          </p:cNvPicPr>
          <p:nvPr/>
        </p:nvPicPr>
        <p:blipFill>
          <a:blip r:embed="rId3"/>
          <a:stretch>
            <a:fillRect/>
          </a:stretch>
        </p:blipFill>
        <p:spPr>
          <a:xfrm>
            <a:off x="609905" y="2177244"/>
            <a:ext cx="7925105" cy="789013"/>
          </a:xfrm>
          <a:prstGeom prst="rect">
            <a:avLst/>
          </a:prstGeom>
        </p:spPr>
      </p:pic>
      <p:sp>
        <p:nvSpPr>
          <p:cNvPr id="3" name="Object2"/>
          <p:cNvSpPr/>
          <p:nvPr/>
        </p:nvSpPr>
        <p:spPr>
          <a:xfrm>
            <a:off x="256946" y="205740"/>
            <a:ext cx="1188720" cy="154305"/>
          </a:xfrm>
          <a:prstGeom prst="rect">
            <a:avLst/>
          </a:prstGeom>
          <a:noFill/>
          <a:ln/>
        </p:spPr>
        <p:txBody>
          <a:bodyPr wrap="square" lIns="0" tIns="0" rIns="0" bIns="0" rtlCol="0" anchor="t">
            <a:normAutofit/>
          </a:bodyPr>
          <a:lstStyle/>
          <a:p>
            <a:pPr algn="l">
              <a:lnSpc>
                <a:spcPts val="1035"/>
              </a:lnSpc>
            </a:pPr>
            <a:r>
              <a:rPr lang="en-US" sz="1000" b="0" dirty="0">
                <a:solidFill>
                  <a:srgbClr val="FFFFFF"/>
                </a:solidFill>
                <a:latin typeface="Arial" pitchFamily="34" charset="0"/>
                <a:ea typeface="Arial" pitchFamily="34" charset="-122"/>
                <a:cs typeface="Arial" pitchFamily="34" charset="-120"/>
              </a:rPr>
              <a:t>随机信号与噪声分析</a:t>
            </a:r>
            <a:endParaRPr lang="en-US" sz="973" dirty="0"/>
          </a:p>
        </p:txBody>
      </p:sp>
      <p:pic>
        <p:nvPicPr>
          <p:cNvPr id="4" name="Object 3"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56946" y="388849"/>
            <a:ext cx="256946" cy="22631"/>
          </a:xfrm>
          <a:prstGeom prst="rect">
            <a:avLst/>
          </a:prstGeom>
        </p:spPr>
      </p:pic>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name="Slide 186">
    <p:spTree>
      <p:nvGrpSpPr>
        <p:cNvPr id="1" name=""/>
        <p:cNvGrpSpPr/>
        <p:nvPr/>
      </p:nvGrpSpPr>
      <p:grpSpPr>
        <a:xfrm>
          <a:off x="0" y="0"/>
          <a:ext cx="0" cy="0"/>
          <a:chOff x="0" y="0"/>
          <a:chExt cx="0" cy="0"/>
        </a:xfrm>
      </p:grpSpPr>
      <p:pic>
        <p:nvPicPr>
          <p:cNvPr id="2" name="Object 1" descr="file://C:\Users\tons\AppData\Roaming\XMind\Electron v3\vana\workbooks\f4ea90d42ceac6a1d5eb8b85d1\resources\7428afc0e5617414db02f97bd5b1d0f8a61ddc054c7c2718199d801425131672.png"/>
          <p:cNvPicPr>
            <a:picLocks noChangeAspect="1"/>
          </p:cNvPicPr>
          <p:nvPr/>
        </p:nvPicPr>
        <p:blipFill>
          <a:blip r:embed="rId3"/>
          <a:stretch>
            <a:fillRect/>
          </a:stretch>
        </p:blipFill>
        <p:spPr>
          <a:xfrm>
            <a:off x="1218895" y="2180330"/>
            <a:ext cx="6705295" cy="782841"/>
          </a:xfrm>
          <a:prstGeom prst="rect">
            <a:avLst/>
          </a:prstGeom>
        </p:spPr>
      </p:pic>
      <p:sp>
        <p:nvSpPr>
          <p:cNvPr id="3" name="Object2"/>
          <p:cNvSpPr/>
          <p:nvPr/>
        </p:nvSpPr>
        <p:spPr>
          <a:xfrm>
            <a:off x="256946" y="205740"/>
            <a:ext cx="1188720" cy="154305"/>
          </a:xfrm>
          <a:prstGeom prst="rect">
            <a:avLst/>
          </a:prstGeom>
          <a:noFill/>
          <a:ln/>
        </p:spPr>
        <p:txBody>
          <a:bodyPr wrap="square" lIns="0" tIns="0" rIns="0" bIns="0" rtlCol="0" anchor="t">
            <a:normAutofit/>
          </a:bodyPr>
          <a:lstStyle/>
          <a:p>
            <a:pPr algn="l">
              <a:lnSpc>
                <a:spcPts val="1035"/>
              </a:lnSpc>
            </a:pPr>
            <a:r>
              <a:rPr lang="en-US" sz="1000" b="0" dirty="0">
                <a:solidFill>
                  <a:srgbClr val="FFFFFF"/>
                </a:solidFill>
                <a:latin typeface="Arial" pitchFamily="34" charset="0"/>
                <a:ea typeface="Arial" pitchFamily="34" charset="-122"/>
                <a:cs typeface="Arial" pitchFamily="34" charset="-120"/>
              </a:rPr>
              <a:t>随机信号与噪声分析</a:t>
            </a:r>
            <a:endParaRPr lang="en-US" sz="973" dirty="0"/>
          </a:p>
        </p:txBody>
      </p:sp>
      <p:pic>
        <p:nvPicPr>
          <p:cNvPr id="4" name="Object 3"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56946" y="388849"/>
            <a:ext cx="256946" cy="22631"/>
          </a:xfrm>
          <a:prstGeom prst="rect">
            <a:avLst/>
          </a:prstGeom>
        </p:spPr>
      </p:pic>
    </p:spTree>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name="Slide 187">
    <p:spTree>
      <p:nvGrpSpPr>
        <p:cNvPr id="1" name=""/>
        <p:cNvGrpSpPr/>
        <p:nvPr/>
      </p:nvGrpSpPr>
      <p:grpSpPr>
        <a:xfrm>
          <a:off x="0" y="0"/>
          <a:ext cx="0" cy="0"/>
          <a:chOff x="0" y="0"/>
          <a:chExt cx="0" cy="0"/>
        </a:xfrm>
      </p:grpSpPr>
      <p:pic>
        <p:nvPicPr>
          <p:cNvPr id="2" name="Object 1" descr="file://C:\Users\tons\AppData\Roaming\XMind\Electron v3\vana\workbooks\f4ea90d42ceac6a1d5eb8b85d1\resources\c7259baaee5c0b1f96083188a3854c75a0feca6a7b1e38490d3202944815a64a.png"/>
          <p:cNvPicPr>
            <a:picLocks noChangeAspect="1"/>
          </p:cNvPicPr>
          <p:nvPr/>
        </p:nvPicPr>
        <p:blipFill>
          <a:blip r:embed="rId3"/>
          <a:stretch>
            <a:fillRect/>
          </a:stretch>
        </p:blipFill>
        <p:spPr>
          <a:xfrm>
            <a:off x="1218895" y="2208619"/>
            <a:ext cx="6705295" cy="726777"/>
          </a:xfrm>
          <a:prstGeom prst="rect">
            <a:avLst/>
          </a:prstGeom>
        </p:spPr>
      </p:pic>
      <p:sp>
        <p:nvSpPr>
          <p:cNvPr id="3" name="Object2"/>
          <p:cNvSpPr/>
          <p:nvPr/>
        </p:nvSpPr>
        <p:spPr>
          <a:xfrm>
            <a:off x="256946" y="205740"/>
            <a:ext cx="1188720" cy="154305"/>
          </a:xfrm>
          <a:prstGeom prst="rect">
            <a:avLst/>
          </a:prstGeom>
          <a:noFill/>
          <a:ln/>
        </p:spPr>
        <p:txBody>
          <a:bodyPr wrap="square" lIns="0" tIns="0" rIns="0" bIns="0" rtlCol="0" anchor="t">
            <a:normAutofit/>
          </a:bodyPr>
          <a:lstStyle/>
          <a:p>
            <a:pPr algn="l">
              <a:lnSpc>
                <a:spcPts val="1035"/>
              </a:lnSpc>
            </a:pPr>
            <a:r>
              <a:rPr lang="en-US" sz="1000" b="0" dirty="0">
                <a:solidFill>
                  <a:srgbClr val="FFFFFF"/>
                </a:solidFill>
                <a:latin typeface="Arial" pitchFamily="34" charset="0"/>
                <a:ea typeface="Arial" pitchFamily="34" charset="-122"/>
                <a:cs typeface="Arial" pitchFamily="34" charset="-120"/>
              </a:rPr>
              <a:t>随机信号与噪声分析</a:t>
            </a:r>
            <a:endParaRPr lang="en-US" sz="973" dirty="0"/>
          </a:p>
        </p:txBody>
      </p:sp>
      <p:pic>
        <p:nvPicPr>
          <p:cNvPr id="4" name="Object 3"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56946" y="388849"/>
            <a:ext cx="256946" cy="22631"/>
          </a:xfrm>
          <a:prstGeom prst="rect">
            <a:avLst/>
          </a:prstGeom>
        </p:spPr>
      </p:pic>
    </p:spTree>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name="Slide 188">
    <p:spTree>
      <p:nvGrpSpPr>
        <p:cNvPr id="1" name=""/>
        <p:cNvGrpSpPr/>
        <p:nvPr/>
      </p:nvGrpSpPr>
      <p:grpSpPr>
        <a:xfrm>
          <a:off x="0" y="0"/>
          <a:ext cx="0" cy="0"/>
          <a:chOff x="0" y="0"/>
          <a:chExt cx="0" cy="0"/>
        </a:xfrm>
      </p:grpSpPr>
      <p:sp>
        <p:nvSpPr>
          <p:cNvPr id="2" name="Object1"/>
          <p:cNvSpPr/>
          <p:nvPr/>
        </p:nvSpPr>
        <p:spPr>
          <a:xfrm>
            <a:off x="2643530" y="2070259"/>
            <a:ext cx="3931920" cy="1028700"/>
          </a:xfrm>
          <a:prstGeom prst="rect">
            <a:avLst/>
          </a:prstGeom>
          <a:noFill/>
          <a:ln/>
        </p:spPr>
        <p:txBody>
          <a:bodyPr wrap="square" lIns="0" tIns="0" rIns="0" bIns="0" rtlCol="0" anchor="t">
            <a:normAutofit/>
          </a:bodyPr>
          <a:lstStyle/>
          <a:p>
            <a:pPr algn="ctr">
              <a:lnSpc>
                <a:spcPts val="7424"/>
              </a:lnSpc>
            </a:pPr>
            <a:r>
              <a:rPr lang="en-US" sz="5700" b="1" dirty="0">
                <a:solidFill>
                  <a:srgbClr val="FFFFFF"/>
                </a:solidFill>
                <a:latin typeface="Arial" pitchFamily="34" charset="0"/>
                <a:ea typeface="Arial" pitchFamily="34" charset="-122"/>
                <a:cs typeface="Arial" pitchFamily="34" charset="-120"/>
              </a:rPr>
              <a:t>信道与噪声</a:t>
            </a:r>
            <a:endParaRPr lang="en-US" sz="5711" dirty="0"/>
          </a:p>
        </p:txBody>
      </p:sp>
    </p:spTree>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name="Slide 189">
    <p:spTree>
      <p:nvGrpSpPr>
        <p:cNvPr id="1" name=""/>
        <p:cNvGrpSpPr/>
        <p:nvPr/>
      </p:nvGrpSpPr>
      <p:grpSpPr>
        <a:xfrm>
          <a:off x="0" y="0"/>
          <a:ext cx="0" cy="0"/>
          <a:chOff x="0" y="0"/>
          <a:chExt cx="0" cy="0"/>
        </a:xfrm>
      </p:grpSpPr>
      <p:sp>
        <p:nvSpPr>
          <p:cNvPr id="2" name="Object1"/>
          <p:cNvSpPr/>
          <p:nvPr/>
        </p:nvSpPr>
        <p:spPr>
          <a:xfrm>
            <a:off x="609905" y="1552308"/>
            <a:ext cx="3657600" cy="977265"/>
          </a:xfrm>
          <a:prstGeom prst="rect">
            <a:avLst/>
          </a:prstGeom>
          <a:noFill/>
          <a:ln/>
        </p:spPr>
        <p:txBody>
          <a:bodyPr wrap="square" lIns="0" tIns="0" rIns="0" bIns="0" rtlCol="0" anchor="t">
            <a:normAutofit/>
          </a:bodyPr>
          <a:lstStyle/>
          <a:p>
            <a:pPr algn="l">
              <a:lnSpc>
                <a:spcPts val="6929"/>
              </a:lnSpc>
            </a:pPr>
            <a:r>
              <a:rPr lang="en-US" sz="5300" b="1" dirty="0">
                <a:solidFill>
                  <a:srgbClr val="FFFFFF"/>
                </a:solidFill>
                <a:latin typeface="Arial" pitchFamily="34" charset="0"/>
                <a:ea typeface="Arial" pitchFamily="34" charset="-122"/>
                <a:cs typeface="Arial" pitchFamily="34" charset="-120"/>
              </a:rPr>
              <a:t>信道与噪声</a:t>
            </a:r>
            <a:endParaRPr lang="en-US" sz="5330" dirty="0"/>
          </a:p>
        </p:txBody>
      </p:sp>
      <p:sp>
        <p:nvSpPr>
          <p:cNvPr id="3" name="Object2"/>
          <p:cNvSpPr/>
          <p:nvPr/>
        </p:nvSpPr>
        <p:spPr>
          <a:xfrm>
            <a:off x="609905" y="2922537"/>
            <a:ext cx="1097280" cy="668655"/>
          </a:xfrm>
          <a:prstGeom prst="rect">
            <a:avLst/>
          </a:prstGeom>
          <a:noFill/>
          <a:ln/>
        </p:spPr>
        <p:txBody>
          <a:bodyPr wrap="square" lIns="0" tIns="0" rIns="0" bIns="0" rtlCol="0" anchor="t">
            <a:normAutofit/>
          </a:bodyPr>
          <a:lstStyle/>
          <a:p>
            <a:pPr algn="l">
              <a:lnSpc>
                <a:spcPts val="4949"/>
              </a:lnSpc>
            </a:pPr>
            <a:r>
              <a:rPr lang="en-US" sz="3800" b="0" dirty="0">
                <a:solidFill>
                  <a:srgbClr val="FFFFFF"/>
                </a:solidFill>
                <a:latin typeface="Arial" pitchFamily="34" charset="0"/>
                <a:ea typeface="Arial" pitchFamily="34" charset="-122"/>
                <a:cs typeface="Arial" pitchFamily="34" charset="-120"/>
              </a:rPr>
              <a:t>信道</a:t>
            </a:r>
            <a:endParaRPr lang="en-US" sz="3807" dirty="0"/>
          </a:p>
        </p:txBody>
      </p:sp>
      <p:pic>
        <p:nvPicPr>
          <p:cNvPr id="4" name="Object 3"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09905" y="2488425"/>
            <a:ext cx="3600907" cy="434111"/>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spTree>
      <p:nvGrpSpPr>
        <p:cNvPr id="1" name=""/>
        <p:cNvGrpSpPr/>
        <p:nvPr/>
      </p:nvGrpSpPr>
      <p:grpSpPr>
        <a:xfrm>
          <a:off x="0" y="0"/>
          <a:ext cx="0" cy="0"/>
          <a:chOff x="0" y="0"/>
          <a:chExt cx="0" cy="0"/>
        </a:xfrm>
      </p:grpSpPr>
      <p:pic>
        <p:nvPicPr>
          <p:cNvPr id="2" name="Object 1" descr="file://C:\Users\tons\AppData\Roaming\XMind\Electron v3\vana\workbooks\f4ea90d42ceac6a1d5eb8b85d1\resources\207f52f23d34a2ee6d138990b02e6e9fa948f1e2a3b91af0b7075004d9419af0.png"/>
          <p:cNvPicPr>
            <a:picLocks noChangeAspect="1"/>
          </p:cNvPicPr>
          <p:nvPr/>
        </p:nvPicPr>
        <p:blipFill>
          <a:blip r:embed="rId3"/>
          <a:stretch>
            <a:fillRect/>
          </a:stretch>
        </p:blipFill>
        <p:spPr>
          <a:xfrm>
            <a:off x="609905" y="1378972"/>
            <a:ext cx="7925105" cy="2385555"/>
          </a:xfrm>
          <a:prstGeom prst="rect">
            <a:avLst/>
          </a:prstGeom>
        </p:spPr>
      </p:pic>
      <p:sp>
        <p:nvSpPr>
          <p:cNvPr id="3" name="Object2"/>
          <p:cNvSpPr/>
          <p:nvPr/>
        </p:nvSpPr>
        <p:spPr>
          <a:xfrm>
            <a:off x="256946" y="205740"/>
            <a:ext cx="274320" cy="154305"/>
          </a:xfrm>
          <a:prstGeom prst="rect">
            <a:avLst/>
          </a:prstGeom>
          <a:noFill/>
          <a:ln/>
        </p:spPr>
        <p:txBody>
          <a:bodyPr wrap="square" lIns="0" tIns="0" rIns="0" bIns="0" rtlCol="0" anchor="t">
            <a:normAutofit/>
          </a:bodyPr>
          <a:lstStyle/>
          <a:p>
            <a:pPr algn="l">
              <a:lnSpc>
                <a:spcPts val="1035"/>
              </a:lnSpc>
            </a:pPr>
            <a:r>
              <a:rPr lang="en-US" sz="1000" b="0" dirty="0">
                <a:solidFill>
                  <a:srgbClr val="FFFFFF"/>
                </a:solidFill>
                <a:latin typeface="Arial" pitchFamily="34" charset="0"/>
                <a:ea typeface="Arial" pitchFamily="34" charset="-122"/>
                <a:cs typeface="Arial" pitchFamily="34" charset="-120"/>
              </a:rPr>
              <a:t>绪论</a:t>
            </a:r>
            <a:endParaRPr lang="en-US" sz="973" dirty="0"/>
          </a:p>
        </p:txBody>
      </p:sp>
      <p:pic>
        <p:nvPicPr>
          <p:cNvPr id="4" name="Object 3"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56946" y="388849"/>
            <a:ext cx="256946" cy="22631"/>
          </a:xfrm>
          <a:prstGeom prst="rect">
            <a:avLst/>
          </a:prstGeom>
        </p:spPr>
      </p:pic>
    </p:spTree>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name="Slide 190">
    <p:spTree>
      <p:nvGrpSpPr>
        <p:cNvPr id="1" name=""/>
        <p:cNvGrpSpPr/>
        <p:nvPr/>
      </p:nvGrpSpPr>
      <p:grpSpPr>
        <a:xfrm>
          <a:off x="0" y="0"/>
          <a:ext cx="0" cy="0"/>
          <a:chOff x="0" y="0"/>
          <a:chExt cx="0" cy="0"/>
        </a:xfrm>
      </p:grpSpPr>
      <p:sp>
        <p:nvSpPr>
          <p:cNvPr id="2" name="Object1"/>
          <p:cNvSpPr/>
          <p:nvPr/>
        </p:nvSpPr>
        <p:spPr>
          <a:xfrm>
            <a:off x="609905" y="642938"/>
            <a:ext cx="1188720" cy="771525"/>
          </a:xfrm>
          <a:prstGeom prst="rect">
            <a:avLst/>
          </a:prstGeom>
          <a:noFill/>
          <a:ln/>
        </p:spPr>
        <p:txBody>
          <a:bodyPr wrap="square" lIns="0" tIns="0" rIns="0" bIns="0" rtlCol="0" anchor="t">
            <a:normAutofit/>
          </a:bodyPr>
          <a:lstStyle/>
          <a:p>
            <a:pPr algn="l">
              <a:lnSpc>
                <a:spcPts val="5444"/>
              </a:lnSpc>
            </a:pPr>
            <a:r>
              <a:rPr lang="en-US" sz="4200" b="1" dirty="0">
                <a:solidFill>
                  <a:srgbClr val="FFFFFF"/>
                </a:solidFill>
                <a:latin typeface="Arial" pitchFamily="34" charset="0"/>
                <a:ea typeface="Arial" pitchFamily="34" charset="-122"/>
                <a:cs typeface="Arial" pitchFamily="34" charset="-120"/>
              </a:rPr>
              <a:t>信道</a:t>
            </a:r>
            <a:endParaRPr lang="en-US" sz="4188" dirty="0"/>
          </a:p>
        </p:txBody>
      </p:sp>
      <p:sp>
        <p:nvSpPr>
          <p:cNvPr id="3" name="Object2"/>
          <p:cNvSpPr/>
          <p:nvPr/>
        </p:nvSpPr>
        <p:spPr>
          <a:xfrm>
            <a:off x="609905" y="1429893"/>
            <a:ext cx="7498080" cy="462915"/>
          </a:xfrm>
          <a:prstGeom prst="rect">
            <a:avLst/>
          </a:prstGeom>
          <a:noFill/>
          <a:ln/>
        </p:spPr>
        <p:txBody>
          <a:bodyPr wrap="square" lIns="0" tIns="0" rIns="0" bIns="0" rtlCol="0" anchor="t">
            <a:normAutofit/>
          </a:bodyPr>
          <a:lstStyle/>
          <a:p>
            <a:pPr algn="l">
              <a:lnSpc>
                <a:spcPts val="3198"/>
              </a:lnSpc>
            </a:pPr>
            <a:r>
              <a:rPr lang="en-US" sz="2300" b="0" dirty="0">
                <a:solidFill>
                  <a:srgbClr val="FFFFFF"/>
                </a:solidFill>
                <a:latin typeface="Arial" pitchFamily="34" charset="0"/>
                <a:ea typeface="Arial" pitchFamily="34" charset="-122"/>
                <a:cs typeface="Arial" pitchFamily="34" charset="-120"/>
              </a:rPr>
              <a:t>信道，通俗的说，是指以传输媒质为基础的信号通路。</a:t>
            </a:r>
            <a:endParaRPr lang="en-US" sz="2284" dirty="0"/>
          </a:p>
        </p:txBody>
      </p:sp>
      <p:sp>
        <p:nvSpPr>
          <p:cNvPr id="4" name="Object3"/>
          <p:cNvSpPr/>
          <p:nvPr/>
        </p:nvSpPr>
        <p:spPr>
          <a:xfrm>
            <a:off x="609905" y="2067687"/>
            <a:ext cx="7498080" cy="874395"/>
          </a:xfrm>
          <a:prstGeom prst="rect">
            <a:avLst/>
          </a:prstGeom>
          <a:noFill/>
          <a:ln/>
        </p:spPr>
        <p:txBody>
          <a:bodyPr wrap="square" lIns="0" tIns="0" rIns="0" bIns="0" rtlCol="0" anchor="t">
            <a:normAutofit/>
          </a:bodyPr>
          <a:lstStyle/>
          <a:p>
            <a:pPr algn="l">
              <a:lnSpc>
                <a:spcPts val="3198"/>
              </a:lnSpc>
            </a:pPr>
            <a:r>
              <a:rPr lang="en-US" sz="2300" b="0" dirty="0">
                <a:solidFill>
                  <a:srgbClr val="FFFFFF"/>
                </a:solidFill>
                <a:latin typeface="Arial" pitchFamily="34" charset="0"/>
                <a:ea typeface="Arial" pitchFamily="34" charset="-122"/>
                <a:cs typeface="Arial" pitchFamily="34" charset="-120"/>
              </a:rPr>
              <a:t>具体地说，信道是指有有线或无线电线路提供的信号通路。</a:t>
            </a:r>
            <a:endParaRPr lang="en-US" sz="2284" dirty="0"/>
          </a:p>
        </p:txBody>
      </p:sp>
      <p:sp>
        <p:nvSpPr>
          <p:cNvPr id="5" name="Object4"/>
          <p:cNvSpPr/>
          <p:nvPr/>
        </p:nvSpPr>
        <p:spPr>
          <a:xfrm>
            <a:off x="609905" y="3137535"/>
            <a:ext cx="640080" cy="462915"/>
          </a:xfrm>
          <a:prstGeom prst="rect">
            <a:avLst/>
          </a:prstGeom>
          <a:noFill/>
          <a:ln/>
        </p:spPr>
        <p:txBody>
          <a:bodyPr wrap="square" lIns="0" tIns="0" rIns="0" bIns="0" rtlCol="0" anchor="t">
            <a:normAutofit/>
          </a:bodyPr>
          <a:lstStyle/>
          <a:p>
            <a:pPr algn="l">
              <a:lnSpc>
                <a:spcPts val="3198"/>
              </a:lnSpc>
            </a:pPr>
            <a:r>
              <a:rPr lang="en-US" sz="2300" b="0" dirty="0">
                <a:solidFill>
                  <a:srgbClr val="FFFFFF"/>
                </a:solidFill>
                <a:latin typeface="Arial" pitchFamily="34" charset="0"/>
                <a:ea typeface="Arial" pitchFamily="34" charset="-122"/>
                <a:cs typeface="Arial" pitchFamily="34" charset="-120"/>
              </a:rPr>
              <a:t>分类</a:t>
            </a:r>
            <a:endParaRPr lang="en-US" sz="2284" dirty="0"/>
          </a:p>
        </p:txBody>
      </p:sp>
      <p:sp>
        <p:nvSpPr>
          <p:cNvPr id="6" name="Object5"/>
          <p:cNvSpPr/>
          <p:nvPr/>
        </p:nvSpPr>
        <p:spPr>
          <a:xfrm>
            <a:off x="609905" y="3775329"/>
            <a:ext cx="2834640" cy="462915"/>
          </a:xfrm>
          <a:prstGeom prst="rect">
            <a:avLst/>
          </a:prstGeom>
          <a:noFill/>
          <a:ln/>
        </p:spPr>
        <p:txBody>
          <a:bodyPr wrap="square" lIns="0" tIns="0" rIns="0" bIns="0" rtlCol="0" anchor="t">
            <a:normAutofit/>
          </a:bodyPr>
          <a:lstStyle/>
          <a:p>
            <a:pPr algn="l">
              <a:lnSpc>
                <a:spcPts val="3198"/>
              </a:lnSpc>
            </a:pPr>
            <a:r>
              <a:rPr lang="en-US" sz="2300" b="0" dirty="0">
                <a:solidFill>
                  <a:srgbClr val="FFFFFF"/>
                </a:solidFill>
                <a:latin typeface="Arial" pitchFamily="34" charset="0"/>
                <a:ea typeface="Arial" pitchFamily="34" charset="-122"/>
                <a:cs typeface="Arial" pitchFamily="34" charset="-120"/>
              </a:rPr>
              <a:t>恒参信道与随参信道</a:t>
            </a:r>
            <a:endParaRPr lang="en-US" sz="2284" dirty="0"/>
          </a:p>
        </p:txBody>
      </p:sp>
      <p:sp>
        <p:nvSpPr>
          <p:cNvPr id="7" name="Object6"/>
          <p:cNvSpPr/>
          <p:nvPr/>
        </p:nvSpPr>
        <p:spPr>
          <a:xfrm>
            <a:off x="609905" y="4413123"/>
            <a:ext cx="1554480" cy="462915"/>
          </a:xfrm>
          <a:prstGeom prst="rect">
            <a:avLst/>
          </a:prstGeom>
          <a:noFill/>
          <a:ln/>
        </p:spPr>
        <p:txBody>
          <a:bodyPr wrap="square" lIns="0" tIns="0" rIns="0" bIns="0" rtlCol="0" anchor="t">
            <a:normAutofit/>
          </a:bodyPr>
          <a:lstStyle/>
          <a:p>
            <a:pPr algn="l">
              <a:lnSpc>
                <a:spcPts val="3198"/>
              </a:lnSpc>
            </a:pPr>
            <a:r>
              <a:rPr lang="en-US" sz="2300" b="0" dirty="0">
                <a:solidFill>
                  <a:srgbClr val="FFFFFF"/>
                </a:solidFill>
                <a:latin typeface="Arial" pitchFamily="34" charset="0"/>
                <a:ea typeface="Arial" pitchFamily="34" charset="-122"/>
                <a:cs typeface="Arial" pitchFamily="34" charset="-120"/>
              </a:rPr>
              <a:t>信道的噪声</a:t>
            </a:r>
            <a:endParaRPr lang="en-US" sz="2284" dirty="0"/>
          </a:p>
        </p:txBody>
      </p:sp>
      <p:sp>
        <p:nvSpPr>
          <p:cNvPr id="8" name="Object7"/>
          <p:cNvSpPr/>
          <p:nvPr/>
        </p:nvSpPr>
        <p:spPr>
          <a:xfrm>
            <a:off x="609905" y="5050917"/>
            <a:ext cx="2834640" cy="462915"/>
          </a:xfrm>
          <a:prstGeom prst="rect">
            <a:avLst/>
          </a:prstGeom>
          <a:noFill/>
          <a:ln/>
        </p:spPr>
        <p:txBody>
          <a:bodyPr wrap="square" lIns="0" tIns="0" rIns="0" bIns="0" rtlCol="0" anchor="t">
            <a:normAutofit/>
          </a:bodyPr>
          <a:lstStyle/>
          <a:p>
            <a:pPr algn="l">
              <a:lnSpc>
                <a:spcPts val="3198"/>
              </a:lnSpc>
            </a:pPr>
            <a:r>
              <a:rPr lang="en-US" sz="2300" b="0" dirty="0">
                <a:solidFill>
                  <a:srgbClr val="FFFFFF"/>
                </a:solidFill>
                <a:latin typeface="Arial" pitchFamily="34" charset="0"/>
                <a:ea typeface="Arial" pitchFamily="34" charset="-122"/>
                <a:cs typeface="Arial" pitchFamily="34" charset="-120"/>
              </a:rPr>
              <a:t>香农公式与信道容量</a:t>
            </a:r>
            <a:endParaRPr lang="en-US" sz="2284" dirty="0"/>
          </a:p>
        </p:txBody>
      </p:sp>
      <p:pic>
        <p:nvPicPr>
          <p:cNvPr id="9" name="Object 8"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2862358"/>
            <a:ext cx="263347" cy="205740"/>
          </a:xfrm>
          <a:prstGeom prst="rect">
            <a:avLst/>
          </a:prstGeom>
        </p:spPr>
      </p:pic>
      <p:sp>
        <p:nvSpPr>
          <p:cNvPr id="10" name="Object9"/>
          <p:cNvSpPr/>
          <p:nvPr/>
        </p:nvSpPr>
        <p:spPr>
          <a:xfrm>
            <a:off x="256946" y="205740"/>
            <a:ext cx="731520" cy="154305"/>
          </a:xfrm>
          <a:prstGeom prst="rect">
            <a:avLst/>
          </a:prstGeom>
          <a:noFill/>
          <a:ln/>
        </p:spPr>
        <p:txBody>
          <a:bodyPr wrap="square" lIns="0" tIns="0" rIns="0" bIns="0" rtlCol="0" anchor="t">
            <a:normAutofit/>
          </a:bodyPr>
          <a:lstStyle/>
          <a:p>
            <a:pPr algn="l">
              <a:lnSpc>
                <a:spcPts val="1035"/>
              </a:lnSpc>
            </a:pPr>
            <a:r>
              <a:rPr lang="en-US" sz="1000" b="0" dirty="0">
                <a:solidFill>
                  <a:srgbClr val="FFFFFF"/>
                </a:solidFill>
                <a:latin typeface="Arial" pitchFamily="34" charset="0"/>
                <a:ea typeface="Arial" pitchFamily="34" charset="-122"/>
                <a:cs typeface="Arial" pitchFamily="34" charset="-120"/>
              </a:rPr>
              <a:t>信道与噪声</a:t>
            </a:r>
            <a:endParaRPr lang="en-US" sz="973" dirty="0"/>
          </a:p>
        </p:txBody>
      </p:sp>
      <p:pic>
        <p:nvPicPr>
          <p:cNvPr id="11" name="Object 10"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56946" y="388849"/>
            <a:ext cx="256946" cy="22631"/>
          </a:xfrm>
          <a:prstGeom prst="rect">
            <a:avLst/>
          </a:prstGeom>
        </p:spPr>
      </p:pic>
    </p:spTree>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name="Slide 191">
    <p:spTree>
      <p:nvGrpSpPr>
        <p:cNvPr id="1" name=""/>
        <p:cNvGrpSpPr/>
        <p:nvPr/>
      </p:nvGrpSpPr>
      <p:grpSpPr>
        <a:xfrm>
          <a:off x="0" y="0"/>
          <a:ext cx="0" cy="0"/>
          <a:chOff x="0" y="0"/>
          <a:chExt cx="0" cy="0"/>
        </a:xfrm>
      </p:grpSpPr>
      <p:sp>
        <p:nvSpPr>
          <p:cNvPr id="2" name="Object1"/>
          <p:cNvSpPr/>
          <p:nvPr/>
        </p:nvSpPr>
        <p:spPr>
          <a:xfrm>
            <a:off x="609905" y="642938"/>
            <a:ext cx="1188720" cy="771525"/>
          </a:xfrm>
          <a:prstGeom prst="rect">
            <a:avLst/>
          </a:prstGeom>
          <a:noFill/>
          <a:ln/>
        </p:spPr>
        <p:txBody>
          <a:bodyPr wrap="square" lIns="0" tIns="0" rIns="0" bIns="0" rtlCol="0" anchor="t">
            <a:normAutofit/>
          </a:bodyPr>
          <a:lstStyle/>
          <a:p>
            <a:pPr algn="l">
              <a:lnSpc>
                <a:spcPts val="5444"/>
              </a:lnSpc>
            </a:pPr>
            <a:r>
              <a:rPr lang="en-US" sz="4200" b="1" dirty="0">
                <a:solidFill>
                  <a:srgbClr val="FFFFFF"/>
                </a:solidFill>
                <a:latin typeface="Arial" pitchFamily="34" charset="0"/>
                <a:ea typeface="Arial" pitchFamily="34" charset="-122"/>
                <a:cs typeface="Arial" pitchFamily="34" charset="-120"/>
              </a:rPr>
              <a:t>分类</a:t>
            </a:r>
            <a:endParaRPr lang="en-US" sz="4188" dirty="0"/>
          </a:p>
        </p:txBody>
      </p:sp>
      <p:sp>
        <p:nvSpPr>
          <p:cNvPr id="3" name="Object2"/>
          <p:cNvSpPr/>
          <p:nvPr/>
        </p:nvSpPr>
        <p:spPr>
          <a:xfrm>
            <a:off x="609905" y="1429893"/>
            <a:ext cx="1280160" cy="462915"/>
          </a:xfrm>
          <a:prstGeom prst="rect">
            <a:avLst/>
          </a:prstGeom>
          <a:noFill/>
          <a:ln/>
        </p:spPr>
        <p:txBody>
          <a:bodyPr wrap="square" lIns="0" tIns="0" rIns="0" bIns="0" rtlCol="0" anchor="t">
            <a:normAutofit/>
          </a:bodyPr>
          <a:lstStyle/>
          <a:p>
            <a:pPr algn="l">
              <a:lnSpc>
                <a:spcPts val="3198"/>
              </a:lnSpc>
            </a:pPr>
            <a:r>
              <a:rPr lang="en-US" sz="2300" b="0" dirty="0">
                <a:solidFill>
                  <a:srgbClr val="FFFFFF"/>
                </a:solidFill>
                <a:latin typeface="Arial" pitchFamily="34" charset="0"/>
                <a:ea typeface="Arial" pitchFamily="34" charset="-122"/>
                <a:cs typeface="Arial" pitchFamily="34" charset="-120"/>
              </a:rPr>
              <a:t>狭义信道</a:t>
            </a:r>
            <a:endParaRPr lang="en-US" sz="2284" dirty="0"/>
          </a:p>
        </p:txBody>
      </p:sp>
      <p:sp>
        <p:nvSpPr>
          <p:cNvPr id="4" name="Object3"/>
          <p:cNvSpPr/>
          <p:nvPr/>
        </p:nvSpPr>
        <p:spPr>
          <a:xfrm>
            <a:off x="609905" y="2067687"/>
            <a:ext cx="1280160" cy="462915"/>
          </a:xfrm>
          <a:prstGeom prst="rect">
            <a:avLst/>
          </a:prstGeom>
          <a:noFill/>
          <a:ln/>
        </p:spPr>
        <p:txBody>
          <a:bodyPr wrap="square" lIns="0" tIns="0" rIns="0" bIns="0" rtlCol="0" anchor="t">
            <a:normAutofit/>
          </a:bodyPr>
          <a:lstStyle/>
          <a:p>
            <a:pPr algn="l">
              <a:lnSpc>
                <a:spcPts val="3198"/>
              </a:lnSpc>
            </a:pPr>
            <a:r>
              <a:rPr lang="en-US" sz="2300" b="0" dirty="0">
                <a:solidFill>
                  <a:srgbClr val="FFFFFF"/>
                </a:solidFill>
                <a:latin typeface="Arial" pitchFamily="34" charset="0"/>
                <a:ea typeface="Arial" pitchFamily="34" charset="-122"/>
                <a:cs typeface="Arial" pitchFamily="34" charset="-120"/>
              </a:rPr>
              <a:t>广义信道</a:t>
            </a:r>
            <a:endParaRPr lang="en-US" sz="2284" dirty="0"/>
          </a:p>
        </p:txBody>
      </p:sp>
      <p:pic>
        <p:nvPicPr>
          <p:cNvPr id="5" name="Object 4"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2862358"/>
            <a:ext cx="263347" cy="205740"/>
          </a:xfrm>
          <a:prstGeom prst="rect">
            <a:avLst/>
          </a:prstGeom>
        </p:spPr>
      </p:pic>
      <p:sp>
        <p:nvSpPr>
          <p:cNvPr id="6" name="Object5"/>
          <p:cNvSpPr/>
          <p:nvPr/>
        </p:nvSpPr>
        <p:spPr>
          <a:xfrm>
            <a:off x="256946" y="205740"/>
            <a:ext cx="731520" cy="154305"/>
          </a:xfrm>
          <a:prstGeom prst="rect">
            <a:avLst/>
          </a:prstGeom>
          <a:noFill/>
          <a:ln/>
        </p:spPr>
        <p:txBody>
          <a:bodyPr wrap="square" lIns="0" tIns="0" rIns="0" bIns="0" rtlCol="0" anchor="t">
            <a:normAutofit/>
          </a:bodyPr>
          <a:lstStyle/>
          <a:p>
            <a:pPr algn="l">
              <a:lnSpc>
                <a:spcPts val="1035"/>
              </a:lnSpc>
            </a:pPr>
            <a:r>
              <a:rPr lang="en-US" sz="1000" b="0" dirty="0">
                <a:solidFill>
                  <a:srgbClr val="FFFFFF"/>
                </a:solidFill>
                <a:latin typeface="Arial" pitchFamily="34" charset="0"/>
                <a:ea typeface="Arial" pitchFamily="34" charset="-122"/>
                <a:cs typeface="Arial" pitchFamily="34" charset="-120"/>
              </a:rPr>
              <a:t>信道与噪声</a:t>
            </a:r>
            <a:endParaRPr lang="en-US" sz="973" dirty="0"/>
          </a:p>
        </p:txBody>
      </p:sp>
      <p:pic>
        <p:nvPicPr>
          <p:cNvPr id="7" name="Object 6"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56946" y="388849"/>
            <a:ext cx="256946" cy="22631"/>
          </a:xfrm>
          <a:prstGeom prst="rect">
            <a:avLst/>
          </a:prstGeom>
        </p:spPr>
      </p:pic>
    </p:spTree>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name="Slide 192">
    <p:spTree>
      <p:nvGrpSpPr>
        <p:cNvPr id="1" name=""/>
        <p:cNvGrpSpPr/>
        <p:nvPr/>
      </p:nvGrpSpPr>
      <p:grpSpPr>
        <a:xfrm>
          <a:off x="0" y="0"/>
          <a:ext cx="0" cy="0"/>
          <a:chOff x="0" y="0"/>
          <a:chExt cx="0" cy="0"/>
        </a:xfrm>
      </p:grpSpPr>
      <p:sp>
        <p:nvSpPr>
          <p:cNvPr id="2" name="Object1"/>
          <p:cNvSpPr/>
          <p:nvPr/>
        </p:nvSpPr>
        <p:spPr>
          <a:xfrm>
            <a:off x="609905" y="642938"/>
            <a:ext cx="2286000" cy="771525"/>
          </a:xfrm>
          <a:prstGeom prst="rect">
            <a:avLst/>
          </a:prstGeom>
          <a:noFill/>
          <a:ln/>
        </p:spPr>
        <p:txBody>
          <a:bodyPr wrap="square" lIns="0" tIns="0" rIns="0" bIns="0" rtlCol="0" anchor="t">
            <a:normAutofit/>
          </a:bodyPr>
          <a:lstStyle/>
          <a:p>
            <a:pPr algn="l">
              <a:lnSpc>
                <a:spcPts val="5444"/>
              </a:lnSpc>
            </a:pPr>
            <a:r>
              <a:rPr lang="en-US" sz="4200" b="1" dirty="0">
                <a:solidFill>
                  <a:srgbClr val="FFFFFF"/>
                </a:solidFill>
                <a:latin typeface="Arial" pitchFamily="34" charset="0"/>
                <a:ea typeface="Arial" pitchFamily="34" charset="-122"/>
                <a:cs typeface="Arial" pitchFamily="34" charset="-120"/>
              </a:rPr>
              <a:t>狭义信道</a:t>
            </a:r>
            <a:endParaRPr lang="en-US" sz="4188" dirty="0"/>
          </a:p>
        </p:txBody>
      </p:sp>
      <p:sp>
        <p:nvSpPr>
          <p:cNvPr id="3" name="Object2"/>
          <p:cNvSpPr/>
          <p:nvPr/>
        </p:nvSpPr>
        <p:spPr>
          <a:xfrm>
            <a:off x="609905" y="1429893"/>
            <a:ext cx="1280160" cy="462915"/>
          </a:xfrm>
          <a:prstGeom prst="rect">
            <a:avLst/>
          </a:prstGeom>
          <a:noFill/>
          <a:ln/>
        </p:spPr>
        <p:txBody>
          <a:bodyPr wrap="square" lIns="0" tIns="0" rIns="0" bIns="0" rtlCol="0" anchor="t">
            <a:normAutofit/>
          </a:bodyPr>
          <a:lstStyle/>
          <a:p>
            <a:pPr algn="l">
              <a:lnSpc>
                <a:spcPts val="3198"/>
              </a:lnSpc>
            </a:pPr>
            <a:r>
              <a:rPr lang="en-US" sz="2300" b="0" dirty="0">
                <a:solidFill>
                  <a:srgbClr val="FFFFFF"/>
                </a:solidFill>
                <a:latin typeface="Arial" pitchFamily="34" charset="0"/>
                <a:ea typeface="Arial" pitchFamily="34" charset="-122"/>
                <a:cs typeface="Arial" pitchFamily="34" charset="-120"/>
              </a:rPr>
              <a:t>有线信道</a:t>
            </a:r>
            <a:endParaRPr lang="en-US" sz="2284" dirty="0"/>
          </a:p>
        </p:txBody>
      </p:sp>
      <p:sp>
        <p:nvSpPr>
          <p:cNvPr id="4" name="Object3"/>
          <p:cNvSpPr/>
          <p:nvPr/>
        </p:nvSpPr>
        <p:spPr>
          <a:xfrm>
            <a:off x="609905" y="2067687"/>
            <a:ext cx="1280160" cy="462915"/>
          </a:xfrm>
          <a:prstGeom prst="rect">
            <a:avLst/>
          </a:prstGeom>
          <a:noFill/>
          <a:ln/>
        </p:spPr>
        <p:txBody>
          <a:bodyPr wrap="square" lIns="0" tIns="0" rIns="0" bIns="0" rtlCol="0" anchor="t">
            <a:normAutofit/>
          </a:bodyPr>
          <a:lstStyle/>
          <a:p>
            <a:pPr algn="l">
              <a:lnSpc>
                <a:spcPts val="3198"/>
              </a:lnSpc>
            </a:pPr>
            <a:r>
              <a:rPr lang="en-US" sz="2300" b="0" dirty="0">
                <a:solidFill>
                  <a:srgbClr val="FFFFFF"/>
                </a:solidFill>
                <a:latin typeface="Arial" pitchFamily="34" charset="0"/>
                <a:ea typeface="Arial" pitchFamily="34" charset="-122"/>
                <a:cs typeface="Arial" pitchFamily="34" charset="-120"/>
              </a:rPr>
              <a:t>无线信道</a:t>
            </a:r>
            <a:endParaRPr lang="en-US" sz="2284" dirty="0"/>
          </a:p>
        </p:txBody>
      </p:sp>
      <p:pic>
        <p:nvPicPr>
          <p:cNvPr id="5" name="Object 4"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2862358"/>
            <a:ext cx="263347" cy="205740"/>
          </a:xfrm>
          <a:prstGeom prst="rect">
            <a:avLst/>
          </a:prstGeom>
        </p:spPr>
      </p:pic>
      <p:sp>
        <p:nvSpPr>
          <p:cNvPr id="6" name="Object5"/>
          <p:cNvSpPr/>
          <p:nvPr/>
        </p:nvSpPr>
        <p:spPr>
          <a:xfrm>
            <a:off x="256946" y="205740"/>
            <a:ext cx="731520" cy="154305"/>
          </a:xfrm>
          <a:prstGeom prst="rect">
            <a:avLst/>
          </a:prstGeom>
          <a:noFill/>
          <a:ln/>
        </p:spPr>
        <p:txBody>
          <a:bodyPr wrap="square" lIns="0" tIns="0" rIns="0" bIns="0" rtlCol="0" anchor="t">
            <a:normAutofit/>
          </a:bodyPr>
          <a:lstStyle/>
          <a:p>
            <a:pPr algn="l">
              <a:lnSpc>
                <a:spcPts val="1035"/>
              </a:lnSpc>
            </a:pPr>
            <a:r>
              <a:rPr lang="en-US" sz="1000" b="0" dirty="0">
                <a:solidFill>
                  <a:srgbClr val="FFFFFF"/>
                </a:solidFill>
                <a:latin typeface="Arial" pitchFamily="34" charset="0"/>
                <a:ea typeface="Arial" pitchFamily="34" charset="-122"/>
                <a:cs typeface="Arial" pitchFamily="34" charset="-120"/>
              </a:rPr>
              <a:t>信道与噪声</a:t>
            </a:r>
            <a:endParaRPr lang="en-US" sz="973" dirty="0"/>
          </a:p>
        </p:txBody>
      </p:sp>
      <p:pic>
        <p:nvPicPr>
          <p:cNvPr id="7" name="Object 6"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56946" y="388849"/>
            <a:ext cx="256946" cy="22631"/>
          </a:xfrm>
          <a:prstGeom prst="rect">
            <a:avLst/>
          </a:prstGeom>
        </p:spPr>
      </p:pic>
    </p:spTree>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name="Slide 193">
    <p:spTree>
      <p:nvGrpSpPr>
        <p:cNvPr id="1" name=""/>
        <p:cNvGrpSpPr/>
        <p:nvPr/>
      </p:nvGrpSpPr>
      <p:grpSpPr>
        <a:xfrm>
          <a:off x="0" y="0"/>
          <a:ext cx="0" cy="0"/>
          <a:chOff x="0" y="0"/>
          <a:chExt cx="0" cy="0"/>
        </a:xfrm>
      </p:grpSpPr>
      <p:sp>
        <p:nvSpPr>
          <p:cNvPr id="2" name="Object1"/>
          <p:cNvSpPr/>
          <p:nvPr/>
        </p:nvSpPr>
        <p:spPr>
          <a:xfrm>
            <a:off x="609905" y="642938"/>
            <a:ext cx="2286000" cy="771525"/>
          </a:xfrm>
          <a:prstGeom prst="rect">
            <a:avLst/>
          </a:prstGeom>
          <a:noFill/>
          <a:ln/>
        </p:spPr>
        <p:txBody>
          <a:bodyPr wrap="square" lIns="0" tIns="0" rIns="0" bIns="0" rtlCol="0" anchor="t">
            <a:normAutofit/>
          </a:bodyPr>
          <a:lstStyle/>
          <a:p>
            <a:pPr algn="l">
              <a:lnSpc>
                <a:spcPts val="5444"/>
              </a:lnSpc>
            </a:pPr>
            <a:r>
              <a:rPr lang="en-US" sz="4200" b="1" dirty="0">
                <a:solidFill>
                  <a:srgbClr val="FFFFFF"/>
                </a:solidFill>
                <a:latin typeface="Arial" pitchFamily="34" charset="0"/>
                <a:ea typeface="Arial" pitchFamily="34" charset="-122"/>
                <a:cs typeface="Arial" pitchFamily="34" charset="-120"/>
              </a:rPr>
              <a:t>广义信道</a:t>
            </a:r>
            <a:endParaRPr lang="en-US" sz="4188" dirty="0"/>
          </a:p>
        </p:txBody>
      </p:sp>
      <p:sp>
        <p:nvSpPr>
          <p:cNvPr id="3" name="Object2"/>
          <p:cNvSpPr/>
          <p:nvPr/>
        </p:nvSpPr>
        <p:spPr>
          <a:xfrm>
            <a:off x="609905" y="1429893"/>
            <a:ext cx="1280160" cy="462915"/>
          </a:xfrm>
          <a:prstGeom prst="rect">
            <a:avLst/>
          </a:prstGeom>
          <a:noFill/>
          <a:ln/>
        </p:spPr>
        <p:txBody>
          <a:bodyPr wrap="square" lIns="0" tIns="0" rIns="0" bIns="0" rtlCol="0" anchor="t">
            <a:normAutofit/>
          </a:bodyPr>
          <a:lstStyle/>
          <a:p>
            <a:pPr algn="l">
              <a:lnSpc>
                <a:spcPts val="3198"/>
              </a:lnSpc>
            </a:pPr>
            <a:r>
              <a:rPr lang="en-US" sz="2300" b="0" dirty="0">
                <a:solidFill>
                  <a:srgbClr val="FFFFFF"/>
                </a:solidFill>
                <a:latin typeface="Arial" pitchFamily="34" charset="0"/>
                <a:ea typeface="Arial" pitchFamily="34" charset="-122"/>
                <a:cs typeface="Arial" pitchFamily="34" charset="-120"/>
              </a:rPr>
              <a:t>调制信道</a:t>
            </a:r>
            <a:endParaRPr lang="en-US" sz="2284" dirty="0"/>
          </a:p>
        </p:txBody>
      </p:sp>
      <p:sp>
        <p:nvSpPr>
          <p:cNvPr id="4" name="Object3"/>
          <p:cNvSpPr/>
          <p:nvPr/>
        </p:nvSpPr>
        <p:spPr>
          <a:xfrm>
            <a:off x="609905" y="2067687"/>
            <a:ext cx="1280160" cy="462915"/>
          </a:xfrm>
          <a:prstGeom prst="rect">
            <a:avLst/>
          </a:prstGeom>
          <a:noFill/>
          <a:ln/>
        </p:spPr>
        <p:txBody>
          <a:bodyPr wrap="square" lIns="0" tIns="0" rIns="0" bIns="0" rtlCol="0" anchor="t">
            <a:normAutofit/>
          </a:bodyPr>
          <a:lstStyle/>
          <a:p>
            <a:pPr algn="l">
              <a:lnSpc>
                <a:spcPts val="3198"/>
              </a:lnSpc>
            </a:pPr>
            <a:r>
              <a:rPr lang="en-US" sz="2300" b="0" dirty="0">
                <a:solidFill>
                  <a:srgbClr val="FFFFFF"/>
                </a:solidFill>
                <a:latin typeface="Arial" pitchFamily="34" charset="0"/>
                <a:ea typeface="Arial" pitchFamily="34" charset="-122"/>
                <a:cs typeface="Arial" pitchFamily="34" charset="-120"/>
              </a:rPr>
              <a:t>编码信道</a:t>
            </a:r>
            <a:endParaRPr lang="en-US" sz="2284" dirty="0"/>
          </a:p>
        </p:txBody>
      </p:sp>
      <p:pic>
        <p:nvPicPr>
          <p:cNvPr id="5" name="Object 4"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2862358"/>
            <a:ext cx="263347" cy="205740"/>
          </a:xfrm>
          <a:prstGeom prst="rect">
            <a:avLst/>
          </a:prstGeom>
        </p:spPr>
      </p:pic>
      <p:sp>
        <p:nvSpPr>
          <p:cNvPr id="6" name="Object5"/>
          <p:cNvSpPr/>
          <p:nvPr/>
        </p:nvSpPr>
        <p:spPr>
          <a:xfrm>
            <a:off x="256946" y="205740"/>
            <a:ext cx="731520" cy="154305"/>
          </a:xfrm>
          <a:prstGeom prst="rect">
            <a:avLst/>
          </a:prstGeom>
          <a:noFill/>
          <a:ln/>
        </p:spPr>
        <p:txBody>
          <a:bodyPr wrap="square" lIns="0" tIns="0" rIns="0" bIns="0" rtlCol="0" anchor="t">
            <a:normAutofit/>
          </a:bodyPr>
          <a:lstStyle/>
          <a:p>
            <a:pPr algn="l">
              <a:lnSpc>
                <a:spcPts val="1035"/>
              </a:lnSpc>
            </a:pPr>
            <a:r>
              <a:rPr lang="en-US" sz="1000" b="0" dirty="0">
                <a:solidFill>
                  <a:srgbClr val="FFFFFF"/>
                </a:solidFill>
                <a:latin typeface="Arial" pitchFamily="34" charset="0"/>
                <a:ea typeface="Arial" pitchFamily="34" charset="-122"/>
                <a:cs typeface="Arial" pitchFamily="34" charset="-120"/>
              </a:rPr>
              <a:t>信道与噪声</a:t>
            </a:r>
            <a:endParaRPr lang="en-US" sz="973" dirty="0"/>
          </a:p>
        </p:txBody>
      </p:sp>
      <p:pic>
        <p:nvPicPr>
          <p:cNvPr id="7" name="Object 6"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56946" y="388849"/>
            <a:ext cx="256946" cy="22631"/>
          </a:xfrm>
          <a:prstGeom prst="rect">
            <a:avLst/>
          </a:prstGeom>
        </p:spPr>
      </p:pic>
    </p:spTree>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name="Slide 194">
    <p:spTree>
      <p:nvGrpSpPr>
        <p:cNvPr id="1" name=""/>
        <p:cNvGrpSpPr/>
        <p:nvPr/>
      </p:nvGrpSpPr>
      <p:grpSpPr>
        <a:xfrm>
          <a:off x="0" y="0"/>
          <a:ext cx="0" cy="0"/>
          <a:chOff x="0" y="0"/>
          <a:chExt cx="0" cy="0"/>
        </a:xfrm>
      </p:grpSpPr>
      <p:sp>
        <p:nvSpPr>
          <p:cNvPr id="2" name="Object1"/>
          <p:cNvSpPr/>
          <p:nvPr/>
        </p:nvSpPr>
        <p:spPr>
          <a:xfrm>
            <a:off x="609905" y="642938"/>
            <a:ext cx="2286000" cy="771525"/>
          </a:xfrm>
          <a:prstGeom prst="rect">
            <a:avLst/>
          </a:prstGeom>
          <a:noFill/>
          <a:ln/>
        </p:spPr>
        <p:txBody>
          <a:bodyPr wrap="square" lIns="0" tIns="0" rIns="0" bIns="0" rtlCol="0" anchor="t">
            <a:normAutofit/>
          </a:bodyPr>
          <a:lstStyle/>
          <a:p>
            <a:pPr algn="l">
              <a:lnSpc>
                <a:spcPts val="5444"/>
              </a:lnSpc>
            </a:pPr>
            <a:r>
              <a:rPr lang="en-US" sz="4200" b="1" dirty="0">
                <a:solidFill>
                  <a:srgbClr val="FFFFFF"/>
                </a:solidFill>
                <a:latin typeface="Arial" pitchFamily="34" charset="0"/>
                <a:ea typeface="Arial" pitchFamily="34" charset="-122"/>
                <a:cs typeface="Arial" pitchFamily="34" charset="-120"/>
              </a:rPr>
              <a:t>调制信道</a:t>
            </a:r>
            <a:endParaRPr lang="en-US" sz="4188" dirty="0"/>
          </a:p>
        </p:txBody>
      </p:sp>
      <p:sp>
        <p:nvSpPr>
          <p:cNvPr id="3" name="Object2"/>
          <p:cNvSpPr/>
          <p:nvPr/>
        </p:nvSpPr>
        <p:spPr>
          <a:xfrm>
            <a:off x="609905" y="1429893"/>
            <a:ext cx="0" cy="0"/>
          </a:xfrm>
          <a:prstGeom prst="rect">
            <a:avLst/>
          </a:prstGeom>
          <a:noFill/>
          <a:ln/>
        </p:spPr>
        <p:txBody>
          <a:bodyPr wrap="square" lIns="0" tIns="0" rIns="0" bIns="0" rtlCol="0" anchor="t">
            <a:normAutofit fontScale="25000" lnSpcReduction="20000"/>
          </a:bodyPr>
          <a:lstStyle/>
          <a:p>
            <a:pPr algn="l">
              <a:lnSpc>
                <a:spcPts val="3198"/>
              </a:lnSpc>
            </a:pPr>
            <a:endParaRPr lang="en-US" sz="2284" dirty="0"/>
          </a:p>
        </p:txBody>
      </p:sp>
      <p:pic>
        <p:nvPicPr>
          <p:cNvPr id="4" name="Object 3"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71170" y="1491615"/>
            <a:ext cx="309067" cy="308610"/>
          </a:xfrm>
          <a:prstGeom prst="rect">
            <a:avLst/>
          </a:prstGeom>
        </p:spPr>
      </p:pic>
      <p:sp>
        <p:nvSpPr>
          <p:cNvPr id="5" name="Object4"/>
          <p:cNvSpPr/>
          <p:nvPr/>
        </p:nvSpPr>
        <p:spPr>
          <a:xfrm>
            <a:off x="609905" y="2067687"/>
            <a:ext cx="0" cy="0"/>
          </a:xfrm>
          <a:prstGeom prst="rect">
            <a:avLst/>
          </a:prstGeom>
          <a:noFill/>
          <a:ln/>
        </p:spPr>
        <p:txBody>
          <a:bodyPr wrap="square" lIns="0" tIns="0" rIns="0" bIns="0" rtlCol="0" anchor="t">
            <a:normAutofit fontScale="25000" lnSpcReduction="20000"/>
          </a:bodyPr>
          <a:lstStyle/>
          <a:p>
            <a:pPr algn="l">
              <a:lnSpc>
                <a:spcPts val="3198"/>
              </a:lnSpc>
            </a:pPr>
            <a:endParaRPr lang="en-US" sz="2284" dirty="0"/>
          </a:p>
        </p:txBody>
      </p:sp>
      <p:pic>
        <p:nvPicPr>
          <p:cNvPr id="6" name="Object 5"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71170" y="2129409"/>
            <a:ext cx="309067" cy="308610"/>
          </a:xfrm>
          <a:prstGeom prst="rect">
            <a:avLst/>
          </a:prstGeom>
        </p:spPr>
      </p:pic>
      <p:pic>
        <p:nvPicPr>
          <p:cNvPr id="7" name="Object 6"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0" y="2862358"/>
            <a:ext cx="263347" cy="205740"/>
          </a:xfrm>
          <a:prstGeom prst="rect">
            <a:avLst/>
          </a:prstGeom>
        </p:spPr>
      </p:pic>
      <p:sp>
        <p:nvSpPr>
          <p:cNvPr id="8" name="Object7"/>
          <p:cNvSpPr/>
          <p:nvPr/>
        </p:nvSpPr>
        <p:spPr>
          <a:xfrm>
            <a:off x="256946" y="205740"/>
            <a:ext cx="731520" cy="154305"/>
          </a:xfrm>
          <a:prstGeom prst="rect">
            <a:avLst/>
          </a:prstGeom>
          <a:noFill/>
          <a:ln/>
        </p:spPr>
        <p:txBody>
          <a:bodyPr wrap="square" lIns="0" tIns="0" rIns="0" bIns="0" rtlCol="0" anchor="t">
            <a:normAutofit/>
          </a:bodyPr>
          <a:lstStyle/>
          <a:p>
            <a:pPr algn="l">
              <a:lnSpc>
                <a:spcPts val="1035"/>
              </a:lnSpc>
            </a:pPr>
            <a:r>
              <a:rPr lang="en-US" sz="1000" b="0" dirty="0">
                <a:solidFill>
                  <a:srgbClr val="FFFFFF"/>
                </a:solidFill>
                <a:latin typeface="Arial" pitchFamily="34" charset="0"/>
                <a:ea typeface="Arial" pitchFamily="34" charset="-122"/>
                <a:cs typeface="Arial" pitchFamily="34" charset="-120"/>
              </a:rPr>
              <a:t>信道与噪声</a:t>
            </a:r>
            <a:endParaRPr lang="en-US" sz="973" dirty="0"/>
          </a:p>
        </p:txBody>
      </p:sp>
      <p:pic>
        <p:nvPicPr>
          <p:cNvPr id="9" name="Object 8"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56946" y="388849"/>
            <a:ext cx="256946" cy="22631"/>
          </a:xfrm>
          <a:prstGeom prst="rect">
            <a:avLst/>
          </a:prstGeom>
        </p:spPr>
      </p:pic>
    </p:spTree>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name="Slide 195">
    <p:spTree>
      <p:nvGrpSpPr>
        <p:cNvPr id="1" name=""/>
        <p:cNvGrpSpPr/>
        <p:nvPr/>
      </p:nvGrpSpPr>
      <p:grpSpPr>
        <a:xfrm>
          <a:off x="0" y="0"/>
          <a:ext cx="0" cy="0"/>
          <a:chOff x="0" y="0"/>
          <a:chExt cx="0" cy="0"/>
        </a:xfrm>
      </p:grpSpPr>
      <p:pic>
        <p:nvPicPr>
          <p:cNvPr id="2" name="Object 1" descr="file://C:\Users\tons\AppData\Roaming\XMind\Electron v3\vana\workbooks\f4ea90d42ceac6a1d5eb8b85d1\resources\05dbd82748407e3ad5b31013a61886565930876dc7800cdf6c556ac8c4f2b232.png"/>
          <p:cNvPicPr>
            <a:picLocks noChangeAspect="1"/>
          </p:cNvPicPr>
          <p:nvPr/>
        </p:nvPicPr>
        <p:blipFill>
          <a:blip r:embed="rId3"/>
          <a:stretch>
            <a:fillRect/>
          </a:stretch>
        </p:blipFill>
        <p:spPr>
          <a:xfrm>
            <a:off x="822046" y="642938"/>
            <a:ext cx="7499909" cy="3857625"/>
          </a:xfrm>
          <a:prstGeom prst="rect">
            <a:avLst/>
          </a:prstGeom>
        </p:spPr>
      </p:pic>
      <p:sp>
        <p:nvSpPr>
          <p:cNvPr id="3" name="Object2"/>
          <p:cNvSpPr/>
          <p:nvPr/>
        </p:nvSpPr>
        <p:spPr>
          <a:xfrm>
            <a:off x="256946" y="205740"/>
            <a:ext cx="731520" cy="154305"/>
          </a:xfrm>
          <a:prstGeom prst="rect">
            <a:avLst/>
          </a:prstGeom>
          <a:noFill/>
          <a:ln/>
        </p:spPr>
        <p:txBody>
          <a:bodyPr wrap="square" lIns="0" tIns="0" rIns="0" bIns="0" rtlCol="0" anchor="t">
            <a:normAutofit/>
          </a:bodyPr>
          <a:lstStyle/>
          <a:p>
            <a:pPr algn="l">
              <a:lnSpc>
                <a:spcPts val="1035"/>
              </a:lnSpc>
            </a:pPr>
            <a:r>
              <a:rPr lang="en-US" sz="1000" b="0" dirty="0">
                <a:solidFill>
                  <a:srgbClr val="FFFFFF"/>
                </a:solidFill>
                <a:latin typeface="Arial" pitchFamily="34" charset="0"/>
                <a:ea typeface="Arial" pitchFamily="34" charset="-122"/>
                <a:cs typeface="Arial" pitchFamily="34" charset="-120"/>
              </a:rPr>
              <a:t>信道与噪声</a:t>
            </a:r>
            <a:endParaRPr lang="en-US" sz="973" dirty="0"/>
          </a:p>
        </p:txBody>
      </p:sp>
      <p:pic>
        <p:nvPicPr>
          <p:cNvPr id="4" name="Object 3"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56946" y="388849"/>
            <a:ext cx="256946" cy="22631"/>
          </a:xfrm>
          <a:prstGeom prst="rect">
            <a:avLst/>
          </a:prstGeom>
        </p:spPr>
      </p:pic>
    </p:spTree>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name="Slide 196">
    <p:spTree>
      <p:nvGrpSpPr>
        <p:cNvPr id="1" name=""/>
        <p:cNvGrpSpPr/>
        <p:nvPr/>
      </p:nvGrpSpPr>
      <p:grpSpPr>
        <a:xfrm>
          <a:off x="0" y="0"/>
          <a:ext cx="0" cy="0"/>
          <a:chOff x="0" y="0"/>
          <a:chExt cx="0" cy="0"/>
        </a:xfrm>
      </p:grpSpPr>
      <p:pic>
        <p:nvPicPr>
          <p:cNvPr id="2" name="Object 1" descr="file://C:\Users\tons\AppData\Roaming\XMind\Electron v3\vana\workbooks\f4ea90d42ceac6a1d5eb8b85d1\resources\c9711b0713e86242a7cbe46917d7350806052013380ad138c09a253bede7093d.png"/>
          <p:cNvPicPr>
            <a:picLocks noChangeAspect="1"/>
          </p:cNvPicPr>
          <p:nvPr/>
        </p:nvPicPr>
        <p:blipFill>
          <a:blip r:embed="rId3"/>
          <a:stretch>
            <a:fillRect/>
          </a:stretch>
        </p:blipFill>
        <p:spPr>
          <a:xfrm>
            <a:off x="1218895" y="1946300"/>
            <a:ext cx="6705295" cy="1250899"/>
          </a:xfrm>
          <a:prstGeom prst="rect">
            <a:avLst/>
          </a:prstGeom>
        </p:spPr>
      </p:pic>
      <p:sp>
        <p:nvSpPr>
          <p:cNvPr id="3" name="Object2"/>
          <p:cNvSpPr/>
          <p:nvPr/>
        </p:nvSpPr>
        <p:spPr>
          <a:xfrm>
            <a:off x="256946" y="205740"/>
            <a:ext cx="731520" cy="154305"/>
          </a:xfrm>
          <a:prstGeom prst="rect">
            <a:avLst/>
          </a:prstGeom>
          <a:noFill/>
          <a:ln/>
        </p:spPr>
        <p:txBody>
          <a:bodyPr wrap="square" lIns="0" tIns="0" rIns="0" bIns="0" rtlCol="0" anchor="t">
            <a:normAutofit/>
          </a:bodyPr>
          <a:lstStyle/>
          <a:p>
            <a:pPr algn="l">
              <a:lnSpc>
                <a:spcPts val="1035"/>
              </a:lnSpc>
            </a:pPr>
            <a:r>
              <a:rPr lang="en-US" sz="1000" b="0" dirty="0">
                <a:solidFill>
                  <a:srgbClr val="FFFFFF"/>
                </a:solidFill>
                <a:latin typeface="Arial" pitchFamily="34" charset="0"/>
                <a:ea typeface="Arial" pitchFamily="34" charset="-122"/>
                <a:cs typeface="Arial" pitchFamily="34" charset="-120"/>
              </a:rPr>
              <a:t>信道与噪声</a:t>
            </a:r>
            <a:endParaRPr lang="en-US" sz="973" dirty="0"/>
          </a:p>
        </p:txBody>
      </p:sp>
      <p:pic>
        <p:nvPicPr>
          <p:cNvPr id="4" name="Object 3"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56946" y="388849"/>
            <a:ext cx="256946" cy="22631"/>
          </a:xfrm>
          <a:prstGeom prst="rect">
            <a:avLst/>
          </a:prstGeom>
        </p:spPr>
      </p:pic>
    </p:spTree>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name="Slide 197">
    <p:spTree>
      <p:nvGrpSpPr>
        <p:cNvPr id="1" name=""/>
        <p:cNvGrpSpPr/>
        <p:nvPr/>
      </p:nvGrpSpPr>
      <p:grpSpPr>
        <a:xfrm>
          <a:off x="0" y="0"/>
          <a:ext cx="0" cy="0"/>
          <a:chOff x="0" y="0"/>
          <a:chExt cx="0" cy="0"/>
        </a:xfrm>
      </p:grpSpPr>
      <p:sp>
        <p:nvSpPr>
          <p:cNvPr id="2" name="Object1"/>
          <p:cNvSpPr/>
          <p:nvPr/>
        </p:nvSpPr>
        <p:spPr>
          <a:xfrm>
            <a:off x="609905" y="1552308"/>
            <a:ext cx="2926080" cy="977265"/>
          </a:xfrm>
          <a:prstGeom prst="rect">
            <a:avLst/>
          </a:prstGeom>
          <a:noFill/>
          <a:ln/>
        </p:spPr>
        <p:txBody>
          <a:bodyPr wrap="square" lIns="0" tIns="0" rIns="0" bIns="0" rtlCol="0" anchor="t">
            <a:normAutofit/>
          </a:bodyPr>
          <a:lstStyle/>
          <a:p>
            <a:pPr algn="l">
              <a:lnSpc>
                <a:spcPts val="6929"/>
              </a:lnSpc>
            </a:pPr>
            <a:r>
              <a:rPr lang="en-US" sz="5300" b="1" dirty="0">
                <a:solidFill>
                  <a:srgbClr val="FFFFFF"/>
                </a:solidFill>
                <a:latin typeface="Arial" pitchFamily="34" charset="0"/>
                <a:ea typeface="Arial" pitchFamily="34" charset="-122"/>
                <a:cs typeface="Arial" pitchFamily="34" charset="-120"/>
              </a:rPr>
              <a:t>编码信道</a:t>
            </a:r>
            <a:endParaRPr lang="en-US" sz="5330" dirty="0"/>
          </a:p>
        </p:txBody>
      </p:sp>
      <p:sp>
        <p:nvSpPr>
          <p:cNvPr id="3" name="Object2"/>
          <p:cNvSpPr/>
          <p:nvPr/>
        </p:nvSpPr>
        <p:spPr>
          <a:xfrm>
            <a:off x="609905" y="2922537"/>
            <a:ext cx="0" cy="0"/>
          </a:xfrm>
          <a:prstGeom prst="rect">
            <a:avLst/>
          </a:prstGeom>
          <a:noFill/>
          <a:ln/>
        </p:spPr>
        <p:txBody>
          <a:bodyPr wrap="square" lIns="0" tIns="0" rIns="0" bIns="0" rtlCol="0" anchor="t">
            <a:normAutofit fontScale="25000" lnSpcReduction="20000"/>
          </a:bodyPr>
          <a:lstStyle/>
          <a:p>
            <a:pPr algn="l">
              <a:lnSpc>
                <a:spcPts val="4949"/>
              </a:lnSpc>
            </a:pPr>
            <a:endParaRPr lang="en-US" sz="3807" dirty="0"/>
          </a:p>
        </p:txBody>
      </p:sp>
      <p:pic>
        <p:nvPicPr>
          <p:cNvPr id="4" name="Object 3"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86714" y="2999689"/>
            <a:ext cx="514807" cy="514350"/>
          </a:xfrm>
          <a:prstGeom prst="rect">
            <a:avLst/>
          </a:prstGeom>
        </p:spPr>
      </p:pic>
      <p:pic>
        <p:nvPicPr>
          <p:cNvPr id="5" name="Object 4"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09905" y="2488425"/>
            <a:ext cx="2880360" cy="434111"/>
          </a:xfrm>
          <a:prstGeom prst="rect">
            <a:avLst/>
          </a:prstGeom>
        </p:spPr>
      </p:pic>
      <p:sp>
        <p:nvSpPr>
          <p:cNvPr id="6" name="Object5"/>
          <p:cNvSpPr/>
          <p:nvPr/>
        </p:nvSpPr>
        <p:spPr>
          <a:xfrm>
            <a:off x="256946" y="205740"/>
            <a:ext cx="731520" cy="154305"/>
          </a:xfrm>
          <a:prstGeom prst="rect">
            <a:avLst/>
          </a:prstGeom>
          <a:noFill/>
          <a:ln/>
        </p:spPr>
        <p:txBody>
          <a:bodyPr wrap="square" lIns="0" tIns="0" rIns="0" bIns="0" rtlCol="0" anchor="t">
            <a:normAutofit/>
          </a:bodyPr>
          <a:lstStyle/>
          <a:p>
            <a:pPr algn="l">
              <a:lnSpc>
                <a:spcPts val="1035"/>
              </a:lnSpc>
            </a:pPr>
            <a:r>
              <a:rPr lang="en-US" sz="1000" b="0" dirty="0">
                <a:solidFill>
                  <a:srgbClr val="FFFFFF"/>
                </a:solidFill>
                <a:latin typeface="Arial" pitchFamily="34" charset="0"/>
                <a:ea typeface="Arial" pitchFamily="34" charset="-122"/>
                <a:cs typeface="Arial" pitchFamily="34" charset="-120"/>
              </a:rPr>
              <a:t>信道与噪声</a:t>
            </a:r>
            <a:endParaRPr lang="en-US" sz="973" dirty="0"/>
          </a:p>
        </p:txBody>
      </p:sp>
      <p:pic>
        <p:nvPicPr>
          <p:cNvPr id="7" name="Object 6"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56946" y="388849"/>
            <a:ext cx="256946" cy="22631"/>
          </a:xfrm>
          <a:prstGeom prst="rect">
            <a:avLst/>
          </a:prstGeom>
        </p:spPr>
      </p:pic>
    </p:spTree>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name="Slide 198">
    <p:spTree>
      <p:nvGrpSpPr>
        <p:cNvPr id="1" name=""/>
        <p:cNvGrpSpPr/>
        <p:nvPr/>
      </p:nvGrpSpPr>
      <p:grpSpPr>
        <a:xfrm>
          <a:off x="0" y="0"/>
          <a:ext cx="0" cy="0"/>
          <a:chOff x="0" y="0"/>
          <a:chExt cx="0" cy="0"/>
        </a:xfrm>
      </p:grpSpPr>
      <p:pic>
        <p:nvPicPr>
          <p:cNvPr id="2" name="Object 1" descr="file://C:\Users\tons\AppData\Roaming\XMind\Electron v3\vana\workbooks\f4ea90d42ceac6a1d5eb8b85d1\resources\ebfc08315ff4dbf080ff4732ba4dbcc6983a07dc3880f72bc04778cef2bacb83.png"/>
          <p:cNvPicPr>
            <a:picLocks noChangeAspect="1"/>
          </p:cNvPicPr>
          <p:nvPr/>
        </p:nvPicPr>
        <p:blipFill>
          <a:blip r:embed="rId3"/>
          <a:stretch>
            <a:fillRect/>
          </a:stretch>
        </p:blipFill>
        <p:spPr>
          <a:xfrm>
            <a:off x="609905" y="924801"/>
            <a:ext cx="7925105" cy="3293897"/>
          </a:xfrm>
          <a:prstGeom prst="rect">
            <a:avLst/>
          </a:prstGeom>
        </p:spPr>
      </p:pic>
      <p:sp>
        <p:nvSpPr>
          <p:cNvPr id="3" name="Object2"/>
          <p:cNvSpPr/>
          <p:nvPr/>
        </p:nvSpPr>
        <p:spPr>
          <a:xfrm>
            <a:off x="256946" y="205740"/>
            <a:ext cx="731520" cy="154305"/>
          </a:xfrm>
          <a:prstGeom prst="rect">
            <a:avLst/>
          </a:prstGeom>
          <a:noFill/>
          <a:ln/>
        </p:spPr>
        <p:txBody>
          <a:bodyPr wrap="square" lIns="0" tIns="0" rIns="0" bIns="0" rtlCol="0" anchor="t">
            <a:normAutofit/>
          </a:bodyPr>
          <a:lstStyle/>
          <a:p>
            <a:pPr algn="l">
              <a:lnSpc>
                <a:spcPts val="1035"/>
              </a:lnSpc>
            </a:pPr>
            <a:r>
              <a:rPr lang="en-US" sz="1000" b="0" dirty="0">
                <a:solidFill>
                  <a:srgbClr val="FFFFFF"/>
                </a:solidFill>
                <a:latin typeface="Arial" pitchFamily="34" charset="0"/>
                <a:ea typeface="Arial" pitchFamily="34" charset="-122"/>
                <a:cs typeface="Arial" pitchFamily="34" charset="-120"/>
              </a:rPr>
              <a:t>信道与噪声</a:t>
            </a:r>
            <a:endParaRPr lang="en-US" sz="973" dirty="0"/>
          </a:p>
        </p:txBody>
      </p:sp>
      <p:pic>
        <p:nvPicPr>
          <p:cNvPr id="4" name="Object 3"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56946" y="388849"/>
            <a:ext cx="256946" cy="22631"/>
          </a:xfrm>
          <a:prstGeom prst="rect">
            <a:avLst/>
          </a:prstGeom>
        </p:spPr>
      </p:pic>
    </p:spTree>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name="Slide 199">
    <p:spTree>
      <p:nvGrpSpPr>
        <p:cNvPr id="1" name=""/>
        <p:cNvGrpSpPr/>
        <p:nvPr/>
      </p:nvGrpSpPr>
      <p:grpSpPr>
        <a:xfrm>
          <a:off x="0" y="0"/>
          <a:ext cx="0" cy="0"/>
          <a:chOff x="0" y="0"/>
          <a:chExt cx="0" cy="0"/>
        </a:xfrm>
      </p:grpSpPr>
      <p:sp>
        <p:nvSpPr>
          <p:cNvPr id="2" name="Object1"/>
          <p:cNvSpPr/>
          <p:nvPr/>
        </p:nvSpPr>
        <p:spPr>
          <a:xfrm>
            <a:off x="609905" y="642938"/>
            <a:ext cx="5120640" cy="771525"/>
          </a:xfrm>
          <a:prstGeom prst="rect">
            <a:avLst/>
          </a:prstGeom>
          <a:noFill/>
          <a:ln/>
        </p:spPr>
        <p:txBody>
          <a:bodyPr wrap="square" lIns="0" tIns="0" rIns="0" bIns="0" rtlCol="0" anchor="t">
            <a:normAutofit/>
          </a:bodyPr>
          <a:lstStyle/>
          <a:p>
            <a:pPr algn="l">
              <a:lnSpc>
                <a:spcPts val="5444"/>
              </a:lnSpc>
            </a:pPr>
            <a:r>
              <a:rPr lang="en-US" sz="4200" b="1" dirty="0">
                <a:solidFill>
                  <a:srgbClr val="FFFFFF"/>
                </a:solidFill>
                <a:latin typeface="Arial" pitchFamily="34" charset="0"/>
                <a:ea typeface="Arial" pitchFamily="34" charset="-122"/>
                <a:cs typeface="Arial" pitchFamily="34" charset="-120"/>
              </a:rPr>
              <a:t>恒参信道与随参信道</a:t>
            </a:r>
            <a:endParaRPr lang="en-US" sz="4188" dirty="0"/>
          </a:p>
        </p:txBody>
      </p:sp>
      <p:sp>
        <p:nvSpPr>
          <p:cNvPr id="3" name="Object2"/>
          <p:cNvSpPr/>
          <p:nvPr/>
        </p:nvSpPr>
        <p:spPr>
          <a:xfrm>
            <a:off x="609905" y="1429893"/>
            <a:ext cx="1280160" cy="462915"/>
          </a:xfrm>
          <a:prstGeom prst="rect">
            <a:avLst/>
          </a:prstGeom>
          <a:noFill/>
          <a:ln/>
        </p:spPr>
        <p:txBody>
          <a:bodyPr wrap="square" lIns="0" tIns="0" rIns="0" bIns="0" rtlCol="0" anchor="t">
            <a:normAutofit/>
          </a:bodyPr>
          <a:lstStyle/>
          <a:p>
            <a:pPr algn="l">
              <a:lnSpc>
                <a:spcPts val="3198"/>
              </a:lnSpc>
            </a:pPr>
            <a:r>
              <a:rPr lang="en-US" sz="2300" b="0" dirty="0">
                <a:solidFill>
                  <a:srgbClr val="FFFFFF"/>
                </a:solidFill>
                <a:latin typeface="Arial" pitchFamily="34" charset="0"/>
                <a:ea typeface="Arial" pitchFamily="34" charset="-122"/>
                <a:cs typeface="Arial" pitchFamily="34" charset="-120"/>
              </a:rPr>
              <a:t>恒参信道</a:t>
            </a:r>
            <a:endParaRPr lang="en-US" sz="2284" dirty="0"/>
          </a:p>
        </p:txBody>
      </p:sp>
      <p:sp>
        <p:nvSpPr>
          <p:cNvPr id="4" name="Object3"/>
          <p:cNvSpPr/>
          <p:nvPr/>
        </p:nvSpPr>
        <p:spPr>
          <a:xfrm>
            <a:off x="609905" y="2067687"/>
            <a:ext cx="1280160" cy="462915"/>
          </a:xfrm>
          <a:prstGeom prst="rect">
            <a:avLst/>
          </a:prstGeom>
          <a:noFill/>
          <a:ln/>
        </p:spPr>
        <p:txBody>
          <a:bodyPr wrap="square" lIns="0" tIns="0" rIns="0" bIns="0" rtlCol="0" anchor="t">
            <a:normAutofit/>
          </a:bodyPr>
          <a:lstStyle/>
          <a:p>
            <a:pPr algn="l">
              <a:lnSpc>
                <a:spcPts val="3198"/>
              </a:lnSpc>
            </a:pPr>
            <a:r>
              <a:rPr lang="en-US" sz="2300" b="0" dirty="0">
                <a:solidFill>
                  <a:srgbClr val="FFFFFF"/>
                </a:solidFill>
                <a:latin typeface="Arial" pitchFamily="34" charset="0"/>
                <a:ea typeface="Arial" pitchFamily="34" charset="-122"/>
                <a:cs typeface="Arial" pitchFamily="34" charset="-120"/>
              </a:rPr>
              <a:t>随参信道</a:t>
            </a:r>
            <a:endParaRPr lang="en-US" sz="2284" dirty="0"/>
          </a:p>
        </p:txBody>
      </p:sp>
      <p:pic>
        <p:nvPicPr>
          <p:cNvPr id="5" name="Object 4"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2862358"/>
            <a:ext cx="263347" cy="205740"/>
          </a:xfrm>
          <a:prstGeom prst="rect">
            <a:avLst/>
          </a:prstGeom>
        </p:spPr>
      </p:pic>
      <p:sp>
        <p:nvSpPr>
          <p:cNvPr id="6" name="Object5"/>
          <p:cNvSpPr/>
          <p:nvPr/>
        </p:nvSpPr>
        <p:spPr>
          <a:xfrm>
            <a:off x="256946" y="205740"/>
            <a:ext cx="731520" cy="154305"/>
          </a:xfrm>
          <a:prstGeom prst="rect">
            <a:avLst/>
          </a:prstGeom>
          <a:noFill/>
          <a:ln/>
        </p:spPr>
        <p:txBody>
          <a:bodyPr wrap="square" lIns="0" tIns="0" rIns="0" bIns="0" rtlCol="0" anchor="t">
            <a:normAutofit/>
          </a:bodyPr>
          <a:lstStyle/>
          <a:p>
            <a:pPr algn="l">
              <a:lnSpc>
                <a:spcPts val="1035"/>
              </a:lnSpc>
            </a:pPr>
            <a:r>
              <a:rPr lang="en-US" sz="1000" b="0" dirty="0">
                <a:solidFill>
                  <a:srgbClr val="FFFFFF"/>
                </a:solidFill>
                <a:latin typeface="Arial" pitchFamily="34" charset="0"/>
                <a:ea typeface="Arial" pitchFamily="34" charset="-122"/>
                <a:cs typeface="Arial" pitchFamily="34" charset="-120"/>
              </a:rPr>
              <a:t>信道与噪声</a:t>
            </a:r>
            <a:endParaRPr lang="en-US" sz="973" dirty="0"/>
          </a:p>
        </p:txBody>
      </p:sp>
      <p:pic>
        <p:nvPicPr>
          <p:cNvPr id="7" name="Object 6"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56946" y="388849"/>
            <a:ext cx="256946" cy="22631"/>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Object1"/>
          <p:cNvSpPr/>
          <p:nvPr/>
        </p:nvSpPr>
        <p:spPr>
          <a:xfrm>
            <a:off x="1115568" y="2237423"/>
            <a:ext cx="2103120" cy="668655"/>
          </a:xfrm>
          <a:prstGeom prst="rect">
            <a:avLst/>
          </a:prstGeom>
          <a:noFill/>
          <a:ln/>
        </p:spPr>
        <p:txBody>
          <a:bodyPr wrap="square" lIns="0" tIns="0" rIns="0" bIns="0" rtlCol="0" anchor="t">
            <a:normAutofit/>
          </a:bodyPr>
          <a:lstStyle/>
          <a:p>
            <a:pPr algn="ctr">
              <a:lnSpc>
                <a:spcPts val="4949"/>
              </a:lnSpc>
            </a:pPr>
            <a:r>
              <a:rPr lang="en-US" sz="3800" b="1" dirty="0">
                <a:solidFill>
                  <a:srgbClr val="FFFFFF"/>
                </a:solidFill>
                <a:latin typeface="Arial" pitchFamily="34" charset="0"/>
                <a:ea typeface="Arial" pitchFamily="34" charset="-122"/>
                <a:cs typeface="Arial" pitchFamily="34" charset="-120"/>
              </a:rPr>
              <a:t>通信原理</a:t>
            </a:r>
            <a:endParaRPr lang="en-US" sz="3807" dirty="0"/>
          </a:p>
        </p:txBody>
      </p:sp>
      <p:sp>
        <p:nvSpPr>
          <p:cNvPr id="3" name="Object2"/>
          <p:cNvSpPr/>
          <p:nvPr/>
        </p:nvSpPr>
        <p:spPr>
          <a:xfrm>
            <a:off x="3876142" y="642938"/>
            <a:ext cx="822960" cy="617220"/>
          </a:xfrm>
          <a:prstGeom prst="rect">
            <a:avLst/>
          </a:prstGeom>
          <a:noFill/>
          <a:ln/>
        </p:spPr>
        <p:txBody>
          <a:bodyPr wrap="square" lIns="0" tIns="0" rIns="0" bIns="0" rtlCol="0" anchor="t">
            <a:normAutofit/>
          </a:bodyPr>
          <a:lstStyle/>
          <a:p>
            <a:pPr algn="l">
              <a:lnSpc>
                <a:spcPts val="4264"/>
              </a:lnSpc>
            </a:pPr>
            <a:r>
              <a:rPr lang="en-US" sz="3000" b="0" dirty="0">
                <a:solidFill>
                  <a:srgbClr val="FFFFFF"/>
                </a:solidFill>
                <a:latin typeface="Arial" pitchFamily="34" charset="0"/>
                <a:ea typeface="Arial" pitchFamily="34" charset="-122"/>
                <a:cs typeface="Arial" pitchFamily="34" charset="-120"/>
              </a:rPr>
              <a:t>绪论</a:t>
            </a:r>
            <a:endParaRPr lang="en-US" sz="3046" dirty="0"/>
          </a:p>
        </p:txBody>
      </p:sp>
      <p:sp>
        <p:nvSpPr>
          <p:cNvPr id="4" name="Object3"/>
          <p:cNvSpPr/>
          <p:nvPr/>
        </p:nvSpPr>
        <p:spPr>
          <a:xfrm>
            <a:off x="3876142" y="1527620"/>
            <a:ext cx="3749040" cy="617220"/>
          </a:xfrm>
          <a:prstGeom prst="rect">
            <a:avLst/>
          </a:prstGeom>
          <a:noFill/>
          <a:ln/>
        </p:spPr>
        <p:txBody>
          <a:bodyPr wrap="square" lIns="0" tIns="0" rIns="0" bIns="0" rtlCol="0" anchor="t">
            <a:normAutofit/>
          </a:bodyPr>
          <a:lstStyle/>
          <a:p>
            <a:pPr algn="l">
              <a:lnSpc>
                <a:spcPts val="4264"/>
              </a:lnSpc>
            </a:pPr>
            <a:r>
              <a:rPr lang="en-US" sz="3000" b="0" dirty="0">
                <a:solidFill>
                  <a:srgbClr val="FFFFFF"/>
                </a:solidFill>
                <a:latin typeface="Arial" pitchFamily="34" charset="0"/>
                <a:ea typeface="Arial" pitchFamily="34" charset="-122"/>
                <a:cs typeface="Arial" pitchFamily="34" charset="-120"/>
              </a:rPr>
              <a:t>随机信号与噪声分析</a:t>
            </a:r>
            <a:endParaRPr lang="en-US" sz="3046" dirty="0"/>
          </a:p>
        </p:txBody>
      </p:sp>
      <p:sp>
        <p:nvSpPr>
          <p:cNvPr id="5" name="Object4"/>
          <p:cNvSpPr/>
          <p:nvPr/>
        </p:nvSpPr>
        <p:spPr>
          <a:xfrm>
            <a:off x="3876142" y="2412302"/>
            <a:ext cx="2103120" cy="617220"/>
          </a:xfrm>
          <a:prstGeom prst="rect">
            <a:avLst/>
          </a:prstGeom>
          <a:noFill/>
          <a:ln/>
        </p:spPr>
        <p:txBody>
          <a:bodyPr wrap="square" lIns="0" tIns="0" rIns="0" bIns="0" rtlCol="0" anchor="t">
            <a:normAutofit/>
          </a:bodyPr>
          <a:lstStyle/>
          <a:p>
            <a:pPr algn="l">
              <a:lnSpc>
                <a:spcPts val="4264"/>
              </a:lnSpc>
            </a:pPr>
            <a:r>
              <a:rPr lang="en-US" sz="3000" b="0" dirty="0">
                <a:solidFill>
                  <a:srgbClr val="FFFFFF"/>
                </a:solidFill>
                <a:latin typeface="Arial" pitchFamily="34" charset="0"/>
                <a:ea typeface="Arial" pitchFamily="34" charset="-122"/>
                <a:cs typeface="Arial" pitchFamily="34" charset="-120"/>
              </a:rPr>
              <a:t>信道与噪声</a:t>
            </a:r>
            <a:endParaRPr lang="en-US" sz="3046" dirty="0"/>
          </a:p>
        </p:txBody>
      </p:sp>
      <p:sp>
        <p:nvSpPr>
          <p:cNvPr id="6" name="Object5"/>
          <p:cNvSpPr/>
          <p:nvPr/>
        </p:nvSpPr>
        <p:spPr>
          <a:xfrm>
            <a:off x="3876142" y="3296983"/>
            <a:ext cx="2468880" cy="617220"/>
          </a:xfrm>
          <a:prstGeom prst="rect">
            <a:avLst/>
          </a:prstGeom>
          <a:noFill/>
          <a:ln/>
        </p:spPr>
        <p:txBody>
          <a:bodyPr wrap="square" lIns="0" tIns="0" rIns="0" bIns="0" rtlCol="0" anchor="t">
            <a:normAutofit/>
          </a:bodyPr>
          <a:lstStyle/>
          <a:p>
            <a:pPr algn="l">
              <a:lnSpc>
                <a:spcPts val="4264"/>
              </a:lnSpc>
            </a:pPr>
            <a:r>
              <a:rPr lang="en-US" sz="3000" b="0" dirty="0">
                <a:solidFill>
                  <a:srgbClr val="FFFFFF"/>
                </a:solidFill>
                <a:latin typeface="Arial" pitchFamily="34" charset="0"/>
                <a:ea typeface="Arial" pitchFamily="34" charset="-122"/>
                <a:cs typeface="Arial" pitchFamily="34" charset="-120"/>
              </a:rPr>
              <a:t>模拟调制系统</a:t>
            </a:r>
            <a:endParaRPr lang="en-US" sz="3046" dirty="0"/>
          </a:p>
        </p:txBody>
      </p:sp>
      <p:sp>
        <p:nvSpPr>
          <p:cNvPr id="7" name="Object6"/>
          <p:cNvSpPr/>
          <p:nvPr/>
        </p:nvSpPr>
        <p:spPr>
          <a:xfrm>
            <a:off x="3876142" y="4181665"/>
            <a:ext cx="3291840" cy="617220"/>
          </a:xfrm>
          <a:prstGeom prst="rect">
            <a:avLst/>
          </a:prstGeom>
          <a:noFill/>
          <a:ln/>
        </p:spPr>
        <p:txBody>
          <a:bodyPr wrap="square" lIns="0" tIns="0" rIns="0" bIns="0" rtlCol="0" anchor="t">
            <a:normAutofit/>
          </a:bodyPr>
          <a:lstStyle/>
          <a:p>
            <a:pPr algn="l">
              <a:lnSpc>
                <a:spcPts val="4264"/>
              </a:lnSpc>
            </a:pPr>
            <a:r>
              <a:rPr lang="en-US" sz="3000" b="0" dirty="0">
                <a:solidFill>
                  <a:srgbClr val="FFFFFF"/>
                </a:solidFill>
                <a:latin typeface="Arial" pitchFamily="34" charset="0"/>
                <a:ea typeface="Arial" pitchFamily="34" charset="-122"/>
                <a:cs typeface="Arial" pitchFamily="34" charset="-120"/>
              </a:rPr>
              <a:t>数字基带传输系统</a:t>
            </a:r>
            <a:endParaRPr lang="en-US" sz="3046" dirty="0"/>
          </a:p>
        </p:txBody>
      </p:sp>
      <p:sp>
        <p:nvSpPr>
          <p:cNvPr id="8" name="Object7"/>
          <p:cNvSpPr/>
          <p:nvPr/>
        </p:nvSpPr>
        <p:spPr>
          <a:xfrm>
            <a:off x="3876142" y="5066348"/>
            <a:ext cx="3749040" cy="617220"/>
          </a:xfrm>
          <a:prstGeom prst="rect">
            <a:avLst/>
          </a:prstGeom>
          <a:noFill/>
          <a:ln/>
        </p:spPr>
        <p:txBody>
          <a:bodyPr wrap="square" lIns="0" tIns="0" rIns="0" bIns="0" rtlCol="0" anchor="t">
            <a:normAutofit/>
          </a:bodyPr>
          <a:lstStyle/>
          <a:p>
            <a:pPr algn="l">
              <a:lnSpc>
                <a:spcPts val="4264"/>
              </a:lnSpc>
            </a:pPr>
            <a:r>
              <a:rPr lang="en-US" sz="3000" b="0" dirty="0">
                <a:solidFill>
                  <a:srgbClr val="FFFFFF"/>
                </a:solidFill>
                <a:latin typeface="Arial" pitchFamily="34" charset="0"/>
                <a:ea typeface="Arial" pitchFamily="34" charset="-122"/>
                <a:cs typeface="Arial" pitchFamily="34" charset="-120"/>
              </a:rPr>
              <a:t>数字信号的频带传输</a:t>
            </a:r>
            <a:endParaRPr lang="en-US" sz="3046" dirty="0"/>
          </a:p>
        </p:txBody>
      </p:sp>
      <p:pic>
        <p:nvPicPr>
          <p:cNvPr id="9" name="Object 8"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332988" y="642938"/>
            <a:ext cx="543154" cy="3857625"/>
          </a:xfrm>
          <a:prstGeom prst="rect">
            <a:avLst/>
          </a:prstGeom>
        </p:spPr>
      </p:pic>
      <p:pic>
        <p:nvPicPr>
          <p:cNvPr id="10" name="Object 9"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332988" y="642938"/>
            <a:ext cx="543154" cy="3857625"/>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spTree>
      <p:nvGrpSpPr>
        <p:cNvPr id="1" name=""/>
        <p:cNvGrpSpPr/>
        <p:nvPr/>
      </p:nvGrpSpPr>
      <p:grpSpPr>
        <a:xfrm>
          <a:off x="0" y="0"/>
          <a:ext cx="0" cy="0"/>
          <a:chOff x="0" y="0"/>
          <a:chExt cx="0" cy="0"/>
        </a:xfrm>
      </p:grpSpPr>
      <p:sp>
        <p:nvSpPr>
          <p:cNvPr id="2" name="Object1"/>
          <p:cNvSpPr/>
          <p:nvPr/>
        </p:nvSpPr>
        <p:spPr>
          <a:xfrm>
            <a:off x="609905" y="642938"/>
            <a:ext cx="5120640" cy="771525"/>
          </a:xfrm>
          <a:prstGeom prst="rect">
            <a:avLst/>
          </a:prstGeom>
          <a:noFill/>
          <a:ln/>
        </p:spPr>
        <p:txBody>
          <a:bodyPr wrap="square" lIns="0" tIns="0" rIns="0" bIns="0" rtlCol="0" anchor="t">
            <a:normAutofit/>
          </a:bodyPr>
          <a:lstStyle/>
          <a:p>
            <a:pPr algn="l">
              <a:lnSpc>
                <a:spcPts val="5444"/>
              </a:lnSpc>
            </a:pPr>
            <a:r>
              <a:rPr lang="en-US" sz="4200" b="1" dirty="0">
                <a:solidFill>
                  <a:srgbClr val="FFFFFF"/>
                </a:solidFill>
                <a:latin typeface="Arial" pitchFamily="34" charset="0"/>
                <a:ea typeface="Arial" pitchFamily="34" charset="-122"/>
                <a:cs typeface="Arial" pitchFamily="34" charset="-120"/>
              </a:rPr>
              <a:t>数字通信系统的组成</a:t>
            </a:r>
            <a:endParaRPr lang="en-US" sz="4188" dirty="0"/>
          </a:p>
        </p:txBody>
      </p:sp>
      <p:sp>
        <p:nvSpPr>
          <p:cNvPr id="3" name="Object2"/>
          <p:cNvSpPr/>
          <p:nvPr/>
        </p:nvSpPr>
        <p:spPr>
          <a:xfrm>
            <a:off x="609905" y="1429893"/>
            <a:ext cx="3108960" cy="462915"/>
          </a:xfrm>
          <a:prstGeom prst="rect">
            <a:avLst/>
          </a:prstGeom>
          <a:noFill/>
          <a:ln/>
        </p:spPr>
        <p:txBody>
          <a:bodyPr wrap="square" lIns="0" tIns="0" rIns="0" bIns="0" rtlCol="0" anchor="t">
            <a:normAutofit/>
          </a:bodyPr>
          <a:lstStyle/>
          <a:p>
            <a:pPr algn="l">
              <a:lnSpc>
                <a:spcPts val="3198"/>
              </a:lnSpc>
            </a:pPr>
            <a:r>
              <a:rPr lang="en-US" sz="2300" b="0" dirty="0">
                <a:solidFill>
                  <a:srgbClr val="FFFFFF"/>
                </a:solidFill>
                <a:latin typeface="Arial" pitchFamily="34" charset="0"/>
                <a:ea typeface="Arial" pitchFamily="34" charset="-122"/>
                <a:cs typeface="Arial" pitchFamily="34" charset="-120"/>
              </a:rPr>
              <a:t>数字频带传输通信系统</a:t>
            </a:r>
            <a:endParaRPr lang="en-US" sz="2284" dirty="0"/>
          </a:p>
        </p:txBody>
      </p:sp>
      <p:sp>
        <p:nvSpPr>
          <p:cNvPr id="4" name="Object3"/>
          <p:cNvSpPr/>
          <p:nvPr/>
        </p:nvSpPr>
        <p:spPr>
          <a:xfrm>
            <a:off x="609905" y="2067687"/>
            <a:ext cx="3108960" cy="462915"/>
          </a:xfrm>
          <a:prstGeom prst="rect">
            <a:avLst/>
          </a:prstGeom>
          <a:noFill/>
          <a:ln/>
        </p:spPr>
        <p:txBody>
          <a:bodyPr wrap="square" lIns="0" tIns="0" rIns="0" bIns="0" rtlCol="0" anchor="t">
            <a:normAutofit/>
          </a:bodyPr>
          <a:lstStyle/>
          <a:p>
            <a:pPr algn="l">
              <a:lnSpc>
                <a:spcPts val="3198"/>
              </a:lnSpc>
            </a:pPr>
            <a:r>
              <a:rPr lang="en-US" sz="2300" b="0" dirty="0">
                <a:solidFill>
                  <a:srgbClr val="FFFFFF"/>
                </a:solidFill>
                <a:latin typeface="Arial" pitchFamily="34" charset="0"/>
                <a:ea typeface="Arial" pitchFamily="34" charset="-122"/>
                <a:cs typeface="Arial" pitchFamily="34" charset="-120"/>
              </a:rPr>
              <a:t>数字基带传输通信系统</a:t>
            </a:r>
            <a:endParaRPr lang="en-US" sz="2284" dirty="0"/>
          </a:p>
        </p:txBody>
      </p:sp>
      <p:sp>
        <p:nvSpPr>
          <p:cNvPr id="5" name="Object4"/>
          <p:cNvSpPr/>
          <p:nvPr/>
        </p:nvSpPr>
        <p:spPr>
          <a:xfrm>
            <a:off x="609905" y="2705481"/>
            <a:ext cx="4114800" cy="462915"/>
          </a:xfrm>
          <a:prstGeom prst="rect">
            <a:avLst/>
          </a:prstGeom>
          <a:noFill/>
          <a:ln/>
        </p:spPr>
        <p:txBody>
          <a:bodyPr wrap="square" lIns="0" tIns="0" rIns="0" bIns="0" rtlCol="0" anchor="t">
            <a:normAutofit/>
          </a:bodyPr>
          <a:lstStyle/>
          <a:p>
            <a:pPr algn="l">
              <a:lnSpc>
                <a:spcPts val="3198"/>
              </a:lnSpc>
            </a:pPr>
            <a:r>
              <a:rPr lang="en-US" sz="2300" b="0" dirty="0">
                <a:solidFill>
                  <a:srgbClr val="FFFFFF"/>
                </a:solidFill>
                <a:latin typeface="Arial" pitchFamily="34" charset="0"/>
                <a:ea typeface="Arial" pitchFamily="34" charset="-122"/>
                <a:cs typeface="Arial" pitchFamily="34" charset="-120"/>
              </a:rPr>
              <a:t>模拟信号数字化传输通信系统</a:t>
            </a:r>
            <a:endParaRPr lang="en-US" sz="2284" dirty="0"/>
          </a:p>
        </p:txBody>
      </p:sp>
      <p:sp>
        <p:nvSpPr>
          <p:cNvPr id="6" name="Object5"/>
          <p:cNvSpPr/>
          <p:nvPr/>
        </p:nvSpPr>
        <p:spPr>
          <a:xfrm>
            <a:off x="609905" y="3343275"/>
            <a:ext cx="2834640" cy="462915"/>
          </a:xfrm>
          <a:prstGeom prst="rect">
            <a:avLst/>
          </a:prstGeom>
          <a:noFill/>
          <a:ln/>
        </p:spPr>
        <p:txBody>
          <a:bodyPr wrap="square" lIns="0" tIns="0" rIns="0" bIns="0" rtlCol="0" anchor="t">
            <a:normAutofit/>
          </a:bodyPr>
          <a:lstStyle/>
          <a:p>
            <a:pPr algn="l">
              <a:lnSpc>
                <a:spcPts val="3198"/>
              </a:lnSpc>
            </a:pPr>
            <a:r>
              <a:rPr lang="en-US" sz="2300" b="0" dirty="0">
                <a:solidFill>
                  <a:srgbClr val="FFFFFF"/>
                </a:solidFill>
                <a:latin typeface="Arial" pitchFamily="34" charset="0"/>
                <a:ea typeface="Arial" pitchFamily="34" charset="-122"/>
                <a:cs typeface="Arial" pitchFamily="34" charset="-120"/>
              </a:rPr>
              <a:t>数字通信的主要特点</a:t>
            </a:r>
            <a:endParaRPr lang="en-US" sz="2284" dirty="0"/>
          </a:p>
        </p:txBody>
      </p:sp>
      <p:pic>
        <p:nvPicPr>
          <p:cNvPr id="7" name="Object 6"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2862358"/>
            <a:ext cx="263347" cy="205740"/>
          </a:xfrm>
          <a:prstGeom prst="rect">
            <a:avLst/>
          </a:prstGeom>
        </p:spPr>
      </p:pic>
      <p:sp>
        <p:nvSpPr>
          <p:cNvPr id="8" name="Object7"/>
          <p:cNvSpPr/>
          <p:nvPr/>
        </p:nvSpPr>
        <p:spPr>
          <a:xfrm>
            <a:off x="256946" y="205740"/>
            <a:ext cx="274320" cy="154305"/>
          </a:xfrm>
          <a:prstGeom prst="rect">
            <a:avLst/>
          </a:prstGeom>
          <a:noFill/>
          <a:ln/>
        </p:spPr>
        <p:txBody>
          <a:bodyPr wrap="square" lIns="0" tIns="0" rIns="0" bIns="0" rtlCol="0" anchor="t">
            <a:normAutofit/>
          </a:bodyPr>
          <a:lstStyle/>
          <a:p>
            <a:pPr algn="l">
              <a:lnSpc>
                <a:spcPts val="1035"/>
              </a:lnSpc>
            </a:pPr>
            <a:r>
              <a:rPr lang="en-US" sz="1000" b="0" dirty="0">
                <a:solidFill>
                  <a:srgbClr val="FFFFFF"/>
                </a:solidFill>
                <a:latin typeface="Arial" pitchFamily="34" charset="0"/>
                <a:ea typeface="Arial" pitchFamily="34" charset="-122"/>
                <a:cs typeface="Arial" pitchFamily="34" charset="-120"/>
              </a:rPr>
              <a:t>绪论</a:t>
            </a:r>
            <a:endParaRPr lang="en-US" sz="973" dirty="0"/>
          </a:p>
        </p:txBody>
      </p:sp>
      <p:pic>
        <p:nvPicPr>
          <p:cNvPr id="9" name="Object 8"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56946" y="388849"/>
            <a:ext cx="256946" cy="22631"/>
          </a:xfrm>
          <a:prstGeom prst="rect">
            <a:avLst/>
          </a:prstGeom>
        </p:spPr>
      </p:pic>
    </p:spTree>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name="Slide 200">
    <p:spTree>
      <p:nvGrpSpPr>
        <p:cNvPr id="1" name=""/>
        <p:cNvGrpSpPr/>
        <p:nvPr/>
      </p:nvGrpSpPr>
      <p:grpSpPr>
        <a:xfrm>
          <a:off x="0" y="0"/>
          <a:ext cx="0" cy="0"/>
          <a:chOff x="0" y="0"/>
          <a:chExt cx="0" cy="0"/>
        </a:xfrm>
      </p:grpSpPr>
      <p:sp>
        <p:nvSpPr>
          <p:cNvPr id="2" name="Object1"/>
          <p:cNvSpPr/>
          <p:nvPr/>
        </p:nvSpPr>
        <p:spPr>
          <a:xfrm>
            <a:off x="609905" y="1552308"/>
            <a:ext cx="2926080" cy="977265"/>
          </a:xfrm>
          <a:prstGeom prst="rect">
            <a:avLst/>
          </a:prstGeom>
          <a:noFill/>
          <a:ln/>
        </p:spPr>
        <p:txBody>
          <a:bodyPr wrap="square" lIns="0" tIns="0" rIns="0" bIns="0" rtlCol="0" anchor="t">
            <a:normAutofit/>
          </a:bodyPr>
          <a:lstStyle/>
          <a:p>
            <a:pPr algn="l">
              <a:lnSpc>
                <a:spcPts val="6929"/>
              </a:lnSpc>
            </a:pPr>
            <a:r>
              <a:rPr lang="en-US" sz="5300" b="1" dirty="0">
                <a:solidFill>
                  <a:srgbClr val="FFFFFF"/>
                </a:solidFill>
                <a:latin typeface="Arial" pitchFamily="34" charset="0"/>
                <a:ea typeface="Arial" pitchFamily="34" charset="-122"/>
                <a:cs typeface="Arial" pitchFamily="34" charset="-120"/>
              </a:rPr>
              <a:t>恒参信道</a:t>
            </a:r>
            <a:endParaRPr lang="en-US" sz="5330" dirty="0"/>
          </a:p>
        </p:txBody>
      </p:sp>
      <p:sp>
        <p:nvSpPr>
          <p:cNvPr id="3" name="Object2"/>
          <p:cNvSpPr/>
          <p:nvPr/>
        </p:nvSpPr>
        <p:spPr>
          <a:xfrm>
            <a:off x="609905" y="2922537"/>
            <a:ext cx="4663440" cy="668655"/>
          </a:xfrm>
          <a:prstGeom prst="rect">
            <a:avLst/>
          </a:prstGeom>
          <a:noFill/>
          <a:ln/>
        </p:spPr>
        <p:txBody>
          <a:bodyPr wrap="square" lIns="0" tIns="0" rIns="0" bIns="0" rtlCol="0" anchor="t">
            <a:normAutofit/>
          </a:bodyPr>
          <a:lstStyle/>
          <a:p>
            <a:pPr algn="l">
              <a:lnSpc>
                <a:spcPts val="4949"/>
              </a:lnSpc>
            </a:pPr>
            <a:r>
              <a:rPr lang="en-US" sz="3800" b="0" dirty="0">
                <a:solidFill>
                  <a:srgbClr val="FFFFFF"/>
                </a:solidFill>
                <a:latin typeface="Arial" pitchFamily="34" charset="0"/>
                <a:ea typeface="Arial" pitchFamily="34" charset="-122"/>
                <a:cs typeface="Arial" pitchFamily="34" charset="-120"/>
              </a:rPr>
              <a:t>理想传输信道的特性</a:t>
            </a:r>
            <a:endParaRPr lang="en-US" sz="3807" dirty="0"/>
          </a:p>
        </p:txBody>
      </p:sp>
      <p:pic>
        <p:nvPicPr>
          <p:cNvPr id="4" name="Object 3"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09905" y="2488425"/>
            <a:ext cx="4629607" cy="434111"/>
          </a:xfrm>
          <a:prstGeom prst="rect">
            <a:avLst/>
          </a:prstGeom>
        </p:spPr>
      </p:pic>
      <p:sp>
        <p:nvSpPr>
          <p:cNvPr id="5" name="Object4"/>
          <p:cNvSpPr/>
          <p:nvPr/>
        </p:nvSpPr>
        <p:spPr>
          <a:xfrm>
            <a:off x="256946" y="205740"/>
            <a:ext cx="731520" cy="154305"/>
          </a:xfrm>
          <a:prstGeom prst="rect">
            <a:avLst/>
          </a:prstGeom>
          <a:noFill/>
          <a:ln/>
        </p:spPr>
        <p:txBody>
          <a:bodyPr wrap="square" lIns="0" tIns="0" rIns="0" bIns="0" rtlCol="0" anchor="t">
            <a:normAutofit/>
          </a:bodyPr>
          <a:lstStyle/>
          <a:p>
            <a:pPr algn="l">
              <a:lnSpc>
                <a:spcPts val="1035"/>
              </a:lnSpc>
            </a:pPr>
            <a:r>
              <a:rPr lang="en-US" sz="1000" b="0" dirty="0">
                <a:solidFill>
                  <a:srgbClr val="FFFFFF"/>
                </a:solidFill>
                <a:latin typeface="Arial" pitchFamily="34" charset="0"/>
                <a:ea typeface="Arial" pitchFamily="34" charset="-122"/>
                <a:cs typeface="Arial" pitchFamily="34" charset="-120"/>
              </a:rPr>
              <a:t>信道与噪声</a:t>
            </a:r>
            <a:endParaRPr lang="en-US" sz="973" dirty="0"/>
          </a:p>
        </p:txBody>
      </p:sp>
      <p:pic>
        <p:nvPicPr>
          <p:cNvPr id="6" name="Object 5"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56946" y="388849"/>
            <a:ext cx="256946" cy="22631"/>
          </a:xfrm>
          <a:prstGeom prst="rect">
            <a:avLst/>
          </a:prstGeom>
        </p:spPr>
      </p:pic>
    </p:spTree>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name="Slide 201">
    <p:spTree>
      <p:nvGrpSpPr>
        <p:cNvPr id="1" name=""/>
        <p:cNvGrpSpPr/>
        <p:nvPr/>
      </p:nvGrpSpPr>
      <p:grpSpPr>
        <a:xfrm>
          <a:off x="0" y="0"/>
          <a:ext cx="0" cy="0"/>
          <a:chOff x="0" y="0"/>
          <a:chExt cx="0" cy="0"/>
        </a:xfrm>
      </p:grpSpPr>
      <p:sp>
        <p:nvSpPr>
          <p:cNvPr id="2" name="Object1"/>
          <p:cNvSpPr/>
          <p:nvPr/>
        </p:nvSpPr>
        <p:spPr>
          <a:xfrm>
            <a:off x="609905" y="642938"/>
            <a:ext cx="5120640" cy="771525"/>
          </a:xfrm>
          <a:prstGeom prst="rect">
            <a:avLst/>
          </a:prstGeom>
          <a:noFill/>
          <a:ln/>
        </p:spPr>
        <p:txBody>
          <a:bodyPr wrap="square" lIns="0" tIns="0" rIns="0" bIns="0" rtlCol="0" anchor="t">
            <a:normAutofit/>
          </a:bodyPr>
          <a:lstStyle/>
          <a:p>
            <a:pPr algn="l">
              <a:lnSpc>
                <a:spcPts val="5444"/>
              </a:lnSpc>
            </a:pPr>
            <a:r>
              <a:rPr lang="en-US" sz="4200" b="1" dirty="0">
                <a:solidFill>
                  <a:srgbClr val="FFFFFF"/>
                </a:solidFill>
                <a:latin typeface="Arial" pitchFamily="34" charset="0"/>
                <a:ea typeface="Arial" pitchFamily="34" charset="-122"/>
                <a:cs typeface="Arial" pitchFamily="34" charset="-120"/>
              </a:rPr>
              <a:t>理想传输信道的特性</a:t>
            </a:r>
            <a:endParaRPr lang="en-US" sz="4188" dirty="0"/>
          </a:p>
        </p:txBody>
      </p:sp>
      <p:sp>
        <p:nvSpPr>
          <p:cNvPr id="3" name="Object2"/>
          <p:cNvSpPr/>
          <p:nvPr/>
        </p:nvSpPr>
        <p:spPr>
          <a:xfrm>
            <a:off x="609905" y="1429893"/>
            <a:ext cx="0" cy="0"/>
          </a:xfrm>
          <a:prstGeom prst="rect">
            <a:avLst/>
          </a:prstGeom>
          <a:noFill/>
          <a:ln/>
        </p:spPr>
        <p:txBody>
          <a:bodyPr wrap="square" lIns="0" tIns="0" rIns="0" bIns="0" rtlCol="0" anchor="t">
            <a:normAutofit fontScale="25000" lnSpcReduction="20000"/>
          </a:bodyPr>
          <a:lstStyle/>
          <a:p>
            <a:pPr algn="l">
              <a:lnSpc>
                <a:spcPts val="3198"/>
              </a:lnSpc>
            </a:pPr>
            <a:endParaRPr lang="en-US" sz="2284" dirty="0"/>
          </a:p>
        </p:txBody>
      </p:sp>
      <p:pic>
        <p:nvPicPr>
          <p:cNvPr id="4" name="Object 3"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71170" y="1491615"/>
            <a:ext cx="309067" cy="308610"/>
          </a:xfrm>
          <a:prstGeom prst="rect">
            <a:avLst/>
          </a:prstGeom>
        </p:spPr>
      </p:pic>
      <p:sp>
        <p:nvSpPr>
          <p:cNvPr id="5" name="Object4"/>
          <p:cNvSpPr/>
          <p:nvPr/>
        </p:nvSpPr>
        <p:spPr>
          <a:xfrm>
            <a:off x="609905" y="2067687"/>
            <a:ext cx="7955280" cy="874395"/>
          </a:xfrm>
          <a:prstGeom prst="rect">
            <a:avLst/>
          </a:prstGeom>
          <a:noFill/>
          <a:ln/>
        </p:spPr>
        <p:txBody>
          <a:bodyPr wrap="square" lIns="0" tIns="0" rIns="0" bIns="0" rtlCol="0" anchor="t">
            <a:normAutofit/>
          </a:bodyPr>
          <a:lstStyle/>
          <a:p>
            <a:pPr algn="l">
              <a:lnSpc>
                <a:spcPts val="3198"/>
              </a:lnSpc>
            </a:pPr>
            <a:r>
              <a:rPr lang="en-US" sz="2300" b="0" dirty="0">
                <a:solidFill>
                  <a:srgbClr val="FFFFFF"/>
                </a:solidFill>
                <a:latin typeface="Arial" pitchFamily="34" charset="0"/>
                <a:ea typeface="Arial" pitchFamily="34" charset="-122"/>
                <a:cs typeface="Arial" pitchFamily="34" charset="-120"/>
              </a:rPr>
              <a:t>恒参信道幅度-频率特性及相位-频率特性的不理想是损害信号传输的重要因素。此外，还存在其他一些因素使信道...</a:t>
            </a:r>
            <a:endParaRPr lang="en-US" sz="2284" dirty="0"/>
          </a:p>
        </p:txBody>
      </p:sp>
      <p:pic>
        <p:nvPicPr>
          <p:cNvPr id="6" name="Object 5"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0" y="2862358"/>
            <a:ext cx="263347" cy="205740"/>
          </a:xfrm>
          <a:prstGeom prst="rect">
            <a:avLst/>
          </a:prstGeom>
        </p:spPr>
      </p:pic>
      <p:sp>
        <p:nvSpPr>
          <p:cNvPr id="7" name="Object6"/>
          <p:cNvSpPr/>
          <p:nvPr/>
        </p:nvSpPr>
        <p:spPr>
          <a:xfrm>
            <a:off x="256946" y="205740"/>
            <a:ext cx="731520" cy="154305"/>
          </a:xfrm>
          <a:prstGeom prst="rect">
            <a:avLst/>
          </a:prstGeom>
          <a:noFill/>
          <a:ln/>
        </p:spPr>
        <p:txBody>
          <a:bodyPr wrap="square" lIns="0" tIns="0" rIns="0" bIns="0" rtlCol="0" anchor="t">
            <a:normAutofit/>
          </a:bodyPr>
          <a:lstStyle/>
          <a:p>
            <a:pPr algn="l">
              <a:lnSpc>
                <a:spcPts val="1035"/>
              </a:lnSpc>
            </a:pPr>
            <a:r>
              <a:rPr lang="en-US" sz="1000" b="0" dirty="0">
                <a:solidFill>
                  <a:srgbClr val="FFFFFF"/>
                </a:solidFill>
                <a:latin typeface="Arial" pitchFamily="34" charset="0"/>
                <a:ea typeface="Arial" pitchFamily="34" charset="-122"/>
                <a:cs typeface="Arial" pitchFamily="34" charset="-120"/>
              </a:rPr>
              <a:t>信道与噪声</a:t>
            </a:r>
            <a:endParaRPr lang="en-US" sz="973" dirty="0"/>
          </a:p>
        </p:txBody>
      </p:sp>
      <p:pic>
        <p:nvPicPr>
          <p:cNvPr id="8" name="Object 7"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56946" y="388849"/>
            <a:ext cx="256946" cy="22631"/>
          </a:xfrm>
          <a:prstGeom prst="rect">
            <a:avLst/>
          </a:prstGeom>
        </p:spPr>
      </p:pic>
    </p:spTree>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name="Slide 202">
    <p:spTree>
      <p:nvGrpSpPr>
        <p:cNvPr id="1" name=""/>
        <p:cNvGrpSpPr/>
        <p:nvPr/>
      </p:nvGrpSpPr>
      <p:grpSpPr>
        <a:xfrm>
          <a:off x="0" y="0"/>
          <a:ext cx="0" cy="0"/>
          <a:chOff x="0" y="0"/>
          <a:chExt cx="0" cy="0"/>
        </a:xfrm>
      </p:grpSpPr>
      <p:pic>
        <p:nvPicPr>
          <p:cNvPr id="2" name="Object 1" descr="file://C:\Users\tons\AppData\Roaming\XMind\Electron v3\vana\workbooks\f4ea90d42ceac6a1d5eb8b85d1\resources\387d79178e22583c8b31ba79fe2f680cc1c4e494614f1fa9c846cd92a85cc955.png"/>
          <p:cNvPicPr>
            <a:picLocks noChangeAspect="1"/>
          </p:cNvPicPr>
          <p:nvPr/>
        </p:nvPicPr>
        <p:blipFill>
          <a:blip r:embed="rId3"/>
          <a:stretch>
            <a:fillRect/>
          </a:stretch>
        </p:blipFill>
        <p:spPr>
          <a:xfrm>
            <a:off x="609905" y="1358913"/>
            <a:ext cx="7925105" cy="2425675"/>
          </a:xfrm>
          <a:prstGeom prst="rect">
            <a:avLst/>
          </a:prstGeom>
        </p:spPr>
      </p:pic>
      <p:sp>
        <p:nvSpPr>
          <p:cNvPr id="3" name="Object2"/>
          <p:cNvSpPr/>
          <p:nvPr/>
        </p:nvSpPr>
        <p:spPr>
          <a:xfrm>
            <a:off x="256946" y="205740"/>
            <a:ext cx="731520" cy="154305"/>
          </a:xfrm>
          <a:prstGeom prst="rect">
            <a:avLst/>
          </a:prstGeom>
          <a:noFill/>
          <a:ln/>
        </p:spPr>
        <p:txBody>
          <a:bodyPr wrap="square" lIns="0" tIns="0" rIns="0" bIns="0" rtlCol="0" anchor="t">
            <a:normAutofit/>
          </a:bodyPr>
          <a:lstStyle/>
          <a:p>
            <a:pPr algn="l">
              <a:lnSpc>
                <a:spcPts val="1035"/>
              </a:lnSpc>
            </a:pPr>
            <a:r>
              <a:rPr lang="en-US" sz="1000" b="0" dirty="0">
                <a:solidFill>
                  <a:srgbClr val="FFFFFF"/>
                </a:solidFill>
                <a:latin typeface="Arial" pitchFamily="34" charset="0"/>
                <a:ea typeface="Arial" pitchFamily="34" charset="-122"/>
                <a:cs typeface="Arial" pitchFamily="34" charset="-120"/>
              </a:rPr>
              <a:t>信道与噪声</a:t>
            </a:r>
            <a:endParaRPr lang="en-US" sz="973" dirty="0"/>
          </a:p>
        </p:txBody>
      </p:sp>
      <p:pic>
        <p:nvPicPr>
          <p:cNvPr id="4" name="Object 3"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56946" y="388849"/>
            <a:ext cx="256946" cy="22631"/>
          </a:xfrm>
          <a:prstGeom prst="rect">
            <a:avLst/>
          </a:prstGeom>
        </p:spPr>
      </p:pic>
    </p:spTree>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name="Slide 203">
    <p:spTree>
      <p:nvGrpSpPr>
        <p:cNvPr id="1" name=""/>
        <p:cNvGrpSpPr/>
        <p:nvPr/>
      </p:nvGrpSpPr>
      <p:grpSpPr>
        <a:xfrm>
          <a:off x="0" y="0"/>
          <a:ext cx="0" cy="0"/>
          <a:chOff x="0" y="0"/>
          <a:chExt cx="0" cy="0"/>
        </a:xfrm>
      </p:grpSpPr>
      <p:sp>
        <p:nvSpPr>
          <p:cNvPr id="2" name="Object1"/>
          <p:cNvSpPr/>
          <p:nvPr/>
        </p:nvSpPr>
        <p:spPr>
          <a:xfrm>
            <a:off x="662940" y="642938"/>
            <a:ext cx="7863840" cy="9824085"/>
          </a:xfrm>
          <a:prstGeom prst="rect">
            <a:avLst/>
          </a:prstGeom>
          <a:noFill/>
          <a:ln/>
        </p:spPr>
        <p:txBody>
          <a:bodyPr wrap="square" lIns="0" tIns="0" rIns="0" bIns="0" rtlCol="0" anchor="t">
            <a:normAutofit/>
          </a:bodyPr>
          <a:lstStyle/>
          <a:p>
            <a:pPr algn="l">
              <a:lnSpc>
                <a:spcPts val="4264"/>
              </a:lnSpc>
            </a:pPr>
            <a:r>
              <a:rPr lang="en-US" sz="3000" b="1" dirty="0">
                <a:solidFill>
                  <a:srgbClr val="FFFFFF"/>
                </a:solidFill>
                <a:latin typeface="Arial" pitchFamily="34" charset="0"/>
                <a:ea typeface="Arial" pitchFamily="34" charset="-122"/>
                <a:cs typeface="Arial" pitchFamily="34" charset="-120"/>
              </a:rPr>
              <a:t>恒参信道幅度-频率特性及相位-频率特性的不理想是损害信号传输的重要因素。此外，还存在其他一些因素使信道的输出与输入产生差异(亦可称为畸变),例如非线性畸变、频率偏移及相位抖动等。非线性畸变主要由信道中的元器件(如磁心、电子器件等)的非线性特性引起，造成诸波失真或产生寄生频率等;频率偏移通常是由于载波电话系统中接收端解调载波与发送端调制载波之间的频率有偏差(例如,解调载波可能没有锁定在调制载波上)，而造成信道传输的信号每一分量可能产生的频率变化;相位抖动也是由调制和解调载波发生器的不稳定性造成的，这种抖动的结果相当于在发送信号上附加一个小指数的调频。以上的非线性畸变一旦产生，一般均难以排除,这就需要在进行系统设计时从技术上加以重视。</a:t>
            </a:r>
            <a:endParaRPr lang="en-US" sz="3046" dirty="0"/>
          </a:p>
        </p:txBody>
      </p:sp>
      <p:sp>
        <p:nvSpPr>
          <p:cNvPr id="3" name="Object2"/>
          <p:cNvSpPr/>
          <p:nvPr/>
        </p:nvSpPr>
        <p:spPr>
          <a:xfrm>
            <a:off x="256946" y="205740"/>
            <a:ext cx="731520" cy="154305"/>
          </a:xfrm>
          <a:prstGeom prst="rect">
            <a:avLst/>
          </a:prstGeom>
          <a:noFill/>
          <a:ln/>
        </p:spPr>
        <p:txBody>
          <a:bodyPr wrap="square" lIns="0" tIns="0" rIns="0" bIns="0" rtlCol="0" anchor="t">
            <a:normAutofit/>
          </a:bodyPr>
          <a:lstStyle/>
          <a:p>
            <a:pPr algn="l">
              <a:lnSpc>
                <a:spcPts val="1035"/>
              </a:lnSpc>
            </a:pPr>
            <a:r>
              <a:rPr lang="en-US" sz="1000" b="0" dirty="0">
                <a:solidFill>
                  <a:srgbClr val="FFFFFF"/>
                </a:solidFill>
                <a:latin typeface="Arial" pitchFamily="34" charset="0"/>
                <a:ea typeface="Arial" pitchFamily="34" charset="-122"/>
                <a:cs typeface="Arial" pitchFamily="34" charset="-120"/>
              </a:rPr>
              <a:t>信道与噪声</a:t>
            </a:r>
            <a:endParaRPr lang="en-US" sz="973" dirty="0"/>
          </a:p>
        </p:txBody>
      </p:sp>
      <p:pic>
        <p:nvPicPr>
          <p:cNvPr id="4" name="Object 3"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56946" y="388849"/>
            <a:ext cx="256946" cy="22631"/>
          </a:xfrm>
          <a:prstGeom prst="rect">
            <a:avLst/>
          </a:prstGeom>
        </p:spPr>
      </p:pic>
    </p:spTree>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name="Slide 204">
    <p:spTree>
      <p:nvGrpSpPr>
        <p:cNvPr id="1" name=""/>
        <p:cNvGrpSpPr/>
        <p:nvPr/>
      </p:nvGrpSpPr>
      <p:grpSpPr>
        <a:xfrm>
          <a:off x="0" y="0"/>
          <a:ext cx="0" cy="0"/>
          <a:chOff x="0" y="0"/>
          <a:chExt cx="0" cy="0"/>
        </a:xfrm>
      </p:grpSpPr>
      <p:sp>
        <p:nvSpPr>
          <p:cNvPr id="2" name="Object1"/>
          <p:cNvSpPr/>
          <p:nvPr/>
        </p:nvSpPr>
        <p:spPr>
          <a:xfrm>
            <a:off x="609905" y="642938"/>
            <a:ext cx="2286000" cy="771525"/>
          </a:xfrm>
          <a:prstGeom prst="rect">
            <a:avLst/>
          </a:prstGeom>
          <a:noFill/>
          <a:ln/>
        </p:spPr>
        <p:txBody>
          <a:bodyPr wrap="square" lIns="0" tIns="0" rIns="0" bIns="0" rtlCol="0" anchor="t">
            <a:normAutofit/>
          </a:bodyPr>
          <a:lstStyle/>
          <a:p>
            <a:pPr algn="l">
              <a:lnSpc>
                <a:spcPts val="5444"/>
              </a:lnSpc>
            </a:pPr>
            <a:r>
              <a:rPr lang="en-US" sz="4200" b="1" dirty="0">
                <a:solidFill>
                  <a:srgbClr val="FFFFFF"/>
                </a:solidFill>
                <a:latin typeface="Arial" pitchFamily="34" charset="0"/>
                <a:ea typeface="Arial" pitchFamily="34" charset="-122"/>
                <a:cs typeface="Arial" pitchFamily="34" charset="-120"/>
              </a:rPr>
              <a:t>随参信道</a:t>
            </a:r>
            <a:endParaRPr lang="en-US" sz="4188" dirty="0"/>
          </a:p>
        </p:txBody>
      </p:sp>
      <p:sp>
        <p:nvSpPr>
          <p:cNvPr id="3" name="Object2"/>
          <p:cNvSpPr/>
          <p:nvPr/>
        </p:nvSpPr>
        <p:spPr>
          <a:xfrm>
            <a:off x="609905" y="1429893"/>
            <a:ext cx="1920240" cy="462915"/>
          </a:xfrm>
          <a:prstGeom prst="rect">
            <a:avLst/>
          </a:prstGeom>
          <a:noFill/>
          <a:ln/>
        </p:spPr>
        <p:txBody>
          <a:bodyPr wrap="square" lIns="0" tIns="0" rIns="0" bIns="0" rtlCol="0" anchor="t">
            <a:normAutofit/>
          </a:bodyPr>
          <a:lstStyle/>
          <a:p>
            <a:pPr algn="l">
              <a:lnSpc>
                <a:spcPts val="3198"/>
              </a:lnSpc>
            </a:pPr>
            <a:r>
              <a:rPr lang="en-US" sz="2300" b="0" dirty="0">
                <a:solidFill>
                  <a:srgbClr val="FFFFFF"/>
                </a:solidFill>
                <a:latin typeface="Arial" pitchFamily="34" charset="0"/>
                <a:ea typeface="Arial" pitchFamily="34" charset="-122"/>
                <a:cs typeface="Arial" pitchFamily="34" charset="-120"/>
              </a:rPr>
              <a:t>传输媒质特点</a:t>
            </a:r>
            <a:endParaRPr lang="en-US" sz="2284" dirty="0"/>
          </a:p>
        </p:txBody>
      </p:sp>
      <p:sp>
        <p:nvSpPr>
          <p:cNvPr id="4" name="Object3"/>
          <p:cNvSpPr/>
          <p:nvPr/>
        </p:nvSpPr>
        <p:spPr>
          <a:xfrm>
            <a:off x="609905" y="2067687"/>
            <a:ext cx="1280160" cy="462915"/>
          </a:xfrm>
          <a:prstGeom prst="rect">
            <a:avLst/>
          </a:prstGeom>
          <a:noFill/>
          <a:ln/>
        </p:spPr>
        <p:txBody>
          <a:bodyPr wrap="square" lIns="0" tIns="0" rIns="0" bIns="0" rtlCol="0" anchor="t">
            <a:normAutofit/>
          </a:bodyPr>
          <a:lstStyle/>
          <a:p>
            <a:pPr algn="l">
              <a:lnSpc>
                <a:spcPts val="3198"/>
              </a:lnSpc>
            </a:pPr>
            <a:r>
              <a:rPr lang="en-US" sz="2300" b="0" dirty="0">
                <a:solidFill>
                  <a:srgbClr val="FFFFFF"/>
                </a:solidFill>
                <a:latin typeface="Arial" pitchFamily="34" charset="0"/>
                <a:ea typeface="Arial" pitchFamily="34" charset="-122"/>
                <a:cs typeface="Arial" pitchFamily="34" charset="-120"/>
              </a:rPr>
              <a:t>多径衰落</a:t>
            </a:r>
            <a:endParaRPr lang="en-US" sz="2284" dirty="0"/>
          </a:p>
        </p:txBody>
      </p:sp>
      <p:sp>
        <p:nvSpPr>
          <p:cNvPr id="5" name="Object4"/>
          <p:cNvSpPr/>
          <p:nvPr/>
        </p:nvSpPr>
        <p:spPr>
          <a:xfrm>
            <a:off x="609905" y="2705481"/>
            <a:ext cx="1280160" cy="462915"/>
          </a:xfrm>
          <a:prstGeom prst="rect">
            <a:avLst/>
          </a:prstGeom>
          <a:noFill/>
          <a:ln/>
        </p:spPr>
        <p:txBody>
          <a:bodyPr wrap="square" lIns="0" tIns="0" rIns="0" bIns="0" rtlCol="0" anchor="t">
            <a:normAutofit/>
          </a:bodyPr>
          <a:lstStyle/>
          <a:p>
            <a:pPr algn="l">
              <a:lnSpc>
                <a:spcPts val="3198"/>
              </a:lnSpc>
            </a:pPr>
            <a:r>
              <a:rPr lang="en-US" sz="2300" b="0" dirty="0">
                <a:solidFill>
                  <a:srgbClr val="FFFFFF"/>
                </a:solidFill>
                <a:latin typeface="Arial" pitchFamily="34" charset="0"/>
                <a:ea typeface="Arial" pitchFamily="34" charset="-122"/>
                <a:cs typeface="Arial" pitchFamily="34" charset="-120"/>
              </a:rPr>
              <a:t>频率弥散</a:t>
            </a:r>
            <a:endParaRPr lang="en-US" sz="2284" dirty="0"/>
          </a:p>
        </p:txBody>
      </p:sp>
      <p:pic>
        <p:nvPicPr>
          <p:cNvPr id="6" name="Object 5"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2862358"/>
            <a:ext cx="263347" cy="205740"/>
          </a:xfrm>
          <a:prstGeom prst="rect">
            <a:avLst/>
          </a:prstGeom>
        </p:spPr>
      </p:pic>
      <p:sp>
        <p:nvSpPr>
          <p:cNvPr id="7" name="Object6"/>
          <p:cNvSpPr/>
          <p:nvPr/>
        </p:nvSpPr>
        <p:spPr>
          <a:xfrm>
            <a:off x="256946" y="205740"/>
            <a:ext cx="731520" cy="154305"/>
          </a:xfrm>
          <a:prstGeom prst="rect">
            <a:avLst/>
          </a:prstGeom>
          <a:noFill/>
          <a:ln/>
        </p:spPr>
        <p:txBody>
          <a:bodyPr wrap="square" lIns="0" tIns="0" rIns="0" bIns="0" rtlCol="0" anchor="t">
            <a:normAutofit/>
          </a:bodyPr>
          <a:lstStyle/>
          <a:p>
            <a:pPr algn="l">
              <a:lnSpc>
                <a:spcPts val="1035"/>
              </a:lnSpc>
            </a:pPr>
            <a:r>
              <a:rPr lang="en-US" sz="1000" b="0" dirty="0">
                <a:solidFill>
                  <a:srgbClr val="FFFFFF"/>
                </a:solidFill>
                <a:latin typeface="Arial" pitchFamily="34" charset="0"/>
                <a:ea typeface="Arial" pitchFamily="34" charset="-122"/>
                <a:cs typeface="Arial" pitchFamily="34" charset="-120"/>
              </a:rPr>
              <a:t>信道与噪声</a:t>
            </a:r>
            <a:endParaRPr lang="en-US" sz="973" dirty="0"/>
          </a:p>
        </p:txBody>
      </p:sp>
      <p:pic>
        <p:nvPicPr>
          <p:cNvPr id="8" name="Object 7"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56946" y="388849"/>
            <a:ext cx="256946" cy="22631"/>
          </a:xfrm>
          <a:prstGeom prst="rect">
            <a:avLst/>
          </a:prstGeom>
        </p:spPr>
      </p:pic>
    </p:spTree>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name="Slide 205">
    <p:spTree>
      <p:nvGrpSpPr>
        <p:cNvPr id="1" name=""/>
        <p:cNvGrpSpPr/>
        <p:nvPr/>
      </p:nvGrpSpPr>
      <p:grpSpPr>
        <a:xfrm>
          <a:off x="0" y="0"/>
          <a:ext cx="0" cy="0"/>
          <a:chOff x="0" y="0"/>
          <a:chExt cx="0" cy="0"/>
        </a:xfrm>
      </p:grpSpPr>
      <p:sp>
        <p:nvSpPr>
          <p:cNvPr id="2" name="Object1"/>
          <p:cNvSpPr/>
          <p:nvPr/>
        </p:nvSpPr>
        <p:spPr>
          <a:xfrm>
            <a:off x="609905" y="642938"/>
            <a:ext cx="3474720" cy="771525"/>
          </a:xfrm>
          <a:prstGeom prst="rect">
            <a:avLst/>
          </a:prstGeom>
          <a:noFill/>
          <a:ln/>
        </p:spPr>
        <p:txBody>
          <a:bodyPr wrap="square" lIns="0" tIns="0" rIns="0" bIns="0" rtlCol="0" anchor="t">
            <a:normAutofit/>
          </a:bodyPr>
          <a:lstStyle/>
          <a:p>
            <a:pPr algn="l">
              <a:lnSpc>
                <a:spcPts val="5444"/>
              </a:lnSpc>
            </a:pPr>
            <a:r>
              <a:rPr lang="en-US" sz="4200" b="1" dirty="0">
                <a:solidFill>
                  <a:srgbClr val="FFFFFF"/>
                </a:solidFill>
                <a:latin typeface="Arial" pitchFamily="34" charset="0"/>
                <a:ea typeface="Arial" pitchFamily="34" charset="-122"/>
                <a:cs typeface="Arial" pitchFamily="34" charset="-120"/>
              </a:rPr>
              <a:t>传输媒质特点</a:t>
            </a:r>
            <a:endParaRPr lang="en-US" sz="4188" dirty="0"/>
          </a:p>
        </p:txBody>
      </p:sp>
      <p:sp>
        <p:nvSpPr>
          <p:cNvPr id="3" name="Object2"/>
          <p:cNvSpPr/>
          <p:nvPr/>
        </p:nvSpPr>
        <p:spPr>
          <a:xfrm>
            <a:off x="609905" y="1429893"/>
            <a:ext cx="4389120" cy="462915"/>
          </a:xfrm>
          <a:prstGeom prst="rect">
            <a:avLst/>
          </a:prstGeom>
          <a:noFill/>
          <a:ln/>
        </p:spPr>
        <p:txBody>
          <a:bodyPr wrap="square" lIns="0" tIns="0" rIns="0" bIns="0" rtlCol="0" anchor="t">
            <a:normAutofit/>
          </a:bodyPr>
          <a:lstStyle/>
          <a:p>
            <a:pPr algn="l">
              <a:lnSpc>
                <a:spcPts val="3198"/>
              </a:lnSpc>
            </a:pPr>
            <a:r>
              <a:rPr lang="en-US" sz="2300" b="0" dirty="0">
                <a:solidFill>
                  <a:srgbClr val="FFFFFF"/>
                </a:solidFill>
                <a:latin typeface="Arial" pitchFamily="34" charset="0"/>
                <a:ea typeface="Arial" pitchFamily="34" charset="-122"/>
                <a:cs typeface="Arial" pitchFamily="34" charset="-120"/>
              </a:rPr>
              <a:t>信号传输的衰耗随时间随机变化</a:t>
            </a:r>
            <a:endParaRPr lang="en-US" sz="2284" dirty="0"/>
          </a:p>
        </p:txBody>
      </p:sp>
      <p:sp>
        <p:nvSpPr>
          <p:cNvPr id="4" name="Object3"/>
          <p:cNvSpPr/>
          <p:nvPr/>
        </p:nvSpPr>
        <p:spPr>
          <a:xfrm>
            <a:off x="609905" y="2067687"/>
            <a:ext cx="4389120" cy="462915"/>
          </a:xfrm>
          <a:prstGeom prst="rect">
            <a:avLst/>
          </a:prstGeom>
          <a:noFill/>
          <a:ln/>
        </p:spPr>
        <p:txBody>
          <a:bodyPr wrap="square" lIns="0" tIns="0" rIns="0" bIns="0" rtlCol="0" anchor="t">
            <a:normAutofit/>
          </a:bodyPr>
          <a:lstStyle/>
          <a:p>
            <a:pPr algn="l">
              <a:lnSpc>
                <a:spcPts val="3198"/>
              </a:lnSpc>
            </a:pPr>
            <a:r>
              <a:rPr lang="en-US" sz="2300" b="0" dirty="0">
                <a:solidFill>
                  <a:srgbClr val="FFFFFF"/>
                </a:solidFill>
                <a:latin typeface="Arial" pitchFamily="34" charset="0"/>
                <a:ea typeface="Arial" pitchFamily="34" charset="-122"/>
                <a:cs typeface="Arial" pitchFamily="34" charset="-120"/>
              </a:rPr>
              <a:t>信号传输的时延随时间随机变化</a:t>
            </a:r>
            <a:endParaRPr lang="en-US" sz="2284" dirty="0"/>
          </a:p>
        </p:txBody>
      </p:sp>
      <p:pic>
        <p:nvPicPr>
          <p:cNvPr id="5" name="Object 4"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2862358"/>
            <a:ext cx="263347" cy="205740"/>
          </a:xfrm>
          <a:prstGeom prst="rect">
            <a:avLst/>
          </a:prstGeom>
        </p:spPr>
      </p:pic>
      <p:sp>
        <p:nvSpPr>
          <p:cNvPr id="6" name="Object5"/>
          <p:cNvSpPr/>
          <p:nvPr/>
        </p:nvSpPr>
        <p:spPr>
          <a:xfrm>
            <a:off x="256946" y="205740"/>
            <a:ext cx="731520" cy="154305"/>
          </a:xfrm>
          <a:prstGeom prst="rect">
            <a:avLst/>
          </a:prstGeom>
          <a:noFill/>
          <a:ln/>
        </p:spPr>
        <p:txBody>
          <a:bodyPr wrap="square" lIns="0" tIns="0" rIns="0" bIns="0" rtlCol="0" anchor="t">
            <a:normAutofit/>
          </a:bodyPr>
          <a:lstStyle/>
          <a:p>
            <a:pPr algn="l">
              <a:lnSpc>
                <a:spcPts val="1035"/>
              </a:lnSpc>
            </a:pPr>
            <a:r>
              <a:rPr lang="en-US" sz="1000" b="0" dirty="0">
                <a:solidFill>
                  <a:srgbClr val="FFFFFF"/>
                </a:solidFill>
                <a:latin typeface="Arial" pitchFamily="34" charset="0"/>
                <a:ea typeface="Arial" pitchFamily="34" charset="-122"/>
                <a:cs typeface="Arial" pitchFamily="34" charset="-120"/>
              </a:rPr>
              <a:t>信道与噪声</a:t>
            </a:r>
            <a:endParaRPr lang="en-US" sz="973" dirty="0"/>
          </a:p>
        </p:txBody>
      </p:sp>
      <p:pic>
        <p:nvPicPr>
          <p:cNvPr id="7" name="Object 6"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56946" y="388849"/>
            <a:ext cx="256946" cy="22631"/>
          </a:xfrm>
          <a:prstGeom prst="rect">
            <a:avLst/>
          </a:prstGeom>
        </p:spPr>
      </p:pic>
    </p:spTree>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name="Slide 206">
    <p:spTree>
      <p:nvGrpSpPr>
        <p:cNvPr id="1" name=""/>
        <p:cNvGrpSpPr/>
        <p:nvPr/>
      </p:nvGrpSpPr>
      <p:grpSpPr>
        <a:xfrm>
          <a:off x="0" y="0"/>
          <a:ext cx="0" cy="0"/>
          <a:chOff x="0" y="0"/>
          <a:chExt cx="0" cy="0"/>
        </a:xfrm>
      </p:grpSpPr>
      <p:sp>
        <p:nvSpPr>
          <p:cNvPr id="2" name="Object1"/>
          <p:cNvSpPr/>
          <p:nvPr/>
        </p:nvSpPr>
        <p:spPr>
          <a:xfrm>
            <a:off x="609905" y="1552308"/>
            <a:ext cx="2926080" cy="977265"/>
          </a:xfrm>
          <a:prstGeom prst="rect">
            <a:avLst/>
          </a:prstGeom>
          <a:noFill/>
          <a:ln/>
        </p:spPr>
        <p:txBody>
          <a:bodyPr wrap="square" lIns="0" tIns="0" rIns="0" bIns="0" rtlCol="0" anchor="t">
            <a:normAutofit/>
          </a:bodyPr>
          <a:lstStyle/>
          <a:p>
            <a:pPr algn="l">
              <a:lnSpc>
                <a:spcPts val="6929"/>
              </a:lnSpc>
            </a:pPr>
            <a:r>
              <a:rPr lang="en-US" sz="5300" b="1" dirty="0">
                <a:solidFill>
                  <a:srgbClr val="FFFFFF"/>
                </a:solidFill>
                <a:latin typeface="Arial" pitchFamily="34" charset="0"/>
                <a:ea typeface="Arial" pitchFamily="34" charset="-122"/>
                <a:cs typeface="Arial" pitchFamily="34" charset="-120"/>
              </a:rPr>
              <a:t>多径衰落</a:t>
            </a:r>
            <a:endParaRPr lang="en-US" sz="5330" dirty="0"/>
          </a:p>
        </p:txBody>
      </p:sp>
      <p:sp>
        <p:nvSpPr>
          <p:cNvPr id="3" name="Object2"/>
          <p:cNvSpPr/>
          <p:nvPr/>
        </p:nvSpPr>
        <p:spPr>
          <a:xfrm>
            <a:off x="609905" y="2922537"/>
            <a:ext cx="0" cy="0"/>
          </a:xfrm>
          <a:prstGeom prst="rect">
            <a:avLst/>
          </a:prstGeom>
          <a:noFill/>
          <a:ln/>
        </p:spPr>
        <p:txBody>
          <a:bodyPr wrap="square" lIns="0" tIns="0" rIns="0" bIns="0" rtlCol="0" anchor="t">
            <a:normAutofit fontScale="25000" lnSpcReduction="20000"/>
          </a:bodyPr>
          <a:lstStyle/>
          <a:p>
            <a:pPr algn="l">
              <a:lnSpc>
                <a:spcPts val="4949"/>
              </a:lnSpc>
            </a:pPr>
            <a:endParaRPr lang="en-US" sz="3807" dirty="0"/>
          </a:p>
        </p:txBody>
      </p:sp>
      <p:pic>
        <p:nvPicPr>
          <p:cNvPr id="4" name="Object 3"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86714" y="2999689"/>
            <a:ext cx="514807" cy="514350"/>
          </a:xfrm>
          <a:prstGeom prst="rect">
            <a:avLst/>
          </a:prstGeom>
        </p:spPr>
      </p:pic>
      <p:pic>
        <p:nvPicPr>
          <p:cNvPr id="5" name="Object 4"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09905" y="2488425"/>
            <a:ext cx="2880360" cy="434111"/>
          </a:xfrm>
          <a:prstGeom prst="rect">
            <a:avLst/>
          </a:prstGeom>
        </p:spPr>
      </p:pic>
      <p:sp>
        <p:nvSpPr>
          <p:cNvPr id="6" name="Object5"/>
          <p:cNvSpPr/>
          <p:nvPr/>
        </p:nvSpPr>
        <p:spPr>
          <a:xfrm>
            <a:off x="256946" y="205740"/>
            <a:ext cx="731520" cy="154305"/>
          </a:xfrm>
          <a:prstGeom prst="rect">
            <a:avLst/>
          </a:prstGeom>
          <a:noFill/>
          <a:ln/>
        </p:spPr>
        <p:txBody>
          <a:bodyPr wrap="square" lIns="0" tIns="0" rIns="0" bIns="0" rtlCol="0" anchor="t">
            <a:normAutofit/>
          </a:bodyPr>
          <a:lstStyle/>
          <a:p>
            <a:pPr algn="l">
              <a:lnSpc>
                <a:spcPts val="1035"/>
              </a:lnSpc>
            </a:pPr>
            <a:r>
              <a:rPr lang="en-US" sz="1000" b="0" dirty="0">
                <a:solidFill>
                  <a:srgbClr val="FFFFFF"/>
                </a:solidFill>
                <a:latin typeface="Arial" pitchFamily="34" charset="0"/>
                <a:ea typeface="Arial" pitchFamily="34" charset="-122"/>
                <a:cs typeface="Arial" pitchFamily="34" charset="-120"/>
              </a:rPr>
              <a:t>信道与噪声</a:t>
            </a:r>
            <a:endParaRPr lang="en-US" sz="973" dirty="0"/>
          </a:p>
        </p:txBody>
      </p:sp>
      <p:pic>
        <p:nvPicPr>
          <p:cNvPr id="7" name="Object 6"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56946" y="388849"/>
            <a:ext cx="256946" cy="22631"/>
          </a:xfrm>
          <a:prstGeom prst="rect">
            <a:avLst/>
          </a:prstGeom>
        </p:spPr>
      </p:pic>
    </p:spTree>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name="Slide 207">
    <p:spTree>
      <p:nvGrpSpPr>
        <p:cNvPr id="1" name=""/>
        <p:cNvGrpSpPr/>
        <p:nvPr/>
      </p:nvGrpSpPr>
      <p:grpSpPr>
        <a:xfrm>
          <a:off x="0" y="0"/>
          <a:ext cx="0" cy="0"/>
          <a:chOff x="0" y="0"/>
          <a:chExt cx="0" cy="0"/>
        </a:xfrm>
      </p:grpSpPr>
      <p:pic>
        <p:nvPicPr>
          <p:cNvPr id="2" name="Object 1" descr="file://C:\Users\tons\AppData\Roaming\XMind\Electron v3\vana\workbooks\f4ea90d42ceac6a1d5eb8b85d1\resources\899d95b905ccadf5a210b858d4cd2b98c649a750c29dd1aa08cd49edbf0a1bb4.png"/>
          <p:cNvPicPr>
            <a:picLocks noChangeAspect="1"/>
          </p:cNvPicPr>
          <p:nvPr/>
        </p:nvPicPr>
        <p:blipFill>
          <a:blip r:embed="rId3"/>
          <a:stretch>
            <a:fillRect/>
          </a:stretch>
        </p:blipFill>
        <p:spPr>
          <a:xfrm>
            <a:off x="1218895" y="1708156"/>
            <a:ext cx="6705295" cy="1727702"/>
          </a:xfrm>
          <a:prstGeom prst="rect">
            <a:avLst/>
          </a:prstGeom>
        </p:spPr>
      </p:pic>
      <p:sp>
        <p:nvSpPr>
          <p:cNvPr id="3" name="Object2"/>
          <p:cNvSpPr/>
          <p:nvPr/>
        </p:nvSpPr>
        <p:spPr>
          <a:xfrm>
            <a:off x="256946" y="205740"/>
            <a:ext cx="731520" cy="154305"/>
          </a:xfrm>
          <a:prstGeom prst="rect">
            <a:avLst/>
          </a:prstGeom>
          <a:noFill/>
          <a:ln/>
        </p:spPr>
        <p:txBody>
          <a:bodyPr wrap="square" lIns="0" tIns="0" rIns="0" bIns="0" rtlCol="0" anchor="t">
            <a:normAutofit/>
          </a:bodyPr>
          <a:lstStyle/>
          <a:p>
            <a:pPr algn="l">
              <a:lnSpc>
                <a:spcPts val="1035"/>
              </a:lnSpc>
            </a:pPr>
            <a:r>
              <a:rPr lang="en-US" sz="1000" b="0" dirty="0">
                <a:solidFill>
                  <a:srgbClr val="FFFFFF"/>
                </a:solidFill>
                <a:latin typeface="Arial" pitchFamily="34" charset="0"/>
                <a:ea typeface="Arial" pitchFamily="34" charset="-122"/>
                <a:cs typeface="Arial" pitchFamily="34" charset="-120"/>
              </a:rPr>
              <a:t>信道与噪声</a:t>
            </a:r>
            <a:endParaRPr lang="en-US" sz="973" dirty="0"/>
          </a:p>
        </p:txBody>
      </p:sp>
      <p:pic>
        <p:nvPicPr>
          <p:cNvPr id="4" name="Object 3"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56946" y="388849"/>
            <a:ext cx="256946" cy="22631"/>
          </a:xfrm>
          <a:prstGeom prst="rect">
            <a:avLst/>
          </a:prstGeom>
        </p:spPr>
      </p:pic>
    </p:spTree>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name="Slide 208">
    <p:spTree>
      <p:nvGrpSpPr>
        <p:cNvPr id="1" name=""/>
        <p:cNvGrpSpPr/>
        <p:nvPr/>
      </p:nvGrpSpPr>
      <p:grpSpPr>
        <a:xfrm>
          <a:off x="0" y="0"/>
          <a:ext cx="0" cy="0"/>
          <a:chOff x="0" y="0"/>
          <a:chExt cx="0" cy="0"/>
        </a:xfrm>
      </p:grpSpPr>
      <p:sp>
        <p:nvSpPr>
          <p:cNvPr id="2" name="Object1"/>
          <p:cNvSpPr/>
          <p:nvPr/>
        </p:nvSpPr>
        <p:spPr>
          <a:xfrm>
            <a:off x="609905" y="1552308"/>
            <a:ext cx="2926080" cy="977265"/>
          </a:xfrm>
          <a:prstGeom prst="rect">
            <a:avLst/>
          </a:prstGeom>
          <a:noFill/>
          <a:ln/>
        </p:spPr>
        <p:txBody>
          <a:bodyPr wrap="square" lIns="0" tIns="0" rIns="0" bIns="0" rtlCol="0" anchor="t">
            <a:normAutofit/>
          </a:bodyPr>
          <a:lstStyle/>
          <a:p>
            <a:pPr algn="l">
              <a:lnSpc>
                <a:spcPts val="6929"/>
              </a:lnSpc>
            </a:pPr>
            <a:r>
              <a:rPr lang="en-US" sz="5300" b="1" dirty="0">
                <a:solidFill>
                  <a:srgbClr val="FFFFFF"/>
                </a:solidFill>
                <a:latin typeface="Arial" pitchFamily="34" charset="0"/>
                <a:ea typeface="Arial" pitchFamily="34" charset="-122"/>
                <a:cs typeface="Arial" pitchFamily="34" charset="-120"/>
              </a:rPr>
              <a:t>频率弥散</a:t>
            </a:r>
            <a:endParaRPr lang="en-US" sz="5330" dirty="0"/>
          </a:p>
        </p:txBody>
      </p:sp>
      <p:sp>
        <p:nvSpPr>
          <p:cNvPr id="3" name="Object2"/>
          <p:cNvSpPr/>
          <p:nvPr/>
        </p:nvSpPr>
        <p:spPr>
          <a:xfrm>
            <a:off x="609905" y="2922537"/>
            <a:ext cx="0" cy="0"/>
          </a:xfrm>
          <a:prstGeom prst="rect">
            <a:avLst/>
          </a:prstGeom>
          <a:noFill/>
          <a:ln/>
        </p:spPr>
        <p:txBody>
          <a:bodyPr wrap="square" lIns="0" tIns="0" rIns="0" bIns="0" rtlCol="0" anchor="t">
            <a:normAutofit fontScale="25000" lnSpcReduction="20000"/>
          </a:bodyPr>
          <a:lstStyle/>
          <a:p>
            <a:pPr algn="l">
              <a:lnSpc>
                <a:spcPts val="4949"/>
              </a:lnSpc>
            </a:pPr>
            <a:endParaRPr lang="en-US" sz="3807" dirty="0"/>
          </a:p>
        </p:txBody>
      </p:sp>
      <p:pic>
        <p:nvPicPr>
          <p:cNvPr id="4" name="Object 3"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86714" y="2999689"/>
            <a:ext cx="514807" cy="514350"/>
          </a:xfrm>
          <a:prstGeom prst="rect">
            <a:avLst/>
          </a:prstGeom>
        </p:spPr>
      </p:pic>
      <p:pic>
        <p:nvPicPr>
          <p:cNvPr id="5" name="Object 4"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09905" y="2488425"/>
            <a:ext cx="2880360" cy="434111"/>
          </a:xfrm>
          <a:prstGeom prst="rect">
            <a:avLst/>
          </a:prstGeom>
        </p:spPr>
      </p:pic>
      <p:sp>
        <p:nvSpPr>
          <p:cNvPr id="6" name="Object5"/>
          <p:cNvSpPr/>
          <p:nvPr/>
        </p:nvSpPr>
        <p:spPr>
          <a:xfrm>
            <a:off x="256946" y="205740"/>
            <a:ext cx="731520" cy="154305"/>
          </a:xfrm>
          <a:prstGeom prst="rect">
            <a:avLst/>
          </a:prstGeom>
          <a:noFill/>
          <a:ln/>
        </p:spPr>
        <p:txBody>
          <a:bodyPr wrap="square" lIns="0" tIns="0" rIns="0" bIns="0" rtlCol="0" anchor="t">
            <a:normAutofit/>
          </a:bodyPr>
          <a:lstStyle/>
          <a:p>
            <a:pPr algn="l">
              <a:lnSpc>
                <a:spcPts val="1035"/>
              </a:lnSpc>
            </a:pPr>
            <a:r>
              <a:rPr lang="en-US" sz="1000" b="0" dirty="0">
                <a:solidFill>
                  <a:srgbClr val="FFFFFF"/>
                </a:solidFill>
                <a:latin typeface="Arial" pitchFamily="34" charset="0"/>
                <a:ea typeface="Arial" pitchFamily="34" charset="-122"/>
                <a:cs typeface="Arial" pitchFamily="34" charset="-120"/>
              </a:rPr>
              <a:t>信道与噪声</a:t>
            </a:r>
            <a:endParaRPr lang="en-US" sz="973" dirty="0"/>
          </a:p>
        </p:txBody>
      </p:sp>
      <p:pic>
        <p:nvPicPr>
          <p:cNvPr id="7" name="Object 6"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56946" y="388849"/>
            <a:ext cx="256946" cy="22631"/>
          </a:xfrm>
          <a:prstGeom prst="rect">
            <a:avLst/>
          </a:prstGeom>
        </p:spPr>
      </p:pic>
    </p:spTree>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name="Slide 209">
    <p:spTree>
      <p:nvGrpSpPr>
        <p:cNvPr id="1" name=""/>
        <p:cNvGrpSpPr/>
        <p:nvPr/>
      </p:nvGrpSpPr>
      <p:grpSpPr>
        <a:xfrm>
          <a:off x="0" y="0"/>
          <a:ext cx="0" cy="0"/>
          <a:chOff x="0" y="0"/>
          <a:chExt cx="0" cy="0"/>
        </a:xfrm>
      </p:grpSpPr>
      <p:pic>
        <p:nvPicPr>
          <p:cNvPr id="2" name="Object 1" descr="file://C:\Users\tons\AppData\Roaming\XMind\Electron v3\vana\workbooks\f4ea90d42ceac6a1d5eb8b85d1\resources\1d4e68812b714f065f77a9068b4907dc2e9c273b7f2a036aee44ec24725ac58a.png"/>
          <p:cNvPicPr>
            <a:picLocks noChangeAspect="1"/>
          </p:cNvPicPr>
          <p:nvPr/>
        </p:nvPicPr>
        <p:blipFill>
          <a:blip r:embed="rId3"/>
          <a:stretch>
            <a:fillRect/>
          </a:stretch>
        </p:blipFill>
        <p:spPr>
          <a:xfrm>
            <a:off x="1218895" y="1880464"/>
            <a:ext cx="6705295" cy="1382573"/>
          </a:xfrm>
          <a:prstGeom prst="rect">
            <a:avLst/>
          </a:prstGeom>
        </p:spPr>
      </p:pic>
      <p:sp>
        <p:nvSpPr>
          <p:cNvPr id="3" name="Object2"/>
          <p:cNvSpPr/>
          <p:nvPr/>
        </p:nvSpPr>
        <p:spPr>
          <a:xfrm>
            <a:off x="256946" y="205740"/>
            <a:ext cx="731520" cy="154305"/>
          </a:xfrm>
          <a:prstGeom prst="rect">
            <a:avLst/>
          </a:prstGeom>
          <a:noFill/>
          <a:ln/>
        </p:spPr>
        <p:txBody>
          <a:bodyPr wrap="square" lIns="0" tIns="0" rIns="0" bIns="0" rtlCol="0" anchor="t">
            <a:normAutofit/>
          </a:bodyPr>
          <a:lstStyle/>
          <a:p>
            <a:pPr algn="l">
              <a:lnSpc>
                <a:spcPts val="1035"/>
              </a:lnSpc>
            </a:pPr>
            <a:r>
              <a:rPr lang="en-US" sz="1000" b="0" dirty="0">
                <a:solidFill>
                  <a:srgbClr val="FFFFFF"/>
                </a:solidFill>
                <a:latin typeface="Arial" pitchFamily="34" charset="0"/>
                <a:ea typeface="Arial" pitchFamily="34" charset="-122"/>
                <a:cs typeface="Arial" pitchFamily="34" charset="-120"/>
              </a:rPr>
              <a:t>信道与噪声</a:t>
            </a:r>
            <a:endParaRPr lang="en-US" sz="973" dirty="0"/>
          </a:p>
        </p:txBody>
      </p:sp>
      <p:pic>
        <p:nvPicPr>
          <p:cNvPr id="4" name="Object 3"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56946" y="388849"/>
            <a:ext cx="256946" cy="22631"/>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spTree>
      <p:nvGrpSpPr>
        <p:cNvPr id="1" name=""/>
        <p:cNvGrpSpPr/>
        <p:nvPr/>
      </p:nvGrpSpPr>
      <p:grpSpPr>
        <a:xfrm>
          <a:off x="0" y="0"/>
          <a:ext cx="0" cy="0"/>
          <a:chOff x="0" y="0"/>
          <a:chExt cx="0" cy="0"/>
        </a:xfrm>
      </p:grpSpPr>
      <p:sp>
        <p:nvSpPr>
          <p:cNvPr id="2" name="Object1"/>
          <p:cNvSpPr/>
          <p:nvPr/>
        </p:nvSpPr>
        <p:spPr>
          <a:xfrm>
            <a:off x="609905" y="1552308"/>
            <a:ext cx="7223760" cy="977265"/>
          </a:xfrm>
          <a:prstGeom prst="rect">
            <a:avLst/>
          </a:prstGeom>
          <a:noFill/>
          <a:ln/>
        </p:spPr>
        <p:txBody>
          <a:bodyPr wrap="square" lIns="0" tIns="0" rIns="0" bIns="0" rtlCol="0" anchor="t">
            <a:normAutofit/>
          </a:bodyPr>
          <a:lstStyle/>
          <a:p>
            <a:pPr algn="l">
              <a:lnSpc>
                <a:spcPts val="6929"/>
              </a:lnSpc>
            </a:pPr>
            <a:r>
              <a:rPr lang="en-US" sz="5300" b="1" dirty="0">
                <a:solidFill>
                  <a:srgbClr val="FFFFFF"/>
                </a:solidFill>
                <a:latin typeface="Arial" pitchFamily="34" charset="0"/>
                <a:ea typeface="Arial" pitchFamily="34" charset="-122"/>
                <a:cs typeface="Arial" pitchFamily="34" charset="-120"/>
              </a:rPr>
              <a:t>数字频带传输通信系统</a:t>
            </a:r>
            <a:endParaRPr lang="en-US" sz="5330" dirty="0"/>
          </a:p>
        </p:txBody>
      </p:sp>
      <p:sp>
        <p:nvSpPr>
          <p:cNvPr id="3" name="Object2"/>
          <p:cNvSpPr/>
          <p:nvPr/>
        </p:nvSpPr>
        <p:spPr>
          <a:xfrm>
            <a:off x="609905" y="2922537"/>
            <a:ext cx="0" cy="0"/>
          </a:xfrm>
          <a:prstGeom prst="rect">
            <a:avLst/>
          </a:prstGeom>
          <a:noFill/>
          <a:ln/>
        </p:spPr>
        <p:txBody>
          <a:bodyPr wrap="square" lIns="0" tIns="0" rIns="0" bIns="0" rtlCol="0" anchor="t">
            <a:normAutofit fontScale="25000" lnSpcReduction="20000"/>
          </a:bodyPr>
          <a:lstStyle/>
          <a:p>
            <a:pPr algn="l">
              <a:lnSpc>
                <a:spcPts val="4949"/>
              </a:lnSpc>
            </a:pPr>
            <a:endParaRPr lang="en-US" sz="3807" dirty="0"/>
          </a:p>
        </p:txBody>
      </p:sp>
      <p:pic>
        <p:nvPicPr>
          <p:cNvPr id="4" name="Object 3"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86714" y="2999689"/>
            <a:ext cx="514807" cy="514350"/>
          </a:xfrm>
          <a:prstGeom prst="rect">
            <a:avLst/>
          </a:prstGeom>
        </p:spPr>
      </p:pic>
      <p:pic>
        <p:nvPicPr>
          <p:cNvPr id="5" name="Object 4"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09905" y="2488425"/>
            <a:ext cx="7200900" cy="434111"/>
          </a:xfrm>
          <a:prstGeom prst="rect">
            <a:avLst/>
          </a:prstGeom>
        </p:spPr>
      </p:pic>
      <p:sp>
        <p:nvSpPr>
          <p:cNvPr id="6" name="Object5"/>
          <p:cNvSpPr/>
          <p:nvPr/>
        </p:nvSpPr>
        <p:spPr>
          <a:xfrm>
            <a:off x="256946" y="205740"/>
            <a:ext cx="274320" cy="154305"/>
          </a:xfrm>
          <a:prstGeom prst="rect">
            <a:avLst/>
          </a:prstGeom>
          <a:noFill/>
          <a:ln/>
        </p:spPr>
        <p:txBody>
          <a:bodyPr wrap="square" lIns="0" tIns="0" rIns="0" bIns="0" rtlCol="0" anchor="t">
            <a:normAutofit/>
          </a:bodyPr>
          <a:lstStyle/>
          <a:p>
            <a:pPr algn="l">
              <a:lnSpc>
                <a:spcPts val="1035"/>
              </a:lnSpc>
            </a:pPr>
            <a:r>
              <a:rPr lang="en-US" sz="1000" b="0" dirty="0">
                <a:solidFill>
                  <a:srgbClr val="FFFFFF"/>
                </a:solidFill>
                <a:latin typeface="Arial" pitchFamily="34" charset="0"/>
                <a:ea typeface="Arial" pitchFamily="34" charset="-122"/>
                <a:cs typeface="Arial" pitchFamily="34" charset="-120"/>
              </a:rPr>
              <a:t>绪论</a:t>
            </a:r>
            <a:endParaRPr lang="en-US" sz="973" dirty="0"/>
          </a:p>
        </p:txBody>
      </p:sp>
      <p:pic>
        <p:nvPicPr>
          <p:cNvPr id="7" name="Object 6"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56946" y="388849"/>
            <a:ext cx="256946" cy="22631"/>
          </a:xfrm>
          <a:prstGeom prst="rect">
            <a:avLst/>
          </a:prstGeom>
        </p:spPr>
      </p:pic>
    </p:spTree>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name="Slide 210">
    <p:spTree>
      <p:nvGrpSpPr>
        <p:cNvPr id="1" name=""/>
        <p:cNvGrpSpPr/>
        <p:nvPr/>
      </p:nvGrpSpPr>
      <p:grpSpPr>
        <a:xfrm>
          <a:off x="0" y="0"/>
          <a:ext cx="0" cy="0"/>
          <a:chOff x="0" y="0"/>
          <a:chExt cx="0" cy="0"/>
        </a:xfrm>
      </p:grpSpPr>
      <p:sp>
        <p:nvSpPr>
          <p:cNvPr id="2" name="Object1"/>
          <p:cNvSpPr/>
          <p:nvPr/>
        </p:nvSpPr>
        <p:spPr>
          <a:xfrm>
            <a:off x="609905" y="642938"/>
            <a:ext cx="2834640" cy="771525"/>
          </a:xfrm>
          <a:prstGeom prst="rect">
            <a:avLst/>
          </a:prstGeom>
          <a:noFill/>
          <a:ln/>
        </p:spPr>
        <p:txBody>
          <a:bodyPr wrap="square" lIns="0" tIns="0" rIns="0" bIns="0" rtlCol="0" anchor="t">
            <a:normAutofit/>
          </a:bodyPr>
          <a:lstStyle/>
          <a:p>
            <a:pPr algn="l">
              <a:lnSpc>
                <a:spcPts val="5444"/>
              </a:lnSpc>
            </a:pPr>
            <a:r>
              <a:rPr lang="en-US" sz="4200" b="1" dirty="0">
                <a:solidFill>
                  <a:srgbClr val="FFFFFF"/>
                </a:solidFill>
                <a:latin typeface="Arial" pitchFamily="34" charset="0"/>
                <a:ea typeface="Arial" pitchFamily="34" charset="-122"/>
                <a:cs typeface="Arial" pitchFamily="34" charset="-120"/>
              </a:rPr>
              <a:t>信道的噪声</a:t>
            </a:r>
            <a:endParaRPr lang="en-US" sz="4188" dirty="0"/>
          </a:p>
        </p:txBody>
      </p:sp>
      <p:sp>
        <p:nvSpPr>
          <p:cNvPr id="3" name="Object2"/>
          <p:cNvSpPr/>
          <p:nvPr/>
        </p:nvSpPr>
        <p:spPr>
          <a:xfrm>
            <a:off x="609905" y="1429893"/>
            <a:ext cx="1920240" cy="462915"/>
          </a:xfrm>
          <a:prstGeom prst="rect">
            <a:avLst/>
          </a:prstGeom>
          <a:noFill/>
          <a:ln/>
        </p:spPr>
        <p:txBody>
          <a:bodyPr wrap="square" lIns="0" tIns="0" rIns="0" bIns="0" rtlCol="0" anchor="t">
            <a:normAutofit/>
          </a:bodyPr>
          <a:lstStyle/>
          <a:p>
            <a:pPr algn="l">
              <a:lnSpc>
                <a:spcPts val="3198"/>
              </a:lnSpc>
            </a:pPr>
            <a:r>
              <a:rPr lang="en-US" sz="2300" b="0" dirty="0">
                <a:solidFill>
                  <a:srgbClr val="FFFFFF"/>
                </a:solidFill>
                <a:latin typeface="Arial" pitchFamily="34" charset="0"/>
                <a:ea typeface="Arial" pitchFamily="34" charset="-122"/>
                <a:cs typeface="Arial" pitchFamily="34" charset="-120"/>
              </a:rPr>
              <a:t>根据来源分类</a:t>
            </a:r>
            <a:endParaRPr lang="en-US" sz="2284" dirty="0"/>
          </a:p>
        </p:txBody>
      </p:sp>
      <p:sp>
        <p:nvSpPr>
          <p:cNvPr id="4" name="Object3"/>
          <p:cNvSpPr/>
          <p:nvPr/>
        </p:nvSpPr>
        <p:spPr>
          <a:xfrm>
            <a:off x="609905" y="2067687"/>
            <a:ext cx="1920240" cy="462915"/>
          </a:xfrm>
          <a:prstGeom prst="rect">
            <a:avLst/>
          </a:prstGeom>
          <a:noFill/>
          <a:ln/>
        </p:spPr>
        <p:txBody>
          <a:bodyPr wrap="square" lIns="0" tIns="0" rIns="0" bIns="0" rtlCol="0" anchor="t">
            <a:normAutofit/>
          </a:bodyPr>
          <a:lstStyle/>
          <a:p>
            <a:pPr algn="l">
              <a:lnSpc>
                <a:spcPts val="3198"/>
              </a:lnSpc>
            </a:pPr>
            <a:r>
              <a:rPr lang="en-US" sz="2300" b="0" dirty="0">
                <a:solidFill>
                  <a:srgbClr val="FFFFFF"/>
                </a:solidFill>
                <a:latin typeface="Arial" pitchFamily="34" charset="0"/>
                <a:ea typeface="Arial" pitchFamily="34" charset="-122"/>
                <a:cs typeface="Arial" pitchFamily="34" charset="-120"/>
              </a:rPr>
              <a:t>根据性质区分</a:t>
            </a:r>
            <a:endParaRPr lang="en-US" sz="2284" dirty="0"/>
          </a:p>
        </p:txBody>
      </p:sp>
      <p:sp>
        <p:nvSpPr>
          <p:cNvPr id="5" name="Object4"/>
          <p:cNvSpPr/>
          <p:nvPr/>
        </p:nvSpPr>
        <p:spPr>
          <a:xfrm>
            <a:off x="609905" y="2705481"/>
            <a:ext cx="1920240" cy="462915"/>
          </a:xfrm>
          <a:prstGeom prst="rect">
            <a:avLst/>
          </a:prstGeom>
          <a:noFill/>
          <a:ln/>
        </p:spPr>
        <p:txBody>
          <a:bodyPr wrap="square" lIns="0" tIns="0" rIns="0" bIns="0" rtlCol="0" anchor="t">
            <a:normAutofit/>
          </a:bodyPr>
          <a:lstStyle/>
          <a:p>
            <a:pPr algn="l">
              <a:lnSpc>
                <a:spcPts val="3198"/>
              </a:lnSpc>
            </a:pPr>
            <a:r>
              <a:rPr lang="en-US" sz="2300" b="0" dirty="0">
                <a:solidFill>
                  <a:srgbClr val="FFFFFF"/>
                </a:solidFill>
                <a:latin typeface="Arial" pitchFamily="34" charset="0"/>
                <a:ea typeface="Arial" pitchFamily="34" charset="-122"/>
                <a:cs typeface="Arial" pitchFamily="34" charset="-120"/>
              </a:rPr>
              <a:t>等效噪声带宽</a:t>
            </a:r>
            <a:endParaRPr lang="en-US" sz="2284" dirty="0"/>
          </a:p>
        </p:txBody>
      </p:sp>
      <p:pic>
        <p:nvPicPr>
          <p:cNvPr id="6" name="Object 5"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2862358"/>
            <a:ext cx="263347" cy="205740"/>
          </a:xfrm>
          <a:prstGeom prst="rect">
            <a:avLst/>
          </a:prstGeom>
        </p:spPr>
      </p:pic>
      <p:sp>
        <p:nvSpPr>
          <p:cNvPr id="7" name="Object6"/>
          <p:cNvSpPr/>
          <p:nvPr/>
        </p:nvSpPr>
        <p:spPr>
          <a:xfrm>
            <a:off x="256946" y="205740"/>
            <a:ext cx="731520" cy="154305"/>
          </a:xfrm>
          <a:prstGeom prst="rect">
            <a:avLst/>
          </a:prstGeom>
          <a:noFill/>
          <a:ln/>
        </p:spPr>
        <p:txBody>
          <a:bodyPr wrap="square" lIns="0" tIns="0" rIns="0" bIns="0" rtlCol="0" anchor="t">
            <a:normAutofit/>
          </a:bodyPr>
          <a:lstStyle/>
          <a:p>
            <a:pPr algn="l">
              <a:lnSpc>
                <a:spcPts val="1035"/>
              </a:lnSpc>
            </a:pPr>
            <a:r>
              <a:rPr lang="en-US" sz="1000" b="0" dirty="0">
                <a:solidFill>
                  <a:srgbClr val="FFFFFF"/>
                </a:solidFill>
                <a:latin typeface="Arial" pitchFamily="34" charset="0"/>
                <a:ea typeface="Arial" pitchFamily="34" charset="-122"/>
                <a:cs typeface="Arial" pitchFamily="34" charset="-120"/>
              </a:rPr>
              <a:t>信道与噪声</a:t>
            </a:r>
            <a:endParaRPr lang="en-US" sz="973" dirty="0"/>
          </a:p>
        </p:txBody>
      </p:sp>
      <p:pic>
        <p:nvPicPr>
          <p:cNvPr id="8" name="Object 7"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56946" y="388849"/>
            <a:ext cx="256946" cy="22631"/>
          </a:xfrm>
          <a:prstGeom prst="rect">
            <a:avLst/>
          </a:prstGeom>
        </p:spPr>
      </p:pic>
    </p:spTree>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name="Slide 211">
    <p:spTree>
      <p:nvGrpSpPr>
        <p:cNvPr id="1" name=""/>
        <p:cNvGrpSpPr/>
        <p:nvPr/>
      </p:nvGrpSpPr>
      <p:grpSpPr>
        <a:xfrm>
          <a:off x="0" y="0"/>
          <a:ext cx="0" cy="0"/>
          <a:chOff x="0" y="0"/>
          <a:chExt cx="0" cy="0"/>
        </a:xfrm>
      </p:grpSpPr>
      <p:sp>
        <p:nvSpPr>
          <p:cNvPr id="2" name="Object1"/>
          <p:cNvSpPr/>
          <p:nvPr/>
        </p:nvSpPr>
        <p:spPr>
          <a:xfrm>
            <a:off x="609905" y="642938"/>
            <a:ext cx="3474720" cy="771525"/>
          </a:xfrm>
          <a:prstGeom prst="rect">
            <a:avLst/>
          </a:prstGeom>
          <a:noFill/>
          <a:ln/>
        </p:spPr>
        <p:txBody>
          <a:bodyPr wrap="square" lIns="0" tIns="0" rIns="0" bIns="0" rtlCol="0" anchor="t">
            <a:normAutofit/>
          </a:bodyPr>
          <a:lstStyle/>
          <a:p>
            <a:pPr algn="l">
              <a:lnSpc>
                <a:spcPts val="5444"/>
              </a:lnSpc>
            </a:pPr>
            <a:r>
              <a:rPr lang="en-US" sz="4200" b="1" dirty="0">
                <a:solidFill>
                  <a:srgbClr val="FFFFFF"/>
                </a:solidFill>
                <a:latin typeface="Arial" pitchFamily="34" charset="0"/>
                <a:ea typeface="Arial" pitchFamily="34" charset="-122"/>
                <a:cs typeface="Arial" pitchFamily="34" charset="-120"/>
              </a:rPr>
              <a:t>根据来源分类</a:t>
            </a:r>
            <a:endParaRPr lang="en-US" sz="4188" dirty="0"/>
          </a:p>
        </p:txBody>
      </p:sp>
      <p:sp>
        <p:nvSpPr>
          <p:cNvPr id="3" name="Object2"/>
          <p:cNvSpPr/>
          <p:nvPr/>
        </p:nvSpPr>
        <p:spPr>
          <a:xfrm>
            <a:off x="609905" y="1429893"/>
            <a:ext cx="1554480" cy="462915"/>
          </a:xfrm>
          <a:prstGeom prst="rect">
            <a:avLst/>
          </a:prstGeom>
          <a:noFill/>
          <a:ln/>
        </p:spPr>
        <p:txBody>
          <a:bodyPr wrap="square" lIns="0" tIns="0" rIns="0" bIns="0" rtlCol="0" anchor="t">
            <a:normAutofit/>
          </a:bodyPr>
          <a:lstStyle/>
          <a:p>
            <a:pPr algn="l">
              <a:lnSpc>
                <a:spcPts val="3198"/>
              </a:lnSpc>
            </a:pPr>
            <a:r>
              <a:rPr lang="en-US" sz="2300" b="0" dirty="0">
                <a:solidFill>
                  <a:srgbClr val="FFFFFF"/>
                </a:solidFill>
                <a:latin typeface="Arial" pitchFamily="34" charset="0"/>
                <a:ea typeface="Arial" pitchFamily="34" charset="-122"/>
                <a:cs typeface="Arial" pitchFamily="34" charset="-120"/>
              </a:rPr>
              <a:t>无线电噪声</a:t>
            </a:r>
            <a:endParaRPr lang="en-US" sz="2284" dirty="0"/>
          </a:p>
        </p:txBody>
      </p:sp>
      <p:sp>
        <p:nvSpPr>
          <p:cNvPr id="4" name="Object3"/>
          <p:cNvSpPr/>
          <p:nvPr/>
        </p:nvSpPr>
        <p:spPr>
          <a:xfrm>
            <a:off x="609905" y="2067687"/>
            <a:ext cx="1280160" cy="462915"/>
          </a:xfrm>
          <a:prstGeom prst="rect">
            <a:avLst/>
          </a:prstGeom>
          <a:noFill/>
          <a:ln/>
        </p:spPr>
        <p:txBody>
          <a:bodyPr wrap="square" lIns="0" tIns="0" rIns="0" bIns="0" rtlCol="0" anchor="t">
            <a:normAutofit/>
          </a:bodyPr>
          <a:lstStyle/>
          <a:p>
            <a:pPr algn="l">
              <a:lnSpc>
                <a:spcPts val="3198"/>
              </a:lnSpc>
            </a:pPr>
            <a:r>
              <a:rPr lang="en-US" sz="2300" b="0" dirty="0">
                <a:solidFill>
                  <a:srgbClr val="FFFFFF"/>
                </a:solidFill>
                <a:latin typeface="Arial" pitchFamily="34" charset="0"/>
                <a:ea typeface="Arial" pitchFamily="34" charset="-122"/>
                <a:cs typeface="Arial" pitchFamily="34" charset="-120"/>
              </a:rPr>
              <a:t>工业噪声</a:t>
            </a:r>
            <a:endParaRPr lang="en-US" sz="2284" dirty="0"/>
          </a:p>
        </p:txBody>
      </p:sp>
      <p:sp>
        <p:nvSpPr>
          <p:cNvPr id="5" name="Object4"/>
          <p:cNvSpPr/>
          <p:nvPr/>
        </p:nvSpPr>
        <p:spPr>
          <a:xfrm>
            <a:off x="609905" y="2705481"/>
            <a:ext cx="1280160" cy="462915"/>
          </a:xfrm>
          <a:prstGeom prst="rect">
            <a:avLst/>
          </a:prstGeom>
          <a:noFill/>
          <a:ln/>
        </p:spPr>
        <p:txBody>
          <a:bodyPr wrap="square" lIns="0" tIns="0" rIns="0" bIns="0" rtlCol="0" anchor="t">
            <a:normAutofit/>
          </a:bodyPr>
          <a:lstStyle/>
          <a:p>
            <a:pPr algn="l">
              <a:lnSpc>
                <a:spcPts val="3198"/>
              </a:lnSpc>
            </a:pPr>
            <a:r>
              <a:rPr lang="en-US" sz="2300" b="0" dirty="0">
                <a:solidFill>
                  <a:srgbClr val="FFFFFF"/>
                </a:solidFill>
                <a:latin typeface="Arial" pitchFamily="34" charset="0"/>
                <a:ea typeface="Arial" pitchFamily="34" charset="-122"/>
                <a:cs typeface="Arial" pitchFamily="34" charset="-120"/>
              </a:rPr>
              <a:t>天电噪声</a:t>
            </a:r>
            <a:endParaRPr lang="en-US" sz="2284" dirty="0"/>
          </a:p>
        </p:txBody>
      </p:sp>
      <p:sp>
        <p:nvSpPr>
          <p:cNvPr id="6" name="Object5"/>
          <p:cNvSpPr/>
          <p:nvPr/>
        </p:nvSpPr>
        <p:spPr>
          <a:xfrm>
            <a:off x="609905" y="3343275"/>
            <a:ext cx="1280160" cy="462915"/>
          </a:xfrm>
          <a:prstGeom prst="rect">
            <a:avLst/>
          </a:prstGeom>
          <a:noFill/>
          <a:ln/>
        </p:spPr>
        <p:txBody>
          <a:bodyPr wrap="square" lIns="0" tIns="0" rIns="0" bIns="0" rtlCol="0" anchor="t">
            <a:normAutofit/>
          </a:bodyPr>
          <a:lstStyle/>
          <a:p>
            <a:pPr algn="l">
              <a:lnSpc>
                <a:spcPts val="3198"/>
              </a:lnSpc>
            </a:pPr>
            <a:r>
              <a:rPr lang="en-US" sz="2300" b="0" dirty="0">
                <a:solidFill>
                  <a:srgbClr val="FFFFFF"/>
                </a:solidFill>
                <a:latin typeface="Arial" pitchFamily="34" charset="0"/>
                <a:ea typeface="Arial" pitchFamily="34" charset="-122"/>
                <a:cs typeface="Arial" pitchFamily="34" charset="-120"/>
              </a:rPr>
              <a:t>内部噪声</a:t>
            </a:r>
            <a:endParaRPr lang="en-US" sz="2284" dirty="0"/>
          </a:p>
        </p:txBody>
      </p:sp>
      <p:pic>
        <p:nvPicPr>
          <p:cNvPr id="7" name="Object 6"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2862358"/>
            <a:ext cx="263347" cy="205740"/>
          </a:xfrm>
          <a:prstGeom prst="rect">
            <a:avLst/>
          </a:prstGeom>
        </p:spPr>
      </p:pic>
      <p:sp>
        <p:nvSpPr>
          <p:cNvPr id="8" name="Object7"/>
          <p:cNvSpPr/>
          <p:nvPr/>
        </p:nvSpPr>
        <p:spPr>
          <a:xfrm>
            <a:off x="256946" y="205740"/>
            <a:ext cx="731520" cy="154305"/>
          </a:xfrm>
          <a:prstGeom prst="rect">
            <a:avLst/>
          </a:prstGeom>
          <a:noFill/>
          <a:ln/>
        </p:spPr>
        <p:txBody>
          <a:bodyPr wrap="square" lIns="0" tIns="0" rIns="0" bIns="0" rtlCol="0" anchor="t">
            <a:normAutofit/>
          </a:bodyPr>
          <a:lstStyle/>
          <a:p>
            <a:pPr algn="l">
              <a:lnSpc>
                <a:spcPts val="1035"/>
              </a:lnSpc>
            </a:pPr>
            <a:r>
              <a:rPr lang="en-US" sz="1000" b="0" dirty="0">
                <a:solidFill>
                  <a:srgbClr val="FFFFFF"/>
                </a:solidFill>
                <a:latin typeface="Arial" pitchFamily="34" charset="0"/>
                <a:ea typeface="Arial" pitchFamily="34" charset="-122"/>
                <a:cs typeface="Arial" pitchFamily="34" charset="-120"/>
              </a:rPr>
              <a:t>信道与噪声</a:t>
            </a:r>
            <a:endParaRPr lang="en-US" sz="973" dirty="0"/>
          </a:p>
        </p:txBody>
      </p:sp>
      <p:pic>
        <p:nvPicPr>
          <p:cNvPr id="9" name="Object 8"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56946" y="388849"/>
            <a:ext cx="256946" cy="22631"/>
          </a:xfrm>
          <a:prstGeom prst="rect">
            <a:avLst/>
          </a:prstGeom>
        </p:spPr>
      </p:pic>
    </p:spTree>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name="Slide 212">
    <p:spTree>
      <p:nvGrpSpPr>
        <p:cNvPr id="1" name=""/>
        <p:cNvGrpSpPr/>
        <p:nvPr/>
      </p:nvGrpSpPr>
      <p:grpSpPr>
        <a:xfrm>
          <a:off x="0" y="0"/>
          <a:ext cx="0" cy="0"/>
          <a:chOff x="0" y="0"/>
          <a:chExt cx="0" cy="0"/>
        </a:xfrm>
      </p:grpSpPr>
      <p:sp>
        <p:nvSpPr>
          <p:cNvPr id="2" name="Object1"/>
          <p:cNvSpPr/>
          <p:nvPr/>
        </p:nvSpPr>
        <p:spPr>
          <a:xfrm>
            <a:off x="609905" y="642938"/>
            <a:ext cx="3474720" cy="771525"/>
          </a:xfrm>
          <a:prstGeom prst="rect">
            <a:avLst/>
          </a:prstGeom>
          <a:noFill/>
          <a:ln/>
        </p:spPr>
        <p:txBody>
          <a:bodyPr wrap="square" lIns="0" tIns="0" rIns="0" bIns="0" rtlCol="0" anchor="t">
            <a:normAutofit/>
          </a:bodyPr>
          <a:lstStyle/>
          <a:p>
            <a:pPr algn="l">
              <a:lnSpc>
                <a:spcPts val="5444"/>
              </a:lnSpc>
            </a:pPr>
            <a:r>
              <a:rPr lang="en-US" sz="4200" b="1" dirty="0">
                <a:solidFill>
                  <a:srgbClr val="FFFFFF"/>
                </a:solidFill>
                <a:latin typeface="Arial" pitchFamily="34" charset="0"/>
                <a:ea typeface="Arial" pitchFamily="34" charset="-122"/>
                <a:cs typeface="Arial" pitchFamily="34" charset="-120"/>
              </a:rPr>
              <a:t>根据性质区分</a:t>
            </a:r>
            <a:endParaRPr lang="en-US" sz="4188" dirty="0"/>
          </a:p>
        </p:txBody>
      </p:sp>
      <p:sp>
        <p:nvSpPr>
          <p:cNvPr id="3" name="Object2"/>
          <p:cNvSpPr/>
          <p:nvPr/>
        </p:nvSpPr>
        <p:spPr>
          <a:xfrm>
            <a:off x="609905" y="1429893"/>
            <a:ext cx="1280160" cy="462915"/>
          </a:xfrm>
          <a:prstGeom prst="rect">
            <a:avLst/>
          </a:prstGeom>
          <a:noFill/>
          <a:ln/>
        </p:spPr>
        <p:txBody>
          <a:bodyPr wrap="square" lIns="0" tIns="0" rIns="0" bIns="0" rtlCol="0" anchor="t">
            <a:normAutofit/>
          </a:bodyPr>
          <a:lstStyle/>
          <a:p>
            <a:pPr algn="l">
              <a:lnSpc>
                <a:spcPts val="3198"/>
              </a:lnSpc>
            </a:pPr>
            <a:r>
              <a:rPr lang="en-US" sz="2300" b="0" dirty="0">
                <a:solidFill>
                  <a:srgbClr val="FFFFFF"/>
                </a:solidFill>
                <a:latin typeface="Arial" pitchFamily="34" charset="0"/>
                <a:ea typeface="Arial" pitchFamily="34" charset="-122"/>
                <a:cs typeface="Arial" pitchFamily="34" charset="-120"/>
              </a:rPr>
              <a:t>单频噪声</a:t>
            </a:r>
            <a:endParaRPr lang="en-US" sz="2284" dirty="0"/>
          </a:p>
        </p:txBody>
      </p:sp>
      <p:sp>
        <p:nvSpPr>
          <p:cNvPr id="4" name="Object3"/>
          <p:cNvSpPr/>
          <p:nvPr/>
        </p:nvSpPr>
        <p:spPr>
          <a:xfrm>
            <a:off x="609905" y="2067687"/>
            <a:ext cx="1280160" cy="462915"/>
          </a:xfrm>
          <a:prstGeom prst="rect">
            <a:avLst/>
          </a:prstGeom>
          <a:noFill/>
          <a:ln/>
        </p:spPr>
        <p:txBody>
          <a:bodyPr wrap="square" lIns="0" tIns="0" rIns="0" bIns="0" rtlCol="0" anchor="t">
            <a:normAutofit/>
          </a:bodyPr>
          <a:lstStyle/>
          <a:p>
            <a:pPr algn="l">
              <a:lnSpc>
                <a:spcPts val="3198"/>
              </a:lnSpc>
            </a:pPr>
            <a:r>
              <a:rPr lang="en-US" sz="2300" b="0" dirty="0">
                <a:solidFill>
                  <a:srgbClr val="FFFFFF"/>
                </a:solidFill>
                <a:latin typeface="Arial" pitchFamily="34" charset="0"/>
                <a:ea typeface="Arial" pitchFamily="34" charset="-122"/>
                <a:cs typeface="Arial" pitchFamily="34" charset="-120"/>
              </a:rPr>
              <a:t>脉冲干扰</a:t>
            </a:r>
            <a:endParaRPr lang="en-US" sz="2284" dirty="0"/>
          </a:p>
        </p:txBody>
      </p:sp>
      <p:sp>
        <p:nvSpPr>
          <p:cNvPr id="5" name="Object4"/>
          <p:cNvSpPr/>
          <p:nvPr/>
        </p:nvSpPr>
        <p:spPr>
          <a:xfrm>
            <a:off x="609905" y="2705481"/>
            <a:ext cx="1280160" cy="462915"/>
          </a:xfrm>
          <a:prstGeom prst="rect">
            <a:avLst/>
          </a:prstGeom>
          <a:noFill/>
          <a:ln/>
        </p:spPr>
        <p:txBody>
          <a:bodyPr wrap="square" lIns="0" tIns="0" rIns="0" bIns="0" rtlCol="0" anchor="t">
            <a:normAutofit/>
          </a:bodyPr>
          <a:lstStyle/>
          <a:p>
            <a:pPr algn="l">
              <a:lnSpc>
                <a:spcPts val="3198"/>
              </a:lnSpc>
            </a:pPr>
            <a:r>
              <a:rPr lang="en-US" sz="2300" b="0" dirty="0">
                <a:solidFill>
                  <a:srgbClr val="FFFFFF"/>
                </a:solidFill>
                <a:latin typeface="Arial" pitchFamily="34" charset="0"/>
                <a:ea typeface="Arial" pitchFamily="34" charset="-122"/>
                <a:cs typeface="Arial" pitchFamily="34" charset="-120"/>
              </a:rPr>
              <a:t>起伏噪声</a:t>
            </a:r>
            <a:endParaRPr lang="en-US" sz="2284" dirty="0"/>
          </a:p>
        </p:txBody>
      </p:sp>
      <p:pic>
        <p:nvPicPr>
          <p:cNvPr id="6" name="Object 5"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2862358"/>
            <a:ext cx="263347" cy="205740"/>
          </a:xfrm>
          <a:prstGeom prst="rect">
            <a:avLst/>
          </a:prstGeom>
        </p:spPr>
      </p:pic>
      <p:sp>
        <p:nvSpPr>
          <p:cNvPr id="7" name="Object6"/>
          <p:cNvSpPr/>
          <p:nvPr/>
        </p:nvSpPr>
        <p:spPr>
          <a:xfrm>
            <a:off x="256946" y="205740"/>
            <a:ext cx="731520" cy="154305"/>
          </a:xfrm>
          <a:prstGeom prst="rect">
            <a:avLst/>
          </a:prstGeom>
          <a:noFill/>
          <a:ln/>
        </p:spPr>
        <p:txBody>
          <a:bodyPr wrap="square" lIns="0" tIns="0" rIns="0" bIns="0" rtlCol="0" anchor="t">
            <a:normAutofit/>
          </a:bodyPr>
          <a:lstStyle/>
          <a:p>
            <a:pPr algn="l">
              <a:lnSpc>
                <a:spcPts val="1035"/>
              </a:lnSpc>
            </a:pPr>
            <a:r>
              <a:rPr lang="en-US" sz="1000" b="0" dirty="0">
                <a:solidFill>
                  <a:srgbClr val="FFFFFF"/>
                </a:solidFill>
                <a:latin typeface="Arial" pitchFamily="34" charset="0"/>
                <a:ea typeface="Arial" pitchFamily="34" charset="-122"/>
                <a:cs typeface="Arial" pitchFamily="34" charset="-120"/>
              </a:rPr>
              <a:t>信道与噪声</a:t>
            </a:r>
            <a:endParaRPr lang="en-US" sz="973" dirty="0"/>
          </a:p>
        </p:txBody>
      </p:sp>
      <p:pic>
        <p:nvPicPr>
          <p:cNvPr id="8" name="Object 7"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56946" y="388849"/>
            <a:ext cx="256946" cy="22631"/>
          </a:xfrm>
          <a:prstGeom prst="rect">
            <a:avLst/>
          </a:prstGeom>
        </p:spPr>
      </p:pic>
    </p:spTree>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name="Slide 213">
    <p:spTree>
      <p:nvGrpSpPr>
        <p:cNvPr id="1" name=""/>
        <p:cNvGrpSpPr/>
        <p:nvPr/>
      </p:nvGrpSpPr>
      <p:grpSpPr>
        <a:xfrm>
          <a:off x="0" y="0"/>
          <a:ext cx="0" cy="0"/>
          <a:chOff x="0" y="0"/>
          <a:chExt cx="0" cy="0"/>
        </a:xfrm>
      </p:grpSpPr>
      <p:sp>
        <p:nvSpPr>
          <p:cNvPr id="2" name="Object1"/>
          <p:cNvSpPr/>
          <p:nvPr/>
        </p:nvSpPr>
        <p:spPr>
          <a:xfrm>
            <a:off x="609905" y="1552308"/>
            <a:ext cx="4389120" cy="977265"/>
          </a:xfrm>
          <a:prstGeom prst="rect">
            <a:avLst/>
          </a:prstGeom>
          <a:noFill/>
          <a:ln/>
        </p:spPr>
        <p:txBody>
          <a:bodyPr wrap="square" lIns="0" tIns="0" rIns="0" bIns="0" rtlCol="0" anchor="t">
            <a:normAutofit/>
          </a:bodyPr>
          <a:lstStyle/>
          <a:p>
            <a:pPr algn="l">
              <a:lnSpc>
                <a:spcPts val="6929"/>
              </a:lnSpc>
            </a:pPr>
            <a:r>
              <a:rPr lang="en-US" sz="5300" b="1" dirty="0">
                <a:solidFill>
                  <a:srgbClr val="FFFFFF"/>
                </a:solidFill>
                <a:latin typeface="Arial" pitchFamily="34" charset="0"/>
                <a:ea typeface="Arial" pitchFamily="34" charset="-122"/>
                <a:cs typeface="Arial" pitchFamily="34" charset="-120"/>
              </a:rPr>
              <a:t>等效噪声带宽</a:t>
            </a:r>
            <a:endParaRPr lang="en-US" sz="5330" dirty="0"/>
          </a:p>
        </p:txBody>
      </p:sp>
      <p:sp>
        <p:nvSpPr>
          <p:cNvPr id="3" name="Object2"/>
          <p:cNvSpPr/>
          <p:nvPr/>
        </p:nvSpPr>
        <p:spPr>
          <a:xfrm>
            <a:off x="609905" y="2922537"/>
            <a:ext cx="0" cy="0"/>
          </a:xfrm>
          <a:prstGeom prst="rect">
            <a:avLst/>
          </a:prstGeom>
          <a:noFill/>
          <a:ln/>
        </p:spPr>
        <p:txBody>
          <a:bodyPr wrap="square" lIns="0" tIns="0" rIns="0" bIns="0" rtlCol="0" anchor="t">
            <a:normAutofit fontScale="25000" lnSpcReduction="20000"/>
          </a:bodyPr>
          <a:lstStyle/>
          <a:p>
            <a:pPr algn="l">
              <a:lnSpc>
                <a:spcPts val="4949"/>
              </a:lnSpc>
            </a:pPr>
            <a:endParaRPr lang="en-US" sz="3807" dirty="0"/>
          </a:p>
        </p:txBody>
      </p:sp>
      <p:pic>
        <p:nvPicPr>
          <p:cNvPr id="4" name="Object 3"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86714" y="2999689"/>
            <a:ext cx="514807" cy="514350"/>
          </a:xfrm>
          <a:prstGeom prst="rect">
            <a:avLst/>
          </a:prstGeom>
        </p:spPr>
      </p:pic>
      <p:pic>
        <p:nvPicPr>
          <p:cNvPr id="5" name="Object 4"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09905" y="2488425"/>
            <a:ext cx="4320540" cy="434111"/>
          </a:xfrm>
          <a:prstGeom prst="rect">
            <a:avLst/>
          </a:prstGeom>
        </p:spPr>
      </p:pic>
      <p:sp>
        <p:nvSpPr>
          <p:cNvPr id="6" name="Object5"/>
          <p:cNvSpPr/>
          <p:nvPr/>
        </p:nvSpPr>
        <p:spPr>
          <a:xfrm>
            <a:off x="256946" y="205740"/>
            <a:ext cx="731520" cy="154305"/>
          </a:xfrm>
          <a:prstGeom prst="rect">
            <a:avLst/>
          </a:prstGeom>
          <a:noFill/>
          <a:ln/>
        </p:spPr>
        <p:txBody>
          <a:bodyPr wrap="square" lIns="0" tIns="0" rIns="0" bIns="0" rtlCol="0" anchor="t">
            <a:normAutofit/>
          </a:bodyPr>
          <a:lstStyle/>
          <a:p>
            <a:pPr algn="l">
              <a:lnSpc>
                <a:spcPts val="1035"/>
              </a:lnSpc>
            </a:pPr>
            <a:r>
              <a:rPr lang="en-US" sz="1000" b="0" dirty="0">
                <a:solidFill>
                  <a:srgbClr val="FFFFFF"/>
                </a:solidFill>
                <a:latin typeface="Arial" pitchFamily="34" charset="0"/>
                <a:ea typeface="Arial" pitchFamily="34" charset="-122"/>
                <a:cs typeface="Arial" pitchFamily="34" charset="-120"/>
              </a:rPr>
              <a:t>信道与噪声</a:t>
            </a:r>
            <a:endParaRPr lang="en-US" sz="973" dirty="0"/>
          </a:p>
        </p:txBody>
      </p:sp>
      <p:pic>
        <p:nvPicPr>
          <p:cNvPr id="7" name="Object 6"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56946" y="388849"/>
            <a:ext cx="256946" cy="22631"/>
          </a:xfrm>
          <a:prstGeom prst="rect">
            <a:avLst/>
          </a:prstGeom>
        </p:spPr>
      </p:pic>
    </p:spTree>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name="Slide 214">
    <p:spTree>
      <p:nvGrpSpPr>
        <p:cNvPr id="1" name=""/>
        <p:cNvGrpSpPr/>
        <p:nvPr/>
      </p:nvGrpSpPr>
      <p:grpSpPr>
        <a:xfrm>
          <a:off x="0" y="0"/>
          <a:ext cx="0" cy="0"/>
          <a:chOff x="0" y="0"/>
          <a:chExt cx="0" cy="0"/>
        </a:xfrm>
      </p:grpSpPr>
      <p:pic>
        <p:nvPicPr>
          <p:cNvPr id="2" name="Object 1" descr="file://C:\Users\tons\AppData\Roaming\XMind\Electron v3\vana\workbooks\f4ea90d42ceac6a1d5eb8b85d1\resources\e0286ce777ead0f697464b3e03d8fc1b37987221a5daf1520f1636a18933f4e5.png"/>
          <p:cNvPicPr>
            <a:picLocks noChangeAspect="1"/>
          </p:cNvPicPr>
          <p:nvPr/>
        </p:nvPicPr>
        <p:blipFill>
          <a:blip r:embed="rId3"/>
          <a:stretch>
            <a:fillRect/>
          </a:stretch>
        </p:blipFill>
        <p:spPr>
          <a:xfrm>
            <a:off x="1218895" y="1300791"/>
            <a:ext cx="6705295" cy="2542432"/>
          </a:xfrm>
          <a:prstGeom prst="rect">
            <a:avLst/>
          </a:prstGeom>
        </p:spPr>
      </p:pic>
      <p:sp>
        <p:nvSpPr>
          <p:cNvPr id="3" name="Object2"/>
          <p:cNvSpPr/>
          <p:nvPr/>
        </p:nvSpPr>
        <p:spPr>
          <a:xfrm>
            <a:off x="256946" y="205740"/>
            <a:ext cx="731520" cy="154305"/>
          </a:xfrm>
          <a:prstGeom prst="rect">
            <a:avLst/>
          </a:prstGeom>
          <a:noFill/>
          <a:ln/>
        </p:spPr>
        <p:txBody>
          <a:bodyPr wrap="square" lIns="0" tIns="0" rIns="0" bIns="0" rtlCol="0" anchor="t">
            <a:normAutofit/>
          </a:bodyPr>
          <a:lstStyle/>
          <a:p>
            <a:pPr algn="l">
              <a:lnSpc>
                <a:spcPts val="1035"/>
              </a:lnSpc>
            </a:pPr>
            <a:r>
              <a:rPr lang="en-US" sz="1000" b="0" dirty="0">
                <a:solidFill>
                  <a:srgbClr val="FFFFFF"/>
                </a:solidFill>
                <a:latin typeface="Arial" pitchFamily="34" charset="0"/>
                <a:ea typeface="Arial" pitchFamily="34" charset="-122"/>
                <a:cs typeface="Arial" pitchFamily="34" charset="-120"/>
              </a:rPr>
              <a:t>信道与噪声</a:t>
            </a:r>
            <a:endParaRPr lang="en-US" sz="973" dirty="0"/>
          </a:p>
        </p:txBody>
      </p:sp>
      <p:pic>
        <p:nvPicPr>
          <p:cNvPr id="4" name="Object 3"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56946" y="388849"/>
            <a:ext cx="256946" cy="22631"/>
          </a:xfrm>
          <a:prstGeom prst="rect">
            <a:avLst/>
          </a:prstGeom>
        </p:spPr>
      </p:pic>
    </p:spTree>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name="Slide 215">
    <p:spTree>
      <p:nvGrpSpPr>
        <p:cNvPr id="1" name=""/>
        <p:cNvGrpSpPr/>
        <p:nvPr/>
      </p:nvGrpSpPr>
      <p:grpSpPr>
        <a:xfrm>
          <a:off x="0" y="0"/>
          <a:ext cx="0" cy="0"/>
          <a:chOff x="0" y="0"/>
          <a:chExt cx="0" cy="0"/>
        </a:xfrm>
      </p:grpSpPr>
      <p:sp>
        <p:nvSpPr>
          <p:cNvPr id="2" name="Object1"/>
          <p:cNvSpPr/>
          <p:nvPr/>
        </p:nvSpPr>
        <p:spPr>
          <a:xfrm>
            <a:off x="609905" y="642938"/>
            <a:ext cx="5120640" cy="771525"/>
          </a:xfrm>
          <a:prstGeom prst="rect">
            <a:avLst/>
          </a:prstGeom>
          <a:noFill/>
          <a:ln/>
        </p:spPr>
        <p:txBody>
          <a:bodyPr wrap="square" lIns="0" tIns="0" rIns="0" bIns="0" rtlCol="0" anchor="t">
            <a:normAutofit/>
          </a:bodyPr>
          <a:lstStyle/>
          <a:p>
            <a:pPr algn="l">
              <a:lnSpc>
                <a:spcPts val="5444"/>
              </a:lnSpc>
            </a:pPr>
            <a:r>
              <a:rPr lang="en-US" sz="4200" b="1" dirty="0">
                <a:solidFill>
                  <a:srgbClr val="FFFFFF"/>
                </a:solidFill>
                <a:latin typeface="Arial" pitchFamily="34" charset="0"/>
                <a:ea typeface="Arial" pitchFamily="34" charset="-122"/>
                <a:cs typeface="Arial" pitchFamily="34" charset="-120"/>
              </a:rPr>
              <a:t>香农公式与信道容量</a:t>
            </a:r>
            <a:endParaRPr lang="en-US" sz="4188" dirty="0"/>
          </a:p>
        </p:txBody>
      </p:sp>
      <p:sp>
        <p:nvSpPr>
          <p:cNvPr id="3" name="Object2"/>
          <p:cNvSpPr/>
          <p:nvPr/>
        </p:nvSpPr>
        <p:spPr>
          <a:xfrm>
            <a:off x="609905" y="1429893"/>
            <a:ext cx="0" cy="0"/>
          </a:xfrm>
          <a:prstGeom prst="rect">
            <a:avLst/>
          </a:prstGeom>
          <a:noFill/>
          <a:ln/>
        </p:spPr>
        <p:txBody>
          <a:bodyPr wrap="square" lIns="0" tIns="0" rIns="0" bIns="0" rtlCol="0" anchor="t">
            <a:normAutofit fontScale="25000" lnSpcReduction="20000"/>
          </a:bodyPr>
          <a:lstStyle/>
          <a:p>
            <a:pPr algn="l">
              <a:lnSpc>
                <a:spcPts val="3198"/>
              </a:lnSpc>
            </a:pPr>
            <a:endParaRPr lang="en-US" sz="2284" dirty="0"/>
          </a:p>
        </p:txBody>
      </p:sp>
      <p:pic>
        <p:nvPicPr>
          <p:cNvPr id="4" name="Object 3"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71170" y="1491615"/>
            <a:ext cx="309067" cy="308610"/>
          </a:xfrm>
          <a:prstGeom prst="rect">
            <a:avLst/>
          </a:prstGeom>
        </p:spPr>
      </p:pic>
      <p:sp>
        <p:nvSpPr>
          <p:cNvPr id="5" name="Object4"/>
          <p:cNvSpPr/>
          <p:nvPr/>
        </p:nvSpPr>
        <p:spPr>
          <a:xfrm>
            <a:off x="609905" y="2067687"/>
            <a:ext cx="0" cy="0"/>
          </a:xfrm>
          <a:prstGeom prst="rect">
            <a:avLst/>
          </a:prstGeom>
          <a:noFill/>
          <a:ln/>
        </p:spPr>
        <p:txBody>
          <a:bodyPr wrap="square" lIns="0" tIns="0" rIns="0" bIns="0" rtlCol="0" anchor="t">
            <a:normAutofit fontScale="25000" lnSpcReduction="20000"/>
          </a:bodyPr>
          <a:lstStyle/>
          <a:p>
            <a:pPr algn="l">
              <a:lnSpc>
                <a:spcPts val="3198"/>
              </a:lnSpc>
            </a:pPr>
            <a:endParaRPr lang="en-US" sz="2284" dirty="0"/>
          </a:p>
        </p:txBody>
      </p:sp>
      <p:pic>
        <p:nvPicPr>
          <p:cNvPr id="6" name="Object 5"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71170" y="2129409"/>
            <a:ext cx="309067" cy="308610"/>
          </a:xfrm>
          <a:prstGeom prst="rect">
            <a:avLst/>
          </a:prstGeom>
        </p:spPr>
      </p:pic>
      <p:pic>
        <p:nvPicPr>
          <p:cNvPr id="7" name="Object 6"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0" y="2862358"/>
            <a:ext cx="263347" cy="205740"/>
          </a:xfrm>
          <a:prstGeom prst="rect">
            <a:avLst/>
          </a:prstGeom>
        </p:spPr>
      </p:pic>
      <p:sp>
        <p:nvSpPr>
          <p:cNvPr id="8" name="Object7"/>
          <p:cNvSpPr/>
          <p:nvPr/>
        </p:nvSpPr>
        <p:spPr>
          <a:xfrm>
            <a:off x="256946" y="205740"/>
            <a:ext cx="731520" cy="154305"/>
          </a:xfrm>
          <a:prstGeom prst="rect">
            <a:avLst/>
          </a:prstGeom>
          <a:noFill/>
          <a:ln/>
        </p:spPr>
        <p:txBody>
          <a:bodyPr wrap="square" lIns="0" tIns="0" rIns="0" bIns="0" rtlCol="0" anchor="t">
            <a:normAutofit/>
          </a:bodyPr>
          <a:lstStyle/>
          <a:p>
            <a:pPr algn="l">
              <a:lnSpc>
                <a:spcPts val="1035"/>
              </a:lnSpc>
            </a:pPr>
            <a:r>
              <a:rPr lang="en-US" sz="1000" b="0" dirty="0">
                <a:solidFill>
                  <a:srgbClr val="FFFFFF"/>
                </a:solidFill>
                <a:latin typeface="Arial" pitchFamily="34" charset="0"/>
                <a:ea typeface="Arial" pitchFamily="34" charset="-122"/>
                <a:cs typeface="Arial" pitchFamily="34" charset="-120"/>
              </a:rPr>
              <a:t>信道与噪声</a:t>
            </a:r>
            <a:endParaRPr lang="en-US" sz="973" dirty="0"/>
          </a:p>
        </p:txBody>
      </p:sp>
      <p:pic>
        <p:nvPicPr>
          <p:cNvPr id="9" name="Object 8"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56946" y="388849"/>
            <a:ext cx="256946" cy="22631"/>
          </a:xfrm>
          <a:prstGeom prst="rect">
            <a:avLst/>
          </a:prstGeom>
        </p:spPr>
      </p:pic>
    </p:spTree>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name="Slide 216">
    <p:spTree>
      <p:nvGrpSpPr>
        <p:cNvPr id="1" name=""/>
        <p:cNvGrpSpPr/>
        <p:nvPr/>
      </p:nvGrpSpPr>
      <p:grpSpPr>
        <a:xfrm>
          <a:off x="0" y="0"/>
          <a:ext cx="0" cy="0"/>
          <a:chOff x="0" y="0"/>
          <a:chExt cx="0" cy="0"/>
        </a:xfrm>
      </p:grpSpPr>
      <p:pic>
        <p:nvPicPr>
          <p:cNvPr id="2" name="Object 1" descr="file://C:\Users\tons\AppData\Roaming\XMind\Electron v3\vana\workbooks\f4ea90d42ceac6a1d5eb8b85d1\resources\5fbdc664d889c5291ae5c8ff37af569ca63cba9ade96c57ec4f67522ca930aff.png"/>
          <p:cNvPicPr>
            <a:picLocks noChangeAspect="1"/>
          </p:cNvPicPr>
          <p:nvPr/>
        </p:nvPicPr>
        <p:blipFill>
          <a:blip r:embed="rId3"/>
          <a:stretch>
            <a:fillRect/>
          </a:stretch>
        </p:blipFill>
        <p:spPr>
          <a:xfrm>
            <a:off x="1218895" y="1749819"/>
            <a:ext cx="6705295" cy="1643348"/>
          </a:xfrm>
          <a:prstGeom prst="rect">
            <a:avLst/>
          </a:prstGeom>
        </p:spPr>
      </p:pic>
      <p:sp>
        <p:nvSpPr>
          <p:cNvPr id="3" name="Object2"/>
          <p:cNvSpPr/>
          <p:nvPr/>
        </p:nvSpPr>
        <p:spPr>
          <a:xfrm>
            <a:off x="256946" y="205740"/>
            <a:ext cx="731520" cy="154305"/>
          </a:xfrm>
          <a:prstGeom prst="rect">
            <a:avLst/>
          </a:prstGeom>
          <a:noFill/>
          <a:ln/>
        </p:spPr>
        <p:txBody>
          <a:bodyPr wrap="square" lIns="0" tIns="0" rIns="0" bIns="0" rtlCol="0" anchor="t">
            <a:normAutofit/>
          </a:bodyPr>
          <a:lstStyle/>
          <a:p>
            <a:pPr algn="l">
              <a:lnSpc>
                <a:spcPts val="1035"/>
              </a:lnSpc>
            </a:pPr>
            <a:r>
              <a:rPr lang="en-US" sz="1000" b="0" dirty="0">
                <a:solidFill>
                  <a:srgbClr val="FFFFFF"/>
                </a:solidFill>
                <a:latin typeface="Arial" pitchFamily="34" charset="0"/>
                <a:ea typeface="Arial" pitchFamily="34" charset="-122"/>
                <a:cs typeface="Arial" pitchFamily="34" charset="-120"/>
              </a:rPr>
              <a:t>信道与噪声</a:t>
            </a:r>
            <a:endParaRPr lang="en-US" sz="973" dirty="0"/>
          </a:p>
        </p:txBody>
      </p:sp>
      <p:pic>
        <p:nvPicPr>
          <p:cNvPr id="4" name="Object 3"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56946" y="388849"/>
            <a:ext cx="256946" cy="22631"/>
          </a:xfrm>
          <a:prstGeom prst="rect">
            <a:avLst/>
          </a:prstGeom>
        </p:spPr>
      </p:pic>
    </p:spTree>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name="Slide 217">
    <p:spTree>
      <p:nvGrpSpPr>
        <p:cNvPr id="1" name=""/>
        <p:cNvGrpSpPr/>
        <p:nvPr/>
      </p:nvGrpSpPr>
      <p:grpSpPr>
        <a:xfrm>
          <a:off x="0" y="0"/>
          <a:ext cx="0" cy="0"/>
          <a:chOff x="0" y="0"/>
          <a:chExt cx="0" cy="0"/>
        </a:xfrm>
      </p:grpSpPr>
      <p:pic>
        <p:nvPicPr>
          <p:cNvPr id="2" name="Object 1" descr="file://C:\Users\tons\AppData\Roaming\XMind\Electron v3\vana\workbooks\f4ea90d42ceac6a1d5eb8b85d1\resources\844241fb75453b147023a460a847b821411751ae2d302ceee514f085c845e77d.png"/>
          <p:cNvPicPr>
            <a:picLocks noChangeAspect="1"/>
          </p:cNvPicPr>
          <p:nvPr/>
        </p:nvPicPr>
        <p:blipFill>
          <a:blip r:embed="rId3"/>
          <a:stretch>
            <a:fillRect/>
          </a:stretch>
        </p:blipFill>
        <p:spPr>
          <a:xfrm>
            <a:off x="1218895" y="1762677"/>
            <a:ext cx="6705295" cy="1618145"/>
          </a:xfrm>
          <a:prstGeom prst="rect">
            <a:avLst/>
          </a:prstGeom>
        </p:spPr>
      </p:pic>
      <p:sp>
        <p:nvSpPr>
          <p:cNvPr id="3" name="Object2"/>
          <p:cNvSpPr/>
          <p:nvPr/>
        </p:nvSpPr>
        <p:spPr>
          <a:xfrm>
            <a:off x="256946" y="205740"/>
            <a:ext cx="731520" cy="154305"/>
          </a:xfrm>
          <a:prstGeom prst="rect">
            <a:avLst/>
          </a:prstGeom>
          <a:noFill/>
          <a:ln/>
        </p:spPr>
        <p:txBody>
          <a:bodyPr wrap="square" lIns="0" tIns="0" rIns="0" bIns="0" rtlCol="0" anchor="t">
            <a:normAutofit/>
          </a:bodyPr>
          <a:lstStyle/>
          <a:p>
            <a:pPr algn="l">
              <a:lnSpc>
                <a:spcPts val="1035"/>
              </a:lnSpc>
            </a:pPr>
            <a:r>
              <a:rPr lang="en-US" sz="1000" b="0" dirty="0">
                <a:solidFill>
                  <a:srgbClr val="FFFFFF"/>
                </a:solidFill>
                <a:latin typeface="Arial" pitchFamily="34" charset="0"/>
                <a:ea typeface="Arial" pitchFamily="34" charset="-122"/>
                <a:cs typeface="Arial" pitchFamily="34" charset="-120"/>
              </a:rPr>
              <a:t>信道与噪声</a:t>
            </a:r>
            <a:endParaRPr lang="en-US" sz="973" dirty="0"/>
          </a:p>
        </p:txBody>
      </p:sp>
      <p:pic>
        <p:nvPicPr>
          <p:cNvPr id="4" name="Object 3"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56946" y="388849"/>
            <a:ext cx="256946" cy="22631"/>
          </a:xfrm>
          <a:prstGeom prst="rect">
            <a:avLst/>
          </a:prstGeom>
        </p:spPr>
      </p:pic>
    </p:spTree>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name="Slide 218">
    <p:spTree>
      <p:nvGrpSpPr>
        <p:cNvPr id="1" name=""/>
        <p:cNvGrpSpPr/>
        <p:nvPr/>
      </p:nvGrpSpPr>
      <p:grpSpPr>
        <a:xfrm>
          <a:off x="0" y="0"/>
          <a:ext cx="0" cy="0"/>
          <a:chOff x="0" y="0"/>
          <a:chExt cx="0" cy="0"/>
        </a:xfrm>
      </p:grpSpPr>
      <p:sp>
        <p:nvSpPr>
          <p:cNvPr id="2" name="Object1"/>
          <p:cNvSpPr/>
          <p:nvPr/>
        </p:nvSpPr>
        <p:spPr>
          <a:xfrm>
            <a:off x="2257654" y="2070259"/>
            <a:ext cx="4663440" cy="1028700"/>
          </a:xfrm>
          <a:prstGeom prst="rect">
            <a:avLst/>
          </a:prstGeom>
          <a:noFill/>
          <a:ln/>
        </p:spPr>
        <p:txBody>
          <a:bodyPr wrap="square" lIns="0" tIns="0" rIns="0" bIns="0" rtlCol="0" anchor="t">
            <a:normAutofit/>
          </a:bodyPr>
          <a:lstStyle/>
          <a:p>
            <a:pPr algn="ctr">
              <a:lnSpc>
                <a:spcPts val="7424"/>
              </a:lnSpc>
            </a:pPr>
            <a:r>
              <a:rPr lang="en-US" sz="5700" b="1" dirty="0">
                <a:solidFill>
                  <a:srgbClr val="FFFFFF"/>
                </a:solidFill>
                <a:latin typeface="Arial" pitchFamily="34" charset="0"/>
                <a:ea typeface="Arial" pitchFamily="34" charset="-122"/>
                <a:cs typeface="Arial" pitchFamily="34" charset="-120"/>
              </a:rPr>
              <a:t>模拟调制系统</a:t>
            </a:r>
            <a:endParaRPr lang="en-US" sz="5711" dirty="0"/>
          </a:p>
        </p:txBody>
      </p:sp>
    </p:spTree>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name="Slide 219">
    <p:spTree>
      <p:nvGrpSpPr>
        <p:cNvPr id="1" name=""/>
        <p:cNvGrpSpPr/>
        <p:nvPr/>
      </p:nvGrpSpPr>
      <p:grpSpPr>
        <a:xfrm>
          <a:off x="0" y="0"/>
          <a:ext cx="0" cy="0"/>
          <a:chOff x="0" y="0"/>
          <a:chExt cx="0" cy="0"/>
        </a:xfrm>
      </p:grpSpPr>
      <p:sp>
        <p:nvSpPr>
          <p:cNvPr id="2" name="Object1"/>
          <p:cNvSpPr/>
          <p:nvPr/>
        </p:nvSpPr>
        <p:spPr>
          <a:xfrm>
            <a:off x="1811426" y="1903095"/>
            <a:ext cx="2103120" cy="1337310"/>
          </a:xfrm>
          <a:prstGeom prst="rect">
            <a:avLst/>
          </a:prstGeom>
          <a:noFill/>
          <a:ln/>
        </p:spPr>
        <p:txBody>
          <a:bodyPr wrap="square" lIns="0" tIns="0" rIns="0" bIns="0" rtlCol="0" anchor="t">
            <a:normAutofit/>
          </a:bodyPr>
          <a:lstStyle/>
          <a:p>
            <a:pPr algn="ctr">
              <a:lnSpc>
                <a:spcPts val="4949"/>
              </a:lnSpc>
            </a:pPr>
            <a:r>
              <a:rPr lang="en-US" sz="3800" b="1" dirty="0">
                <a:solidFill>
                  <a:srgbClr val="FFFFFF"/>
                </a:solidFill>
                <a:latin typeface="Arial" pitchFamily="34" charset="0"/>
                <a:ea typeface="Arial" pitchFamily="34" charset="-122"/>
                <a:cs typeface="Arial" pitchFamily="34" charset="-120"/>
              </a:rPr>
              <a:t>模拟调制系统</a:t>
            </a:r>
            <a:endParaRPr lang="en-US" sz="3807" dirty="0"/>
          </a:p>
        </p:txBody>
      </p:sp>
      <p:sp>
        <p:nvSpPr>
          <p:cNvPr id="3" name="Object2"/>
          <p:cNvSpPr/>
          <p:nvPr/>
        </p:nvSpPr>
        <p:spPr>
          <a:xfrm>
            <a:off x="4572000" y="642938"/>
            <a:ext cx="1645920" cy="617220"/>
          </a:xfrm>
          <a:prstGeom prst="rect">
            <a:avLst/>
          </a:prstGeom>
          <a:noFill/>
          <a:ln/>
        </p:spPr>
        <p:txBody>
          <a:bodyPr wrap="square" lIns="0" tIns="0" rIns="0" bIns="0" rtlCol="0" anchor="t">
            <a:normAutofit/>
          </a:bodyPr>
          <a:lstStyle/>
          <a:p>
            <a:pPr algn="l">
              <a:lnSpc>
                <a:spcPts val="4264"/>
              </a:lnSpc>
            </a:pPr>
            <a:r>
              <a:rPr lang="en-US" sz="3000" b="0" dirty="0">
                <a:solidFill>
                  <a:srgbClr val="FFFFFF"/>
                </a:solidFill>
                <a:latin typeface="Arial" pitchFamily="34" charset="0"/>
                <a:ea typeface="Arial" pitchFamily="34" charset="-122"/>
                <a:cs typeface="Arial" pitchFamily="34" charset="-120"/>
              </a:rPr>
              <a:t>幅度调制</a:t>
            </a:r>
            <a:endParaRPr lang="en-US" sz="3046" dirty="0"/>
          </a:p>
        </p:txBody>
      </p:sp>
      <p:sp>
        <p:nvSpPr>
          <p:cNvPr id="4" name="Object3"/>
          <p:cNvSpPr/>
          <p:nvPr/>
        </p:nvSpPr>
        <p:spPr>
          <a:xfrm>
            <a:off x="4572000" y="2283714"/>
            <a:ext cx="1645920" cy="617220"/>
          </a:xfrm>
          <a:prstGeom prst="rect">
            <a:avLst/>
          </a:prstGeom>
          <a:noFill/>
          <a:ln/>
        </p:spPr>
        <p:txBody>
          <a:bodyPr wrap="square" lIns="0" tIns="0" rIns="0" bIns="0" rtlCol="0" anchor="t">
            <a:normAutofit/>
          </a:bodyPr>
          <a:lstStyle/>
          <a:p>
            <a:pPr algn="l">
              <a:lnSpc>
                <a:spcPts val="4264"/>
              </a:lnSpc>
            </a:pPr>
            <a:r>
              <a:rPr lang="en-US" sz="3000" b="0" dirty="0">
                <a:solidFill>
                  <a:srgbClr val="FFFFFF"/>
                </a:solidFill>
                <a:latin typeface="Arial" pitchFamily="34" charset="0"/>
                <a:ea typeface="Arial" pitchFamily="34" charset="-122"/>
                <a:cs typeface="Arial" pitchFamily="34" charset="-120"/>
              </a:rPr>
              <a:t>角度调制</a:t>
            </a:r>
            <a:endParaRPr lang="en-US" sz="3046" dirty="0"/>
          </a:p>
        </p:txBody>
      </p:sp>
      <p:sp>
        <p:nvSpPr>
          <p:cNvPr id="5" name="Object4"/>
          <p:cNvSpPr/>
          <p:nvPr/>
        </p:nvSpPr>
        <p:spPr>
          <a:xfrm>
            <a:off x="4572000" y="3924491"/>
            <a:ext cx="0" cy="0"/>
          </a:xfrm>
          <a:prstGeom prst="rect">
            <a:avLst/>
          </a:prstGeom>
          <a:noFill/>
          <a:ln/>
        </p:spPr>
        <p:txBody>
          <a:bodyPr wrap="square" lIns="0" tIns="0" rIns="0" bIns="0" rtlCol="0" anchor="t">
            <a:normAutofit fontScale="25000" lnSpcReduction="20000"/>
          </a:bodyPr>
          <a:lstStyle/>
          <a:p>
            <a:pPr algn="l">
              <a:lnSpc>
                <a:spcPts val="4264"/>
              </a:lnSpc>
            </a:pPr>
            <a:endParaRPr lang="en-US" sz="3046" dirty="0"/>
          </a:p>
        </p:txBody>
      </p:sp>
      <p:pic>
        <p:nvPicPr>
          <p:cNvPr id="6" name="Object 5"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654296" y="4006787"/>
            <a:ext cx="411480" cy="411480"/>
          </a:xfrm>
          <a:prstGeom prst="rect">
            <a:avLst/>
          </a:prstGeom>
        </p:spPr>
      </p:pic>
      <p:pic>
        <p:nvPicPr>
          <p:cNvPr id="7" name="Object 6"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28846" y="642938"/>
            <a:ext cx="543154" cy="3857625"/>
          </a:xfrm>
          <a:prstGeom prst="rect">
            <a:avLst/>
          </a:prstGeom>
        </p:spPr>
      </p:pic>
      <p:pic>
        <p:nvPicPr>
          <p:cNvPr id="8" name="Object 7"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028846" y="642938"/>
            <a:ext cx="543154" cy="3857625"/>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spTree>
      <p:nvGrpSpPr>
        <p:cNvPr id="1" name=""/>
        <p:cNvGrpSpPr/>
        <p:nvPr/>
      </p:nvGrpSpPr>
      <p:grpSpPr>
        <a:xfrm>
          <a:off x="0" y="0"/>
          <a:ext cx="0" cy="0"/>
          <a:chOff x="0" y="0"/>
          <a:chExt cx="0" cy="0"/>
        </a:xfrm>
      </p:grpSpPr>
      <p:pic>
        <p:nvPicPr>
          <p:cNvPr id="2" name="Object 1" descr="file://C:\Users\tons\AppData\Roaming\XMind\Electron v3\vana\workbooks\f4ea90d42ceac6a1d5eb8b85d1\resources\ebf9eca978adcdbc0107a477b66b7bd04be2ece60e41168163e235da469b8c6e.png"/>
          <p:cNvPicPr>
            <a:picLocks noChangeAspect="1"/>
          </p:cNvPicPr>
          <p:nvPr/>
        </p:nvPicPr>
        <p:blipFill>
          <a:blip r:embed="rId3"/>
          <a:stretch>
            <a:fillRect/>
          </a:stretch>
        </p:blipFill>
        <p:spPr>
          <a:xfrm>
            <a:off x="609905" y="1259643"/>
            <a:ext cx="7925105" cy="2623699"/>
          </a:xfrm>
          <a:prstGeom prst="rect">
            <a:avLst/>
          </a:prstGeom>
        </p:spPr>
      </p:pic>
      <p:sp>
        <p:nvSpPr>
          <p:cNvPr id="3" name="Object2"/>
          <p:cNvSpPr/>
          <p:nvPr/>
        </p:nvSpPr>
        <p:spPr>
          <a:xfrm>
            <a:off x="256946" y="205740"/>
            <a:ext cx="274320" cy="154305"/>
          </a:xfrm>
          <a:prstGeom prst="rect">
            <a:avLst/>
          </a:prstGeom>
          <a:noFill/>
          <a:ln/>
        </p:spPr>
        <p:txBody>
          <a:bodyPr wrap="square" lIns="0" tIns="0" rIns="0" bIns="0" rtlCol="0" anchor="t">
            <a:normAutofit/>
          </a:bodyPr>
          <a:lstStyle/>
          <a:p>
            <a:pPr algn="l">
              <a:lnSpc>
                <a:spcPts val="1035"/>
              </a:lnSpc>
            </a:pPr>
            <a:r>
              <a:rPr lang="en-US" sz="1000" b="0" dirty="0">
                <a:solidFill>
                  <a:srgbClr val="FFFFFF"/>
                </a:solidFill>
                <a:latin typeface="Arial" pitchFamily="34" charset="0"/>
                <a:ea typeface="Arial" pitchFamily="34" charset="-122"/>
                <a:cs typeface="Arial" pitchFamily="34" charset="-120"/>
              </a:rPr>
              <a:t>绪论</a:t>
            </a:r>
            <a:endParaRPr lang="en-US" sz="973" dirty="0"/>
          </a:p>
        </p:txBody>
      </p:sp>
      <p:pic>
        <p:nvPicPr>
          <p:cNvPr id="4" name="Object 3"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56946" y="388849"/>
            <a:ext cx="256946" cy="22631"/>
          </a:xfrm>
          <a:prstGeom prst="rect">
            <a:avLst/>
          </a:prstGeom>
        </p:spPr>
      </p:pic>
    </p:spTree>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name="Slide 220">
    <p:spTree>
      <p:nvGrpSpPr>
        <p:cNvPr id="1" name=""/>
        <p:cNvGrpSpPr/>
        <p:nvPr/>
      </p:nvGrpSpPr>
      <p:grpSpPr>
        <a:xfrm>
          <a:off x="0" y="0"/>
          <a:ext cx="0" cy="0"/>
          <a:chOff x="0" y="0"/>
          <a:chExt cx="0" cy="0"/>
        </a:xfrm>
      </p:grpSpPr>
      <p:sp>
        <p:nvSpPr>
          <p:cNvPr id="2" name="Object1"/>
          <p:cNvSpPr/>
          <p:nvPr/>
        </p:nvSpPr>
        <p:spPr>
          <a:xfrm>
            <a:off x="609905" y="642938"/>
            <a:ext cx="2286000" cy="771525"/>
          </a:xfrm>
          <a:prstGeom prst="rect">
            <a:avLst/>
          </a:prstGeom>
          <a:noFill/>
          <a:ln/>
        </p:spPr>
        <p:txBody>
          <a:bodyPr wrap="square" lIns="0" tIns="0" rIns="0" bIns="0" rtlCol="0" anchor="t">
            <a:normAutofit/>
          </a:bodyPr>
          <a:lstStyle/>
          <a:p>
            <a:pPr algn="l">
              <a:lnSpc>
                <a:spcPts val="5444"/>
              </a:lnSpc>
            </a:pPr>
            <a:r>
              <a:rPr lang="en-US" sz="4200" b="1" dirty="0">
                <a:solidFill>
                  <a:srgbClr val="FFFFFF"/>
                </a:solidFill>
                <a:latin typeface="Arial" pitchFamily="34" charset="0"/>
                <a:ea typeface="Arial" pitchFamily="34" charset="-122"/>
                <a:cs typeface="Arial" pitchFamily="34" charset="-120"/>
              </a:rPr>
              <a:t>幅度调制</a:t>
            </a:r>
            <a:endParaRPr lang="en-US" sz="4188" dirty="0"/>
          </a:p>
        </p:txBody>
      </p:sp>
      <p:sp>
        <p:nvSpPr>
          <p:cNvPr id="3" name="Object2"/>
          <p:cNvSpPr/>
          <p:nvPr/>
        </p:nvSpPr>
        <p:spPr>
          <a:xfrm>
            <a:off x="609905" y="1429893"/>
            <a:ext cx="1005840" cy="462915"/>
          </a:xfrm>
          <a:prstGeom prst="rect">
            <a:avLst/>
          </a:prstGeom>
          <a:noFill/>
          <a:ln/>
        </p:spPr>
        <p:txBody>
          <a:bodyPr wrap="square" lIns="0" tIns="0" rIns="0" bIns="0" rtlCol="0" anchor="t">
            <a:normAutofit/>
          </a:bodyPr>
          <a:lstStyle/>
          <a:p>
            <a:pPr algn="l">
              <a:lnSpc>
                <a:spcPts val="3198"/>
              </a:lnSpc>
            </a:pPr>
            <a:r>
              <a:rPr lang="en-US" sz="2300" b="0" dirty="0">
                <a:solidFill>
                  <a:srgbClr val="FFFFFF"/>
                </a:solidFill>
                <a:latin typeface="Arial" pitchFamily="34" charset="0"/>
                <a:ea typeface="Arial" pitchFamily="34" charset="-122"/>
                <a:cs typeface="Arial" pitchFamily="34" charset="-120"/>
              </a:rPr>
              <a:t>表达式</a:t>
            </a:r>
            <a:endParaRPr lang="en-US" sz="2284" dirty="0"/>
          </a:p>
        </p:txBody>
      </p:sp>
      <p:sp>
        <p:nvSpPr>
          <p:cNvPr id="4" name="Object3"/>
          <p:cNvSpPr/>
          <p:nvPr/>
        </p:nvSpPr>
        <p:spPr>
          <a:xfrm>
            <a:off x="609905" y="2067687"/>
            <a:ext cx="3291840" cy="462915"/>
          </a:xfrm>
          <a:prstGeom prst="rect">
            <a:avLst/>
          </a:prstGeom>
          <a:noFill/>
          <a:ln/>
        </p:spPr>
        <p:txBody>
          <a:bodyPr wrap="square" lIns="0" tIns="0" rIns="0" bIns="0" rtlCol="0" anchor="t">
            <a:normAutofit/>
          </a:bodyPr>
          <a:lstStyle/>
          <a:p>
            <a:pPr algn="l">
              <a:lnSpc>
                <a:spcPts val="3198"/>
              </a:lnSpc>
            </a:pPr>
            <a:r>
              <a:rPr lang="en-US" sz="2300" b="0" dirty="0">
                <a:solidFill>
                  <a:srgbClr val="FFFFFF"/>
                </a:solidFill>
                <a:latin typeface="Arial" pitchFamily="34" charset="0"/>
                <a:ea typeface="Arial" pitchFamily="34" charset="-122"/>
                <a:cs typeface="Arial" pitchFamily="34" charset="-120"/>
              </a:rPr>
              <a:t>常规双边带调制（AM）</a:t>
            </a:r>
            <a:endParaRPr lang="en-US" sz="2284" dirty="0"/>
          </a:p>
        </p:txBody>
      </p:sp>
      <p:sp>
        <p:nvSpPr>
          <p:cNvPr id="5" name="Object4"/>
          <p:cNvSpPr/>
          <p:nvPr/>
        </p:nvSpPr>
        <p:spPr>
          <a:xfrm>
            <a:off x="609905" y="2705481"/>
            <a:ext cx="4663440" cy="462915"/>
          </a:xfrm>
          <a:prstGeom prst="rect">
            <a:avLst/>
          </a:prstGeom>
          <a:noFill/>
          <a:ln/>
        </p:spPr>
        <p:txBody>
          <a:bodyPr wrap="square" lIns="0" tIns="0" rIns="0" bIns="0" rtlCol="0" anchor="t">
            <a:normAutofit/>
          </a:bodyPr>
          <a:lstStyle/>
          <a:p>
            <a:pPr algn="l">
              <a:lnSpc>
                <a:spcPts val="3198"/>
              </a:lnSpc>
            </a:pPr>
            <a:r>
              <a:rPr lang="en-US" sz="2300" b="0" dirty="0">
                <a:solidFill>
                  <a:srgbClr val="FFFFFF"/>
                </a:solidFill>
                <a:latin typeface="Arial" pitchFamily="34" charset="0"/>
                <a:ea typeface="Arial" pitchFamily="34" charset="-122"/>
                <a:cs typeface="Arial" pitchFamily="34" charset="-120"/>
              </a:rPr>
              <a:t>抑制载波双边带调幅（DSB-SC）</a:t>
            </a:r>
            <a:endParaRPr lang="en-US" sz="2284" dirty="0"/>
          </a:p>
        </p:txBody>
      </p:sp>
      <p:sp>
        <p:nvSpPr>
          <p:cNvPr id="6" name="Object5"/>
          <p:cNvSpPr/>
          <p:nvPr/>
        </p:nvSpPr>
        <p:spPr>
          <a:xfrm>
            <a:off x="609905" y="3343275"/>
            <a:ext cx="2834640" cy="462915"/>
          </a:xfrm>
          <a:prstGeom prst="rect">
            <a:avLst/>
          </a:prstGeom>
          <a:noFill/>
          <a:ln/>
        </p:spPr>
        <p:txBody>
          <a:bodyPr wrap="square" lIns="0" tIns="0" rIns="0" bIns="0" rtlCol="0" anchor="t">
            <a:normAutofit/>
          </a:bodyPr>
          <a:lstStyle/>
          <a:p>
            <a:pPr algn="l">
              <a:lnSpc>
                <a:spcPts val="3198"/>
              </a:lnSpc>
            </a:pPr>
            <a:r>
              <a:rPr lang="en-US" sz="2300" b="0" dirty="0">
                <a:solidFill>
                  <a:srgbClr val="FFFFFF"/>
                </a:solidFill>
                <a:latin typeface="Arial" pitchFamily="34" charset="0"/>
                <a:ea typeface="Arial" pitchFamily="34" charset="-122"/>
                <a:cs typeface="Arial" pitchFamily="34" charset="-120"/>
              </a:rPr>
              <a:t>单边带调制（SSB）</a:t>
            </a:r>
            <a:endParaRPr lang="en-US" sz="2284" dirty="0"/>
          </a:p>
        </p:txBody>
      </p:sp>
      <p:sp>
        <p:nvSpPr>
          <p:cNvPr id="7" name="Object6"/>
          <p:cNvSpPr/>
          <p:nvPr/>
        </p:nvSpPr>
        <p:spPr>
          <a:xfrm>
            <a:off x="609905" y="3981069"/>
            <a:ext cx="3108960" cy="462915"/>
          </a:xfrm>
          <a:prstGeom prst="rect">
            <a:avLst/>
          </a:prstGeom>
          <a:noFill/>
          <a:ln/>
        </p:spPr>
        <p:txBody>
          <a:bodyPr wrap="square" lIns="0" tIns="0" rIns="0" bIns="0" rtlCol="0" anchor="t">
            <a:normAutofit/>
          </a:bodyPr>
          <a:lstStyle/>
          <a:p>
            <a:pPr algn="l">
              <a:lnSpc>
                <a:spcPts val="3198"/>
              </a:lnSpc>
            </a:pPr>
            <a:r>
              <a:rPr lang="en-US" sz="2300" b="0" dirty="0">
                <a:solidFill>
                  <a:srgbClr val="FFFFFF"/>
                </a:solidFill>
                <a:latin typeface="Arial" pitchFamily="34" charset="0"/>
                <a:ea typeface="Arial" pitchFamily="34" charset="-122"/>
                <a:cs typeface="Arial" pitchFamily="34" charset="-120"/>
              </a:rPr>
              <a:t>残留边带调制（VSB）</a:t>
            </a:r>
            <a:endParaRPr lang="en-US" sz="2284" dirty="0"/>
          </a:p>
        </p:txBody>
      </p:sp>
      <p:sp>
        <p:nvSpPr>
          <p:cNvPr id="8" name="Object7"/>
          <p:cNvSpPr/>
          <p:nvPr/>
        </p:nvSpPr>
        <p:spPr>
          <a:xfrm>
            <a:off x="609905" y="4618863"/>
            <a:ext cx="3749040" cy="462915"/>
          </a:xfrm>
          <a:prstGeom prst="rect">
            <a:avLst/>
          </a:prstGeom>
          <a:noFill/>
          <a:ln/>
        </p:spPr>
        <p:txBody>
          <a:bodyPr wrap="square" lIns="0" tIns="0" rIns="0" bIns="0" rtlCol="0" anchor="t">
            <a:normAutofit/>
          </a:bodyPr>
          <a:lstStyle/>
          <a:p>
            <a:pPr algn="l">
              <a:lnSpc>
                <a:spcPts val="3198"/>
              </a:lnSpc>
            </a:pPr>
            <a:r>
              <a:rPr lang="en-US" sz="2300" b="0" dirty="0">
                <a:solidFill>
                  <a:srgbClr val="FFFFFF"/>
                </a:solidFill>
                <a:latin typeface="Arial" pitchFamily="34" charset="0"/>
                <a:ea typeface="Arial" pitchFamily="34" charset="-122"/>
                <a:cs typeface="Arial" pitchFamily="34" charset="-120"/>
              </a:rPr>
              <a:t>线性调制系统的抗噪声性能</a:t>
            </a:r>
            <a:endParaRPr lang="en-US" sz="2284" dirty="0"/>
          </a:p>
        </p:txBody>
      </p:sp>
      <p:pic>
        <p:nvPicPr>
          <p:cNvPr id="9" name="Object 8"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2862358"/>
            <a:ext cx="263347" cy="205740"/>
          </a:xfrm>
          <a:prstGeom prst="rect">
            <a:avLst/>
          </a:prstGeom>
        </p:spPr>
      </p:pic>
      <p:sp>
        <p:nvSpPr>
          <p:cNvPr id="10" name="Object9"/>
          <p:cNvSpPr/>
          <p:nvPr/>
        </p:nvSpPr>
        <p:spPr>
          <a:xfrm>
            <a:off x="256946" y="205740"/>
            <a:ext cx="822960" cy="154305"/>
          </a:xfrm>
          <a:prstGeom prst="rect">
            <a:avLst/>
          </a:prstGeom>
          <a:noFill/>
          <a:ln/>
        </p:spPr>
        <p:txBody>
          <a:bodyPr wrap="square" lIns="0" tIns="0" rIns="0" bIns="0" rtlCol="0" anchor="t">
            <a:normAutofit/>
          </a:bodyPr>
          <a:lstStyle/>
          <a:p>
            <a:pPr algn="l">
              <a:lnSpc>
                <a:spcPts val="1035"/>
              </a:lnSpc>
            </a:pPr>
            <a:r>
              <a:rPr lang="en-US" sz="1000" b="0" dirty="0">
                <a:solidFill>
                  <a:srgbClr val="FFFFFF"/>
                </a:solidFill>
                <a:latin typeface="Arial" pitchFamily="34" charset="0"/>
                <a:ea typeface="Arial" pitchFamily="34" charset="-122"/>
                <a:cs typeface="Arial" pitchFamily="34" charset="-120"/>
              </a:rPr>
              <a:t>模拟调制系统</a:t>
            </a:r>
            <a:endParaRPr lang="en-US" sz="973" dirty="0"/>
          </a:p>
        </p:txBody>
      </p:sp>
      <p:pic>
        <p:nvPicPr>
          <p:cNvPr id="11" name="Object 10"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56946" y="388849"/>
            <a:ext cx="256946" cy="22631"/>
          </a:xfrm>
          <a:prstGeom prst="rect">
            <a:avLst/>
          </a:prstGeom>
        </p:spPr>
      </p:pic>
    </p:spTree>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name="Slide 221">
    <p:spTree>
      <p:nvGrpSpPr>
        <p:cNvPr id="1" name=""/>
        <p:cNvGrpSpPr/>
        <p:nvPr/>
      </p:nvGrpSpPr>
      <p:grpSpPr>
        <a:xfrm>
          <a:off x="0" y="0"/>
          <a:ext cx="0" cy="0"/>
          <a:chOff x="0" y="0"/>
          <a:chExt cx="0" cy="0"/>
        </a:xfrm>
      </p:grpSpPr>
      <p:sp>
        <p:nvSpPr>
          <p:cNvPr id="2" name="Object1"/>
          <p:cNvSpPr/>
          <p:nvPr/>
        </p:nvSpPr>
        <p:spPr>
          <a:xfrm>
            <a:off x="609905" y="642938"/>
            <a:ext cx="1737360" cy="771525"/>
          </a:xfrm>
          <a:prstGeom prst="rect">
            <a:avLst/>
          </a:prstGeom>
          <a:noFill/>
          <a:ln/>
        </p:spPr>
        <p:txBody>
          <a:bodyPr wrap="square" lIns="0" tIns="0" rIns="0" bIns="0" rtlCol="0" anchor="t">
            <a:normAutofit/>
          </a:bodyPr>
          <a:lstStyle/>
          <a:p>
            <a:pPr algn="l">
              <a:lnSpc>
                <a:spcPts val="5444"/>
              </a:lnSpc>
            </a:pPr>
            <a:r>
              <a:rPr lang="en-US" sz="4200" b="1" dirty="0">
                <a:solidFill>
                  <a:srgbClr val="FFFFFF"/>
                </a:solidFill>
                <a:latin typeface="Arial" pitchFamily="34" charset="0"/>
                <a:ea typeface="Arial" pitchFamily="34" charset="-122"/>
                <a:cs typeface="Arial" pitchFamily="34" charset="-120"/>
              </a:rPr>
              <a:t>表达式</a:t>
            </a:r>
            <a:endParaRPr lang="en-US" sz="4188" dirty="0"/>
          </a:p>
        </p:txBody>
      </p:sp>
      <p:sp>
        <p:nvSpPr>
          <p:cNvPr id="3" name="Object2"/>
          <p:cNvSpPr/>
          <p:nvPr/>
        </p:nvSpPr>
        <p:spPr>
          <a:xfrm>
            <a:off x="609905" y="1429893"/>
            <a:ext cx="1554480" cy="462915"/>
          </a:xfrm>
          <a:prstGeom prst="rect">
            <a:avLst/>
          </a:prstGeom>
          <a:noFill/>
          <a:ln/>
        </p:spPr>
        <p:txBody>
          <a:bodyPr wrap="square" lIns="0" tIns="0" rIns="0" bIns="0" rtlCol="0" anchor="t">
            <a:normAutofit/>
          </a:bodyPr>
          <a:lstStyle/>
          <a:p>
            <a:pPr algn="l">
              <a:lnSpc>
                <a:spcPts val="3198"/>
              </a:lnSpc>
            </a:pPr>
            <a:r>
              <a:rPr lang="en-US" sz="2300" b="0" dirty="0">
                <a:solidFill>
                  <a:srgbClr val="FFFFFF"/>
                </a:solidFill>
                <a:latin typeface="Arial" pitchFamily="34" charset="0"/>
                <a:ea typeface="Arial" pitchFamily="34" charset="-122"/>
                <a:cs typeface="Arial" pitchFamily="34" charset="-120"/>
              </a:rPr>
              <a:t>时域表达式</a:t>
            </a:r>
            <a:endParaRPr lang="en-US" sz="2284" dirty="0"/>
          </a:p>
        </p:txBody>
      </p:sp>
      <p:sp>
        <p:nvSpPr>
          <p:cNvPr id="4" name="Object3"/>
          <p:cNvSpPr/>
          <p:nvPr/>
        </p:nvSpPr>
        <p:spPr>
          <a:xfrm>
            <a:off x="609905" y="2067687"/>
            <a:ext cx="1554480" cy="462915"/>
          </a:xfrm>
          <a:prstGeom prst="rect">
            <a:avLst/>
          </a:prstGeom>
          <a:noFill/>
          <a:ln/>
        </p:spPr>
        <p:txBody>
          <a:bodyPr wrap="square" lIns="0" tIns="0" rIns="0" bIns="0" rtlCol="0" anchor="t">
            <a:normAutofit/>
          </a:bodyPr>
          <a:lstStyle/>
          <a:p>
            <a:pPr algn="l">
              <a:lnSpc>
                <a:spcPts val="3198"/>
              </a:lnSpc>
            </a:pPr>
            <a:r>
              <a:rPr lang="en-US" sz="2300" b="0" dirty="0">
                <a:solidFill>
                  <a:srgbClr val="FFFFFF"/>
                </a:solidFill>
                <a:latin typeface="Arial" pitchFamily="34" charset="0"/>
                <a:ea typeface="Arial" pitchFamily="34" charset="-122"/>
                <a:cs typeface="Arial" pitchFamily="34" charset="-120"/>
              </a:rPr>
              <a:t>频域表达式</a:t>
            </a:r>
            <a:endParaRPr lang="en-US" sz="2284" dirty="0"/>
          </a:p>
        </p:txBody>
      </p:sp>
      <p:pic>
        <p:nvPicPr>
          <p:cNvPr id="5" name="Object 4"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2862358"/>
            <a:ext cx="263347" cy="205740"/>
          </a:xfrm>
          <a:prstGeom prst="rect">
            <a:avLst/>
          </a:prstGeom>
        </p:spPr>
      </p:pic>
      <p:sp>
        <p:nvSpPr>
          <p:cNvPr id="6" name="Object5"/>
          <p:cNvSpPr/>
          <p:nvPr/>
        </p:nvSpPr>
        <p:spPr>
          <a:xfrm>
            <a:off x="256946" y="205740"/>
            <a:ext cx="822960" cy="154305"/>
          </a:xfrm>
          <a:prstGeom prst="rect">
            <a:avLst/>
          </a:prstGeom>
          <a:noFill/>
          <a:ln/>
        </p:spPr>
        <p:txBody>
          <a:bodyPr wrap="square" lIns="0" tIns="0" rIns="0" bIns="0" rtlCol="0" anchor="t">
            <a:normAutofit/>
          </a:bodyPr>
          <a:lstStyle/>
          <a:p>
            <a:pPr algn="l">
              <a:lnSpc>
                <a:spcPts val="1035"/>
              </a:lnSpc>
            </a:pPr>
            <a:r>
              <a:rPr lang="en-US" sz="1000" b="0" dirty="0">
                <a:solidFill>
                  <a:srgbClr val="FFFFFF"/>
                </a:solidFill>
                <a:latin typeface="Arial" pitchFamily="34" charset="0"/>
                <a:ea typeface="Arial" pitchFamily="34" charset="-122"/>
                <a:cs typeface="Arial" pitchFamily="34" charset="-120"/>
              </a:rPr>
              <a:t>模拟调制系统</a:t>
            </a:r>
            <a:endParaRPr lang="en-US" sz="973" dirty="0"/>
          </a:p>
        </p:txBody>
      </p:sp>
      <p:pic>
        <p:nvPicPr>
          <p:cNvPr id="7" name="Object 6"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56946" y="388849"/>
            <a:ext cx="256946" cy="22631"/>
          </a:xfrm>
          <a:prstGeom prst="rect">
            <a:avLst/>
          </a:prstGeom>
        </p:spPr>
      </p:pic>
    </p:spTree>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name="Slide 222">
    <p:spTree>
      <p:nvGrpSpPr>
        <p:cNvPr id="1" name=""/>
        <p:cNvGrpSpPr/>
        <p:nvPr/>
      </p:nvGrpSpPr>
      <p:grpSpPr>
        <a:xfrm>
          <a:off x="0" y="0"/>
          <a:ext cx="0" cy="0"/>
          <a:chOff x="0" y="0"/>
          <a:chExt cx="0" cy="0"/>
        </a:xfrm>
      </p:grpSpPr>
      <p:sp>
        <p:nvSpPr>
          <p:cNvPr id="2" name="Object1"/>
          <p:cNvSpPr/>
          <p:nvPr/>
        </p:nvSpPr>
        <p:spPr>
          <a:xfrm>
            <a:off x="609905" y="1552308"/>
            <a:ext cx="3657600" cy="977265"/>
          </a:xfrm>
          <a:prstGeom prst="rect">
            <a:avLst/>
          </a:prstGeom>
          <a:noFill/>
          <a:ln/>
        </p:spPr>
        <p:txBody>
          <a:bodyPr wrap="square" lIns="0" tIns="0" rIns="0" bIns="0" rtlCol="0" anchor="t">
            <a:normAutofit/>
          </a:bodyPr>
          <a:lstStyle/>
          <a:p>
            <a:pPr algn="l">
              <a:lnSpc>
                <a:spcPts val="6929"/>
              </a:lnSpc>
            </a:pPr>
            <a:r>
              <a:rPr lang="en-US" sz="5300" b="1" dirty="0">
                <a:solidFill>
                  <a:srgbClr val="FFFFFF"/>
                </a:solidFill>
                <a:latin typeface="Arial" pitchFamily="34" charset="0"/>
                <a:ea typeface="Arial" pitchFamily="34" charset="-122"/>
                <a:cs typeface="Arial" pitchFamily="34" charset="-120"/>
              </a:rPr>
              <a:t>时域表达式</a:t>
            </a:r>
            <a:endParaRPr lang="en-US" sz="5330" dirty="0"/>
          </a:p>
        </p:txBody>
      </p:sp>
      <p:sp>
        <p:nvSpPr>
          <p:cNvPr id="3" name="Object2"/>
          <p:cNvSpPr/>
          <p:nvPr/>
        </p:nvSpPr>
        <p:spPr>
          <a:xfrm>
            <a:off x="609905" y="2922537"/>
            <a:ext cx="0" cy="0"/>
          </a:xfrm>
          <a:prstGeom prst="rect">
            <a:avLst/>
          </a:prstGeom>
          <a:noFill/>
          <a:ln/>
        </p:spPr>
        <p:txBody>
          <a:bodyPr wrap="square" lIns="0" tIns="0" rIns="0" bIns="0" rtlCol="0" anchor="t">
            <a:normAutofit fontScale="25000" lnSpcReduction="20000"/>
          </a:bodyPr>
          <a:lstStyle/>
          <a:p>
            <a:pPr algn="l">
              <a:lnSpc>
                <a:spcPts val="4949"/>
              </a:lnSpc>
            </a:pPr>
            <a:endParaRPr lang="en-US" sz="3807" dirty="0"/>
          </a:p>
        </p:txBody>
      </p:sp>
      <p:pic>
        <p:nvPicPr>
          <p:cNvPr id="4" name="Object 3"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86714" y="2999689"/>
            <a:ext cx="514807" cy="514350"/>
          </a:xfrm>
          <a:prstGeom prst="rect">
            <a:avLst/>
          </a:prstGeom>
        </p:spPr>
      </p:pic>
      <p:pic>
        <p:nvPicPr>
          <p:cNvPr id="5" name="Object 4"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09905" y="2488425"/>
            <a:ext cx="3600907" cy="434111"/>
          </a:xfrm>
          <a:prstGeom prst="rect">
            <a:avLst/>
          </a:prstGeom>
        </p:spPr>
      </p:pic>
      <p:sp>
        <p:nvSpPr>
          <p:cNvPr id="6" name="Object5"/>
          <p:cNvSpPr/>
          <p:nvPr/>
        </p:nvSpPr>
        <p:spPr>
          <a:xfrm>
            <a:off x="256946" y="205740"/>
            <a:ext cx="822960" cy="154305"/>
          </a:xfrm>
          <a:prstGeom prst="rect">
            <a:avLst/>
          </a:prstGeom>
          <a:noFill/>
          <a:ln/>
        </p:spPr>
        <p:txBody>
          <a:bodyPr wrap="square" lIns="0" tIns="0" rIns="0" bIns="0" rtlCol="0" anchor="t">
            <a:normAutofit/>
          </a:bodyPr>
          <a:lstStyle/>
          <a:p>
            <a:pPr algn="l">
              <a:lnSpc>
                <a:spcPts val="1035"/>
              </a:lnSpc>
            </a:pPr>
            <a:r>
              <a:rPr lang="en-US" sz="1000" b="0" dirty="0">
                <a:solidFill>
                  <a:srgbClr val="FFFFFF"/>
                </a:solidFill>
                <a:latin typeface="Arial" pitchFamily="34" charset="0"/>
                <a:ea typeface="Arial" pitchFamily="34" charset="-122"/>
                <a:cs typeface="Arial" pitchFamily="34" charset="-120"/>
              </a:rPr>
              <a:t>模拟调制系统</a:t>
            </a:r>
            <a:endParaRPr lang="en-US" sz="973" dirty="0"/>
          </a:p>
        </p:txBody>
      </p:sp>
      <p:pic>
        <p:nvPicPr>
          <p:cNvPr id="7" name="Object 6"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56946" y="388849"/>
            <a:ext cx="256946" cy="22631"/>
          </a:xfrm>
          <a:prstGeom prst="rect">
            <a:avLst/>
          </a:prstGeom>
        </p:spPr>
      </p:pic>
    </p:spTree>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name="Slide 223">
    <p:spTree>
      <p:nvGrpSpPr>
        <p:cNvPr id="1" name=""/>
        <p:cNvGrpSpPr/>
        <p:nvPr/>
      </p:nvGrpSpPr>
      <p:grpSpPr>
        <a:xfrm>
          <a:off x="0" y="0"/>
          <a:ext cx="0" cy="0"/>
          <a:chOff x="0" y="0"/>
          <a:chExt cx="0" cy="0"/>
        </a:xfrm>
      </p:grpSpPr>
      <p:pic>
        <p:nvPicPr>
          <p:cNvPr id="2" name="Object 1" descr="file://C:\Users\tons\AppData\Roaming\XMind\Electron v3\vana\workbooks\f4ea90d42ceac6a1d5eb8b85d1\resources\d8a09e7bbb7c9aa8dafb0a69a9c1ab8872227f49331a5372b1751e6d65bc5ca5.png"/>
          <p:cNvPicPr>
            <a:picLocks noChangeAspect="1"/>
          </p:cNvPicPr>
          <p:nvPr/>
        </p:nvPicPr>
        <p:blipFill>
          <a:blip r:embed="rId3"/>
          <a:stretch>
            <a:fillRect/>
          </a:stretch>
        </p:blipFill>
        <p:spPr>
          <a:xfrm>
            <a:off x="1218895" y="2059972"/>
            <a:ext cx="6705295" cy="1024071"/>
          </a:xfrm>
          <a:prstGeom prst="rect">
            <a:avLst/>
          </a:prstGeom>
        </p:spPr>
      </p:pic>
      <p:sp>
        <p:nvSpPr>
          <p:cNvPr id="3" name="Object2"/>
          <p:cNvSpPr/>
          <p:nvPr/>
        </p:nvSpPr>
        <p:spPr>
          <a:xfrm>
            <a:off x="256946" y="205740"/>
            <a:ext cx="822960" cy="154305"/>
          </a:xfrm>
          <a:prstGeom prst="rect">
            <a:avLst/>
          </a:prstGeom>
          <a:noFill/>
          <a:ln/>
        </p:spPr>
        <p:txBody>
          <a:bodyPr wrap="square" lIns="0" tIns="0" rIns="0" bIns="0" rtlCol="0" anchor="t">
            <a:normAutofit/>
          </a:bodyPr>
          <a:lstStyle/>
          <a:p>
            <a:pPr algn="l">
              <a:lnSpc>
                <a:spcPts val="1035"/>
              </a:lnSpc>
            </a:pPr>
            <a:r>
              <a:rPr lang="en-US" sz="1000" b="0" dirty="0">
                <a:solidFill>
                  <a:srgbClr val="FFFFFF"/>
                </a:solidFill>
                <a:latin typeface="Arial" pitchFamily="34" charset="0"/>
                <a:ea typeface="Arial" pitchFamily="34" charset="-122"/>
                <a:cs typeface="Arial" pitchFamily="34" charset="-120"/>
              </a:rPr>
              <a:t>模拟调制系统</a:t>
            </a:r>
            <a:endParaRPr lang="en-US" sz="973" dirty="0"/>
          </a:p>
        </p:txBody>
      </p:sp>
      <p:pic>
        <p:nvPicPr>
          <p:cNvPr id="4" name="Object 3"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56946" y="388849"/>
            <a:ext cx="256946" cy="22631"/>
          </a:xfrm>
          <a:prstGeom prst="rect">
            <a:avLst/>
          </a:prstGeom>
        </p:spPr>
      </p:pic>
    </p:spTree>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name="Slide 224">
    <p:spTree>
      <p:nvGrpSpPr>
        <p:cNvPr id="1" name=""/>
        <p:cNvGrpSpPr/>
        <p:nvPr/>
      </p:nvGrpSpPr>
      <p:grpSpPr>
        <a:xfrm>
          <a:off x="0" y="0"/>
          <a:ext cx="0" cy="0"/>
          <a:chOff x="0" y="0"/>
          <a:chExt cx="0" cy="0"/>
        </a:xfrm>
      </p:grpSpPr>
      <p:sp>
        <p:nvSpPr>
          <p:cNvPr id="2" name="Object1"/>
          <p:cNvSpPr/>
          <p:nvPr/>
        </p:nvSpPr>
        <p:spPr>
          <a:xfrm>
            <a:off x="609905" y="1552308"/>
            <a:ext cx="3657600" cy="977265"/>
          </a:xfrm>
          <a:prstGeom prst="rect">
            <a:avLst/>
          </a:prstGeom>
          <a:noFill/>
          <a:ln/>
        </p:spPr>
        <p:txBody>
          <a:bodyPr wrap="square" lIns="0" tIns="0" rIns="0" bIns="0" rtlCol="0" anchor="t">
            <a:normAutofit/>
          </a:bodyPr>
          <a:lstStyle/>
          <a:p>
            <a:pPr algn="l">
              <a:lnSpc>
                <a:spcPts val="6929"/>
              </a:lnSpc>
            </a:pPr>
            <a:r>
              <a:rPr lang="en-US" sz="5300" b="1" dirty="0">
                <a:solidFill>
                  <a:srgbClr val="FFFFFF"/>
                </a:solidFill>
                <a:latin typeface="Arial" pitchFamily="34" charset="0"/>
                <a:ea typeface="Arial" pitchFamily="34" charset="-122"/>
                <a:cs typeface="Arial" pitchFamily="34" charset="-120"/>
              </a:rPr>
              <a:t>频域表达式</a:t>
            </a:r>
            <a:endParaRPr lang="en-US" sz="5330" dirty="0"/>
          </a:p>
        </p:txBody>
      </p:sp>
      <p:sp>
        <p:nvSpPr>
          <p:cNvPr id="3" name="Object2"/>
          <p:cNvSpPr/>
          <p:nvPr/>
        </p:nvSpPr>
        <p:spPr>
          <a:xfrm>
            <a:off x="609905" y="2922537"/>
            <a:ext cx="0" cy="0"/>
          </a:xfrm>
          <a:prstGeom prst="rect">
            <a:avLst/>
          </a:prstGeom>
          <a:noFill/>
          <a:ln/>
        </p:spPr>
        <p:txBody>
          <a:bodyPr wrap="square" lIns="0" tIns="0" rIns="0" bIns="0" rtlCol="0" anchor="t">
            <a:normAutofit fontScale="25000" lnSpcReduction="20000"/>
          </a:bodyPr>
          <a:lstStyle/>
          <a:p>
            <a:pPr algn="l">
              <a:lnSpc>
                <a:spcPts val="4949"/>
              </a:lnSpc>
            </a:pPr>
            <a:endParaRPr lang="en-US" sz="3807" dirty="0"/>
          </a:p>
        </p:txBody>
      </p:sp>
      <p:pic>
        <p:nvPicPr>
          <p:cNvPr id="4" name="Object 3"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86714" y="2999689"/>
            <a:ext cx="514807" cy="514350"/>
          </a:xfrm>
          <a:prstGeom prst="rect">
            <a:avLst/>
          </a:prstGeom>
        </p:spPr>
      </p:pic>
      <p:pic>
        <p:nvPicPr>
          <p:cNvPr id="5" name="Object 4"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09905" y="2488425"/>
            <a:ext cx="3600907" cy="434111"/>
          </a:xfrm>
          <a:prstGeom prst="rect">
            <a:avLst/>
          </a:prstGeom>
        </p:spPr>
      </p:pic>
      <p:sp>
        <p:nvSpPr>
          <p:cNvPr id="6" name="Object5"/>
          <p:cNvSpPr/>
          <p:nvPr/>
        </p:nvSpPr>
        <p:spPr>
          <a:xfrm>
            <a:off x="256946" y="205740"/>
            <a:ext cx="822960" cy="154305"/>
          </a:xfrm>
          <a:prstGeom prst="rect">
            <a:avLst/>
          </a:prstGeom>
          <a:noFill/>
          <a:ln/>
        </p:spPr>
        <p:txBody>
          <a:bodyPr wrap="square" lIns="0" tIns="0" rIns="0" bIns="0" rtlCol="0" anchor="t">
            <a:normAutofit/>
          </a:bodyPr>
          <a:lstStyle/>
          <a:p>
            <a:pPr algn="l">
              <a:lnSpc>
                <a:spcPts val="1035"/>
              </a:lnSpc>
            </a:pPr>
            <a:r>
              <a:rPr lang="en-US" sz="1000" b="0" dirty="0">
                <a:solidFill>
                  <a:srgbClr val="FFFFFF"/>
                </a:solidFill>
                <a:latin typeface="Arial" pitchFamily="34" charset="0"/>
                <a:ea typeface="Arial" pitchFamily="34" charset="-122"/>
                <a:cs typeface="Arial" pitchFamily="34" charset="-120"/>
              </a:rPr>
              <a:t>模拟调制系统</a:t>
            </a:r>
            <a:endParaRPr lang="en-US" sz="973" dirty="0"/>
          </a:p>
        </p:txBody>
      </p:sp>
      <p:pic>
        <p:nvPicPr>
          <p:cNvPr id="7" name="Object 6"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56946" y="388849"/>
            <a:ext cx="256946" cy="22631"/>
          </a:xfrm>
          <a:prstGeom prst="rect">
            <a:avLst/>
          </a:prstGeom>
        </p:spPr>
      </p:pic>
    </p:spTree>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name="Slide 225">
    <p:spTree>
      <p:nvGrpSpPr>
        <p:cNvPr id="1" name=""/>
        <p:cNvGrpSpPr/>
        <p:nvPr/>
      </p:nvGrpSpPr>
      <p:grpSpPr>
        <a:xfrm>
          <a:off x="0" y="0"/>
          <a:ext cx="0" cy="0"/>
          <a:chOff x="0" y="0"/>
          <a:chExt cx="0" cy="0"/>
        </a:xfrm>
      </p:grpSpPr>
      <p:pic>
        <p:nvPicPr>
          <p:cNvPr id="2" name="Object 1" descr="file://C:\Users\tons\AppData\Roaming\XMind\Electron v3\vana\workbooks\f4ea90d42ceac6a1d5eb8b85d1\resources\bc84834502750378c103e7b1b86ca895a1de7566233346d503c1524d49a68cb8.png"/>
          <p:cNvPicPr>
            <a:picLocks noChangeAspect="1"/>
          </p:cNvPicPr>
          <p:nvPr/>
        </p:nvPicPr>
        <p:blipFill>
          <a:blip r:embed="rId3"/>
          <a:stretch>
            <a:fillRect/>
          </a:stretch>
        </p:blipFill>
        <p:spPr>
          <a:xfrm>
            <a:off x="609905" y="1967389"/>
            <a:ext cx="7925105" cy="1208723"/>
          </a:xfrm>
          <a:prstGeom prst="rect">
            <a:avLst/>
          </a:prstGeom>
        </p:spPr>
      </p:pic>
      <p:sp>
        <p:nvSpPr>
          <p:cNvPr id="3" name="Object2"/>
          <p:cNvSpPr/>
          <p:nvPr/>
        </p:nvSpPr>
        <p:spPr>
          <a:xfrm>
            <a:off x="256946" y="205740"/>
            <a:ext cx="822960" cy="154305"/>
          </a:xfrm>
          <a:prstGeom prst="rect">
            <a:avLst/>
          </a:prstGeom>
          <a:noFill/>
          <a:ln/>
        </p:spPr>
        <p:txBody>
          <a:bodyPr wrap="square" lIns="0" tIns="0" rIns="0" bIns="0" rtlCol="0" anchor="t">
            <a:normAutofit/>
          </a:bodyPr>
          <a:lstStyle/>
          <a:p>
            <a:pPr algn="l">
              <a:lnSpc>
                <a:spcPts val="1035"/>
              </a:lnSpc>
            </a:pPr>
            <a:r>
              <a:rPr lang="en-US" sz="1000" b="0" dirty="0">
                <a:solidFill>
                  <a:srgbClr val="FFFFFF"/>
                </a:solidFill>
                <a:latin typeface="Arial" pitchFamily="34" charset="0"/>
                <a:ea typeface="Arial" pitchFamily="34" charset="-122"/>
                <a:cs typeface="Arial" pitchFamily="34" charset="-120"/>
              </a:rPr>
              <a:t>模拟调制系统</a:t>
            </a:r>
            <a:endParaRPr lang="en-US" sz="973" dirty="0"/>
          </a:p>
        </p:txBody>
      </p:sp>
      <p:pic>
        <p:nvPicPr>
          <p:cNvPr id="4" name="Object 3"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56946" y="388849"/>
            <a:ext cx="256946" cy="22631"/>
          </a:xfrm>
          <a:prstGeom prst="rect">
            <a:avLst/>
          </a:prstGeom>
        </p:spPr>
      </p:pic>
    </p:spTree>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name="Slide 226">
    <p:spTree>
      <p:nvGrpSpPr>
        <p:cNvPr id="1" name=""/>
        <p:cNvGrpSpPr/>
        <p:nvPr/>
      </p:nvGrpSpPr>
      <p:grpSpPr>
        <a:xfrm>
          <a:off x="0" y="0"/>
          <a:ext cx="0" cy="0"/>
          <a:chOff x="0" y="0"/>
          <a:chExt cx="0" cy="0"/>
        </a:xfrm>
      </p:grpSpPr>
      <p:sp>
        <p:nvSpPr>
          <p:cNvPr id="2" name="Object1"/>
          <p:cNvSpPr/>
          <p:nvPr/>
        </p:nvSpPr>
        <p:spPr>
          <a:xfrm>
            <a:off x="609905" y="642938"/>
            <a:ext cx="6035040" cy="771525"/>
          </a:xfrm>
          <a:prstGeom prst="rect">
            <a:avLst/>
          </a:prstGeom>
          <a:noFill/>
          <a:ln/>
        </p:spPr>
        <p:txBody>
          <a:bodyPr wrap="square" lIns="0" tIns="0" rIns="0" bIns="0" rtlCol="0" anchor="t">
            <a:normAutofit/>
          </a:bodyPr>
          <a:lstStyle/>
          <a:p>
            <a:pPr algn="l">
              <a:lnSpc>
                <a:spcPts val="5444"/>
              </a:lnSpc>
            </a:pPr>
            <a:r>
              <a:rPr lang="en-US" sz="4200" b="1" dirty="0">
                <a:solidFill>
                  <a:srgbClr val="FFFFFF"/>
                </a:solidFill>
                <a:latin typeface="Arial" pitchFamily="34" charset="0"/>
                <a:ea typeface="Arial" pitchFamily="34" charset="-122"/>
                <a:cs typeface="Arial" pitchFamily="34" charset="-120"/>
              </a:rPr>
              <a:t>常规双边带调制（AM）</a:t>
            </a:r>
            <a:endParaRPr lang="en-US" sz="4188" dirty="0"/>
          </a:p>
        </p:txBody>
      </p:sp>
      <p:sp>
        <p:nvSpPr>
          <p:cNvPr id="3" name="Object2"/>
          <p:cNvSpPr/>
          <p:nvPr/>
        </p:nvSpPr>
        <p:spPr>
          <a:xfrm>
            <a:off x="609905" y="1429893"/>
            <a:ext cx="1554480" cy="462915"/>
          </a:xfrm>
          <a:prstGeom prst="rect">
            <a:avLst/>
          </a:prstGeom>
          <a:noFill/>
          <a:ln/>
        </p:spPr>
        <p:txBody>
          <a:bodyPr wrap="square" lIns="0" tIns="0" rIns="0" bIns="0" rtlCol="0" anchor="t">
            <a:normAutofit/>
          </a:bodyPr>
          <a:lstStyle/>
          <a:p>
            <a:pPr algn="l">
              <a:lnSpc>
                <a:spcPts val="3198"/>
              </a:lnSpc>
            </a:pPr>
            <a:r>
              <a:rPr lang="en-US" sz="2300" b="0" dirty="0">
                <a:solidFill>
                  <a:srgbClr val="FFFFFF"/>
                </a:solidFill>
                <a:latin typeface="Arial" pitchFamily="34" charset="0"/>
                <a:ea typeface="Arial" pitchFamily="34" charset="-122"/>
                <a:cs typeface="Arial" pitchFamily="34" charset="-120"/>
              </a:rPr>
              <a:t>时域表达式</a:t>
            </a:r>
            <a:endParaRPr lang="en-US" sz="2284" dirty="0"/>
          </a:p>
        </p:txBody>
      </p:sp>
      <p:sp>
        <p:nvSpPr>
          <p:cNvPr id="4" name="Object3"/>
          <p:cNvSpPr/>
          <p:nvPr/>
        </p:nvSpPr>
        <p:spPr>
          <a:xfrm>
            <a:off x="609905" y="2067687"/>
            <a:ext cx="1554480" cy="462915"/>
          </a:xfrm>
          <a:prstGeom prst="rect">
            <a:avLst/>
          </a:prstGeom>
          <a:noFill/>
          <a:ln/>
        </p:spPr>
        <p:txBody>
          <a:bodyPr wrap="square" lIns="0" tIns="0" rIns="0" bIns="0" rtlCol="0" anchor="t">
            <a:normAutofit/>
          </a:bodyPr>
          <a:lstStyle/>
          <a:p>
            <a:pPr algn="l">
              <a:lnSpc>
                <a:spcPts val="3198"/>
              </a:lnSpc>
            </a:pPr>
            <a:r>
              <a:rPr lang="en-US" sz="2300" b="0" dirty="0">
                <a:solidFill>
                  <a:srgbClr val="FFFFFF"/>
                </a:solidFill>
                <a:latin typeface="Arial" pitchFamily="34" charset="0"/>
                <a:ea typeface="Arial" pitchFamily="34" charset="-122"/>
                <a:cs typeface="Arial" pitchFamily="34" charset="-120"/>
              </a:rPr>
              <a:t>频域表达式</a:t>
            </a:r>
            <a:endParaRPr lang="en-US" sz="2284" dirty="0"/>
          </a:p>
        </p:txBody>
      </p:sp>
      <p:sp>
        <p:nvSpPr>
          <p:cNvPr id="5" name="Object4"/>
          <p:cNvSpPr/>
          <p:nvPr/>
        </p:nvSpPr>
        <p:spPr>
          <a:xfrm>
            <a:off x="609905" y="2705481"/>
            <a:ext cx="1280160" cy="462915"/>
          </a:xfrm>
          <a:prstGeom prst="rect">
            <a:avLst/>
          </a:prstGeom>
          <a:noFill/>
          <a:ln/>
        </p:spPr>
        <p:txBody>
          <a:bodyPr wrap="square" lIns="0" tIns="0" rIns="0" bIns="0" rtlCol="0" anchor="t">
            <a:normAutofit/>
          </a:bodyPr>
          <a:lstStyle/>
          <a:p>
            <a:pPr algn="l">
              <a:lnSpc>
                <a:spcPts val="3198"/>
              </a:lnSpc>
            </a:pPr>
            <a:r>
              <a:rPr lang="en-US" sz="2300" b="0" dirty="0">
                <a:solidFill>
                  <a:srgbClr val="FFFFFF"/>
                </a:solidFill>
                <a:latin typeface="Arial" pitchFamily="34" charset="0"/>
                <a:ea typeface="Arial" pitchFamily="34" charset="-122"/>
                <a:cs typeface="Arial" pitchFamily="34" charset="-120"/>
              </a:rPr>
              <a:t>调制效率</a:t>
            </a:r>
            <a:endParaRPr lang="en-US" sz="2284" dirty="0"/>
          </a:p>
        </p:txBody>
      </p:sp>
      <p:pic>
        <p:nvPicPr>
          <p:cNvPr id="6" name="Object 5"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2862358"/>
            <a:ext cx="263347" cy="205740"/>
          </a:xfrm>
          <a:prstGeom prst="rect">
            <a:avLst/>
          </a:prstGeom>
        </p:spPr>
      </p:pic>
      <p:sp>
        <p:nvSpPr>
          <p:cNvPr id="7" name="Object6"/>
          <p:cNvSpPr/>
          <p:nvPr/>
        </p:nvSpPr>
        <p:spPr>
          <a:xfrm>
            <a:off x="256946" y="205740"/>
            <a:ext cx="822960" cy="154305"/>
          </a:xfrm>
          <a:prstGeom prst="rect">
            <a:avLst/>
          </a:prstGeom>
          <a:noFill/>
          <a:ln/>
        </p:spPr>
        <p:txBody>
          <a:bodyPr wrap="square" lIns="0" tIns="0" rIns="0" bIns="0" rtlCol="0" anchor="t">
            <a:normAutofit/>
          </a:bodyPr>
          <a:lstStyle/>
          <a:p>
            <a:pPr algn="l">
              <a:lnSpc>
                <a:spcPts val="1035"/>
              </a:lnSpc>
            </a:pPr>
            <a:r>
              <a:rPr lang="en-US" sz="1000" b="0" dirty="0">
                <a:solidFill>
                  <a:srgbClr val="FFFFFF"/>
                </a:solidFill>
                <a:latin typeface="Arial" pitchFamily="34" charset="0"/>
                <a:ea typeface="Arial" pitchFamily="34" charset="-122"/>
                <a:cs typeface="Arial" pitchFamily="34" charset="-120"/>
              </a:rPr>
              <a:t>模拟调制系统</a:t>
            </a:r>
            <a:endParaRPr lang="en-US" sz="973" dirty="0"/>
          </a:p>
        </p:txBody>
      </p:sp>
      <p:pic>
        <p:nvPicPr>
          <p:cNvPr id="8" name="Object 7"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56946" y="388849"/>
            <a:ext cx="256946" cy="22631"/>
          </a:xfrm>
          <a:prstGeom prst="rect">
            <a:avLst/>
          </a:prstGeom>
        </p:spPr>
      </p:pic>
    </p:spTree>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name="Slide 227">
    <p:spTree>
      <p:nvGrpSpPr>
        <p:cNvPr id="1" name=""/>
        <p:cNvGrpSpPr/>
        <p:nvPr/>
      </p:nvGrpSpPr>
      <p:grpSpPr>
        <a:xfrm>
          <a:off x="0" y="0"/>
          <a:ext cx="0" cy="0"/>
          <a:chOff x="0" y="0"/>
          <a:chExt cx="0" cy="0"/>
        </a:xfrm>
      </p:grpSpPr>
      <p:sp>
        <p:nvSpPr>
          <p:cNvPr id="2" name="Object1"/>
          <p:cNvSpPr/>
          <p:nvPr/>
        </p:nvSpPr>
        <p:spPr>
          <a:xfrm>
            <a:off x="609905" y="1552308"/>
            <a:ext cx="3657600" cy="977265"/>
          </a:xfrm>
          <a:prstGeom prst="rect">
            <a:avLst/>
          </a:prstGeom>
          <a:noFill/>
          <a:ln/>
        </p:spPr>
        <p:txBody>
          <a:bodyPr wrap="square" lIns="0" tIns="0" rIns="0" bIns="0" rtlCol="0" anchor="t">
            <a:normAutofit/>
          </a:bodyPr>
          <a:lstStyle/>
          <a:p>
            <a:pPr algn="l">
              <a:lnSpc>
                <a:spcPts val="6929"/>
              </a:lnSpc>
            </a:pPr>
            <a:r>
              <a:rPr lang="en-US" sz="5300" b="1" dirty="0">
                <a:solidFill>
                  <a:srgbClr val="FFFFFF"/>
                </a:solidFill>
                <a:latin typeface="Arial" pitchFamily="34" charset="0"/>
                <a:ea typeface="Arial" pitchFamily="34" charset="-122"/>
                <a:cs typeface="Arial" pitchFamily="34" charset="-120"/>
              </a:rPr>
              <a:t>时域表达式</a:t>
            </a:r>
            <a:endParaRPr lang="en-US" sz="5330" dirty="0"/>
          </a:p>
        </p:txBody>
      </p:sp>
      <p:sp>
        <p:nvSpPr>
          <p:cNvPr id="3" name="Object2"/>
          <p:cNvSpPr/>
          <p:nvPr/>
        </p:nvSpPr>
        <p:spPr>
          <a:xfrm>
            <a:off x="609905" y="2922537"/>
            <a:ext cx="0" cy="0"/>
          </a:xfrm>
          <a:prstGeom prst="rect">
            <a:avLst/>
          </a:prstGeom>
          <a:noFill/>
          <a:ln/>
        </p:spPr>
        <p:txBody>
          <a:bodyPr wrap="square" lIns="0" tIns="0" rIns="0" bIns="0" rtlCol="0" anchor="t">
            <a:normAutofit fontScale="25000" lnSpcReduction="20000"/>
          </a:bodyPr>
          <a:lstStyle/>
          <a:p>
            <a:pPr algn="l">
              <a:lnSpc>
                <a:spcPts val="4949"/>
              </a:lnSpc>
            </a:pPr>
            <a:endParaRPr lang="en-US" sz="3807" dirty="0"/>
          </a:p>
        </p:txBody>
      </p:sp>
      <p:pic>
        <p:nvPicPr>
          <p:cNvPr id="4" name="Object 3"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86714" y="2999689"/>
            <a:ext cx="514807" cy="514350"/>
          </a:xfrm>
          <a:prstGeom prst="rect">
            <a:avLst/>
          </a:prstGeom>
        </p:spPr>
      </p:pic>
      <p:pic>
        <p:nvPicPr>
          <p:cNvPr id="5" name="Object 4"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09905" y="2488425"/>
            <a:ext cx="3600907" cy="434111"/>
          </a:xfrm>
          <a:prstGeom prst="rect">
            <a:avLst/>
          </a:prstGeom>
        </p:spPr>
      </p:pic>
      <p:sp>
        <p:nvSpPr>
          <p:cNvPr id="6" name="Object5"/>
          <p:cNvSpPr/>
          <p:nvPr/>
        </p:nvSpPr>
        <p:spPr>
          <a:xfrm>
            <a:off x="256946" y="205740"/>
            <a:ext cx="822960" cy="154305"/>
          </a:xfrm>
          <a:prstGeom prst="rect">
            <a:avLst/>
          </a:prstGeom>
          <a:noFill/>
          <a:ln/>
        </p:spPr>
        <p:txBody>
          <a:bodyPr wrap="square" lIns="0" tIns="0" rIns="0" bIns="0" rtlCol="0" anchor="t">
            <a:normAutofit/>
          </a:bodyPr>
          <a:lstStyle/>
          <a:p>
            <a:pPr algn="l">
              <a:lnSpc>
                <a:spcPts val="1035"/>
              </a:lnSpc>
            </a:pPr>
            <a:r>
              <a:rPr lang="en-US" sz="1000" b="0" dirty="0">
                <a:solidFill>
                  <a:srgbClr val="FFFFFF"/>
                </a:solidFill>
                <a:latin typeface="Arial" pitchFamily="34" charset="0"/>
                <a:ea typeface="Arial" pitchFamily="34" charset="-122"/>
                <a:cs typeface="Arial" pitchFamily="34" charset="-120"/>
              </a:rPr>
              <a:t>模拟调制系统</a:t>
            </a:r>
            <a:endParaRPr lang="en-US" sz="973" dirty="0"/>
          </a:p>
        </p:txBody>
      </p:sp>
      <p:pic>
        <p:nvPicPr>
          <p:cNvPr id="7" name="Object 6"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56946" y="388849"/>
            <a:ext cx="256946" cy="22631"/>
          </a:xfrm>
          <a:prstGeom prst="rect">
            <a:avLst/>
          </a:prstGeom>
        </p:spPr>
      </p:pic>
    </p:spTree>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name="Slide 228">
    <p:spTree>
      <p:nvGrpSpPr>
        <p:cNvPr id="1" name=""/>
        <p:cNvGrpSpPr/>
        <p:nvPr/>
      </p:nvGrpSpPr>
      <p:grpSpPr>
        <a:xfrm>
          <a:off x="0" y="0"/>
          <a:ext cx="0" cy="0"/>
          <a:chOff x="0" y="0"/>
          <a:chExt cx="0" cy="0"/>
        </a:xfrm>
      </p:grpSpPr>
      <p:pic>
        <p:nvPicPr>
          <p:cNvPr id="2" name="Object 1" descr="file://C:\Users\tons\AppData\Roaming\XMind\Electron v3\vana\workbooks\f4ea90d42ceac6a1d5eb8b85d1\resources\758ee84591e70da5b55fb7a8d1bcf999f381296419631fa76072d3afea79c673.png"/>
          <p:cNvPicPr>
            <a:picLocks noChangeAspect="1"/>
          </p:cNvPicPr>
          <p:nvPr/>
        </p:nvPicPr>
        <p:blipFill>
          <a:blip r:embed="rId3"/>
          <a:stretch>
            <a:fillRect/>
          </a:stretch>
        </p:blipFill>
        <p:spPr>
          <a:xfrm>
            <a:off x="1218895" y="2186502"/>
            <a:ext cx="6705295" cy="771011"/>
          </a:xfrm>
          <a:prstGeom prst="rect">
            <a:avLst/>
          </a:prstGeom>
        </p:spPr>
      </p:pic>
      <p:sp>
        <p:nvSpPr>
          <p:cNvPr id="3" name="Object2"/>
          <p:cNvSpPr/>
          <p:nvPr/>
        </p:nvSpPr>
        <p:spPr>
          <a:xfrm>
            <a:off x="256946" y="205740"/>
            <a:ext cx="822960" cy="154305"/>
          </a:xfrm>
          <a:prstGeom prst="rect">
            <a:avLst/>
          </a:prstGeom>
          <a:noFill/>
          <a:ln/>
        </p:spPr>
        <p:txBody>
          <a:bodyPr wrap="square" lIns="0" tIns="0" rIns="0" bIns="0" rtlCol="0" anchor="t">
            <a:normAutofit/>
          </a:bodyPr>
          <a:lstStyle/>
          <a:p>
            <a:pPr algn="l">
              <a:lnSpc>
                <a:spcPts val="1035"/>
              </a:lnSpc>
            </a:pPr>
            <a:r>
              <a:rPr lang="en-US" sz="1000" b="0" dirty="0">
                <a:solidFill>
                  <a:srgbClr val="FFFFFF"/>
                </a:solidFill>
                <a:latin typeface="Arial" pitchFamily="34" charset="0"/>
                <a:ea typeface="Arial" pitchFamily="34" charset="-122"/>
                <a:cs typeface="Arial" pitchFamily="34" charset="-120"/>
              </a:rPr>
              <a:t>模拟调制系统</a:t>
            </a:r>
            <a:endParaRPr lang="en-US" sz="973" dirty="0"/>
          </a:p>
        </p:txBody>
      </p:sp>
      <p:pic>
        <p:nvPicPr>
          <p:cNvPr id="4" name="Object 3"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56946" y="388849"/>
            <a:ext cx="256946" cy="22631"/>
          </a:xfrm>
          <a:prstGeom prst="rect">
            <a:avLst/>
          </a:prstGeom>
        </p:spPr>
      </p:pic>
    </p:spTree>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name="Slide 229">
    <p:spTree>
      <p:nvGrpSpPr>
        <p:cNvPr id="1" name=""/>
        <p:cNvGrpSpPr/>
        <p:nvPr/>
      </p:nvGrpSpPr>
      <p:grpSpPr>
        <a:xfrm>
          <a:off x="0" y="0"/>
          <a:ext cx="0" cy="0"/>
          <a:chOff x="0" y="0"/>
          <a:chExt cx="0" cy="0"/>
        </a:xfrm>
      </p:grpSpPr>
      <p:sp>
        <p:nvSpPr>
          <p:cNvPr id="2" name="Object1"/>
          <p:cNvSpPr/>
          <p:nvPr/>
        </p:nvSpPr>
        <p:spPr>
          <a:xfrm>
            <a:off x="609905" y="1552308"/>
            <a:ext cx="3657600" cy="977265"/>
          </a:xfrm>
          <a:prstGeom prst="rect">
            <a:avLst/>
          </a:prstGeom>
          <a:noFill/>
          <a:ln/>
        </p:spPr>
        <p:txBody>
          <a:bodyPr wrap="square" lIns="0" tIns="0" rIns="0" bIns="0" rtlCol="0" anchor="t">
            <a:normAutofit/>
          </a:bodyPr>
          <a:lstStyle/>
          <a:p>
            <a:pPr algn="l">
              <a:lnSpc>
                <a:spcPts val="6929"/>
              </a:lnSpc>
            </a:pPr>
            <a:r>
              <a:rPr lang="en-US" sz="5300" b="1" dirty="0">
                <a:solidFill>
                  <a:srgbClr val="FFFFFF"/>
                </a:solidFill>
                <a:latin typeface="Arial" pitchFamily="34" charset="0"/>
                <a:ea typeface="Arial" pitchFamily="34" charset="-122"/>
                <a:cs typeface="Arial" pitchFamily="34" charset="-120"/>
              </a:rPr>
              <a:t>频域表达式</a:t>
            </a:r>
            <a:endParaRPr lang="en-US" sz="5330" dirty="0"/>
          </a:p>
        </p:txBody>
      </p:sp>
      <p:sp>
        <p:nvSpPr>
          <p:cNvPr id="3" name="Object2"/>
          <p:cNvSpPr/>
          <p:nvPr/>
        </p:nvSpPr>
        <p:spPr>
          <a:xfrm>
            <a:off x="609905" y="2922537"/>
            <a:ext cx="0" cy="0"/>
          </a:xfrm>
          <a:prstGeom prst="rect">
            <a:avLst/>
          </a:prstGeom>
          <a:noFill/>
          <a:ln/>
        </p:spPr>
        <p:txBody>
          <a:bodyPr wrap="square" lIns="0" tIns="0" rIns="0" bIns="0" rtlCol="0" anchor="t">
            <a:normAutofit fontScale="25000" lnSpcReduction="20000"/>
          </a:bodyPr>
          <a:lstStyle/>
          <a:p>
            <a:pPr algn="l">
              <a:lnSpc>
                <a:spcPts val="4949"/>
              </a:lnSpc>
            </a:pPr>
            <a:endParaRPr lang="en-US" sz="3807" dirty="0"/>
          </a:p>
        </p:txBody>
      </p:sp>
      <p:pic>
        <p:nvPicPr>
          <p:cNvPr id="4" name="Object 3"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86714" y="2999689"/>
            <a:ext cx="514807" cy="514350"/>
          </a:xfrm>
          <a:prstGeom prst="rect">
            <a:avLst/>
          </a:prstGeom>
        </p:spPr>
      </p:pic>
      <p:pic>
        <p:nvPicPr>
          <p:cNvPr id="5" name="Object 4"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09905" y="2488425"/>
            <a:ext cx="3600907" cy="434111"/>
          </a:xfrm>
          <a:prstGeom prst="rect">
            <a:avLst/>
          </a:prstGeom>
        </p:spPr>
      </p:pic>
      <p:sp>
        <p:nvSpPr>
          <p:cNvPr id="6" name="Object5"/>
          <p:cNvSpPr/>
          <p:nvPr/>
        </p:nvSpPr>
        <p:spPr>
          <a:xfrm>
            <a:off x="256946" y="205740"/>
            <a:ext cx="822960" cy="154305"/>
          </a:xfrm>
          <a:prstGeom prst="rect">
            <a:avLst/>
          </a:prstGeom>
          <a:noFill/>
          <a:ln/>
        </p:spPr>
        <p:txBody>
          <a:bodyPr wrap="square" lIns="0" tIns="0" rIns="0" bIns="0" rtlCol="0" anchor="t">
            <a:normAutofit/>
          </a:bodyPr>
          <a:lstStyle/>
          <a:p>
            <a:pPr algn="l">
              <a:lnSpc>
                <a:spcPts val="1035"/>
              </a:lnSpc>
            </a:pPr>
            <a:r>
              <a:rPr lang="en-US" sz="1000" b="0" dirty="0">
                <a:solidFill>
                  <a:srgbClr val="FFFFFF"/>
                </a:solidFill>
                <a:latin typeface="Arial" pitchFamily="34" charset="0"/>
                <a:ea typeface="Arial" pitchFamily="34" charset="-122"/>
                <a:cs typeface="Arial" pitchFamily="34" charset="-120"/>
              </a:rPr>
              <a:t>模拟调制系统</a:t>
            </a:r>
            <a:endParaRPr lang="en-US" sz="973" dirty="0"/>
          </a:p>
        </p:txBody>
      </p:sp>
      <p:pic>
        <p:nvPicPr>
          <p:cNvPr id="7" name="Object 6"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56946" y="388849"/>
            <a:ext cx="256946" cy="22631"/>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spTree>
      <p:nvGrpSpPr>
        <p:cNvPr id="1" name=""/>
        <p:cNvGrpSpPr/>
        <p:nvPr/>
      </p:nvGrpSpPr>
      <p:grpSpPr>
        <a:xfrm>
          <a:off x="0" y="0"/>
          <a:ext cx="0" cy="0"/>
          <a:chOff x="0" y="0"/>
          <a:chExt cx="0" cy="0"/>
        </a:xfrm>
      </p:grpSpPr>
      <p:sp>
        <p:nvSpPr>
          <p:cNvPr id="2" name="Object1"/>
          <p:cNvSpPr/>
          <p:nvPr/>
        </p:nvSpPr>
        <p:spPr>
          <a:xfrm>
            <a:off x="609905" y="1552308"/>
            <a:ext cx="7223760" cy="977265"/>
          </a:xfrm>
          <a:prstGeom prst="rect">
            <a:avLst/>
          </a:prstGeom>
          <a:noFill/>
          <a:ln/>
        </p:spPr>
        <p:txBody>
          <a:bodyPr wrap="square" lIns="0" tIns="0" rIns="0" bIns="0" rtlCol="0" anchor="t">
            <a:normAutofit/>
          </a:bodyPr>
          <a:lstStyle/>
          <a:p>
            <a:pPr algn="l">
              <a:lnSpc>
                <a:spcPts val="6929"/>
              </a:lnSpc>
            </a:pPr>
            <a:r>
              <a:rPr lang="en-US" sz="5300" b="1" dirty="0">
                <a:solidFill>
                  <a:srgbClr val="FFFFFF"/>
                </a:solidFill>
                <a:latin typeface="Arial" pitchFamily="34" charset="0"/>
                <a:ea typeface="Arial" pitchFamily="34" charset="-122"/>
                <a:cs typeface="Arial" pitchFamily="34" charset="-120"/>
              </a:rPr>
              <a:t>数字基带传输通信系统</a:t>
            </a:r>
            <a:endParaRPr lang="en-US" sz="5330" dirty="0"/>
          </a:p>
        </p:txBody>
      </p:sp>
      <p:sp>
        <p:nvSpPr>
          <p:cNvPr id="3" name="Object2"/>
          <p:cNvSpPr/>
          <p:nvPr/>
        </p:nvSpPr>
        <p:spPr>
          <a:xfrm>
            <a:off x="609905" y="2922537"/>
            <a:ext cx="0" cy="0"/>
          </a:xfrm>
          <a:prstGeom prst="rect">
            <a:avLst/>
          </a:prstGeom>
          <a:noFill/>
          <a:ln/>
        </p:spPr>
        <p:txBody>
          <a:bodyPr wrap="square" lIns="0" tIns="0" rIns="0" bIns="0" rtlCol="0" anchor="t">
            <a:normAutofit fontScale="25000" lnSpcReduction="20000"/>
          </a:bodyPr>
          <a:lstStyle/>
          <a:p>
            <a:pPr algn="l">
              <a:lnSpc>
                <a:spcPts val="4949"/>
              </a:lnSpc>
            </a:pPr>
            <a:endParaRPr lang="en-US" sz="3807" dirty="0"/>
          </a:p>
        </p:txBody>
      </p:sp>
      <p:pic>
        <p:nvPicPr>
          <p:cNvPr id="4" name="Object 3"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86714" y="2999689"/>
            <a:ext cx="514807" cy="514350"/>
          </a:xfrm>
          <a:prstGeom prst="rect">
            <a:avLst/>
          </a:prstGeom>
        </p:spPr>
      </p:pic>
      <p:pic>
        <p:nvPicPr>
          <p:cNvPr id="5" name="Object 4"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09905" y="2488425"/>
            <a:ext cx="7200900" cy="434111"/>
          </a:xfrm>
          <a:prstGeom prst="rect">
            <a:avLst/>
          </a:prstGeom>
        </p:spPr>
      </p:pic>
      <p:sp>
        <p:nvSpPr>
          <p:cNvPr id="6" name="Object5"/>
          <p:cNvSpPr/>
          <p:nvPr/>
        </p:nvSpPr>
        <p:spPr>
          <a:xfrm>
            <a:off x="256946" y="205740"/>
            <a:ext cx="274320" cy="154305"/>
          </a:xfrm>
          <a:prstGeom prst="rect">
            <a:avLst/>
          </a:prstGeom>
          <a:noFill/>
          <a:ln/>
        </p:spPr>
        <p:txBody>
          <a:bodyPr wrap="square" lIns="0" tIns="0" rIns="0" bIns="0" rtlCol="0" anchor="t">
            <a:normAutofit/>
          </a:bodyPr>
          <a:lstStyle/>
          <a:p>
            <a:pPr algn="l">
              <a:lnSpc>
                <a:spcPts val="1035"/>
              </a:lnSpc>
            </a:pPr>
            <a:r>
              <a:rPr lang="en-US" sz="1000" b="0" dirty="0">
                <a:solidFill>
                  <a:srgbClr val="FFFFFF"/>
                </a:solidFill>
                <a:latin typeface="Arial" pitchFamily="34" charset="0"/>
                <a:ea typeface="Arial" pitchFamily="34" charset="-122"/>
                <a:cs typeface="Arial" pitchFamily="34" charset="-120"/>
              </a:rPr>
              <a:t>绪论</a:t>
            </a:r>
            <a:endParaRPr lang="en-US" sz="973" dirty="0"/>
          </a:p>
        </p:txBody>
      </p:sp>
      <p:pic>
        <p:nvPicPr>
          <p:cNvPr id="7" name="Object 6"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56946" y="388849"/>
            <a:ext cx="256946" cy="22631"/>
          </a:xfrm>
          <a:prstGeom prst="rect">
            <a:avLst/>
          </a:prstGeom>
        </p:spPr>
      </p:pic>
    </p:spTree>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name="Slide 230">
    <p:spTree>
      <p:nvGrpSpPr>
        <p:cNvPr id="1" name=""/>
        <p:cNvGrpSpPr/>
        <p:nvPr/>
      </p:nvGrpSpPr>
      <p:grpSpPr>
        <a:xfrm>
          <a:off x="0" y="0"/>
          <a:ext cx="0" cy="0"/>
          <a:chOff x="0" y="0"/>
          <a:chExt cx="0" cy="0"/>
        </a:xfrm>
      </p:grpSpPr>
      <p:pic>
        <p:nvPicPr>
          <p:cNvPr id="2" name="Object 1" descr="file://C:\Users\tons\AppData\Roaming\XMind\Electron v3\vana\workbooks\f4ea90d42ceac6a1d5eb8b85d1\resources\3d534aed86a007c3810818f8916ff34072724fc49c014e1066a8a1036366a227.png"/>
          <p:cNvPicPr>
            <a:picLocks noChangeAspect="1"/>
          </p:cNvPicPr>
          <p:nvPr/>
        </p:nvPicPr>
        <p:blipFill>
          <a:blip r:embed="rId3"/>
          <a:stretch>
            <a:fillRect/>
          </a:stretch>
        </p:blipFill>
        <p:spPr>
          <a:xfrm>
            <a:off x="609905" y="2189588"/>
            <a:ext cx="7925105" cy="764324"/>
          </a:xfrm>
          <a:prstGeom prst="rect">
            <a:avLst/>
          </a:prstGeom>
        </p:spPr>
      </p:pic>
      <p:sp>
        <p:nvSpPr>
          <p:cNvPr id="3" name="Object2"/>
          <p:cNvSpPr/>
          <p:nvPr/>
        </p:nvSpPr>
        <p:spPr>
          <a:xfrm>
            <a:off x="256946" y="205740"/>
            <a:ext cx="822960" cy="154305"/>
          </a:xfrm>
          <a:prstGeom prst="rect">
            <a:avLst/>
          </a:prstGeom>
          <a:noFill/>
          <a:ln/>
        </p:spPr>
        <p:txBody>
          <a:bodyPr wrap="square" lIns="0" tIns="0" rIns="0" bIns="0" rtlCol="0" anchor="t">
            <a:normAutofit/>
          </a:bodyPr>
          <a:lstStyle/>
          <a:p>
            <a:pPr algn="l">
              <a:lnSpc>
                <a:spcPts val="1035"/>
              </a:lnSpc>
            </a:pPr>
            <a:r>
              <a:rPr lang="en-US" sz="1000" b="0" dirty="0">
                <a:solidFill>
                  <a:srgbClr val="FFFFFF"/>
                </a:solidFill>
                <a:latin typeface="Arial" pitchFamily="34" charset="0"/>
                <a:ea typeface="Arial" pitchFamily="34" charset="-122"/>
                <a:cs typeface="Arial" pitchFamily="34" charset="-120"/>
              </a:rPr>
              <a:t>模拟调制系统</a:t>
            </a:r>
            <a:endParaRPr lang="en-US" sz="973" dirty="0"/>
          </a:p>
        </p:txBody>
      </p:sp>
      <p:pic>
        <p:nvPicPr>
          <p:cNvPr id="4" name="Object 3"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56946" y="388849"/>
            <a:ext cx="256946" cy="22631"/>
          </a:xfrm>
          <a:prstGeom prst="rect">
            <a:avLst/>
          </a:prstGeom>
        </p:spPr>
      </p:pic>
    </p:spTree>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name="Slide 231">
    <p:spTree>
      <p:nvGrpSpPr>
        <p:cNvPr id="1" name=""/>
        <p:cNvGrpSpPr/>
        <p:nvPr/>
      </p:nvGrpSpPr>
      <p:grpSpPr>
        <a:xfrm>
          <a:off x="0" y="0"/>
          <a:ext cx="0" cy="0"/>
          <a:chOff x="0" y="0"/>
          <a:chExt cx="0" cy="0"/>
        </a:xfrm>
      </p:grpSpPr>
      <p:sp>
        <p:nvSpPr>
          <p:cNvPr id="2" name="Object1"/>
          <p:cNvSpPr/>
          <p:nvPr/>
        </p:nvSpPr>
        <p:spPr>
          <a:xfrm>
            <a:off x="609905" y="1552308"/>
            <a:ext cx="2926080" cy="977265"/>
          </a:xfrm>
          <a:prstGeom prst="rect">
            <a:avLst/>
          </a:prstGeom>
          <a:noFill/>
          <a:ln/>
        </p:spPr>
        <p:txBody>
          <a:bodyPr wrap="square" lIns="0" tIns="0" rIns="0" bIns="0" rtlCol="0" anchor="t">
            <a:normAutofit/>
          </a:bodyPr>
          <a:lstStyle/>
          <a:p>
            <a:pPr algn="l">
              <a:lnSpc>
                <a:spcPts val="6929"/>
              </a:lnSpc>
            </a:pPr>
            <a:r>
              <a:rPr lang="en-US" sz="5300" b="1" dirty="0">
                <a:solidFill>
                  <a:srgbClr val="FFFFFF"/>
                </a:solidFill>
                <a:latin typeface="Arial" pitchFamily="34" charset="0"/>
                <a:ea typeface="Arial" pitchFamily="34" charset="-122"/>
                <a:cs typeface="Arial" pitchFamily="34" charset="-120"/>
              </a:rPr>
              <a:t>调制效率</a:t>
            </a:r>
            <a:endParaRPr lang="en-US" sz="5330" dirty="0"/>
          </a:p>
        </p:txBody>
      </p:sp>
      <p:sp>
        <p:nvSpPr>
          <p:cNvPr id="3" name="Object2"/>
          <p:cNvSpPr/>
          <p:nvPr/>
        </p:nvSpPr>
        <p:spPr>
          <a:xfrm>
            <a:off x="609905" y="2922537"/>
            <a:ext cx="0" cy="0"/>
          </a:xfrm>
          <a:prstGeom prst="rect">
            <a:avLst/>
          </a:prstGeom>
          <a:noFill/>
          <a:ln/>
        </p:spPr>
        <p:txBody>
          <a:bodyPr wrap="square" lIns="0" tIns="0" rIns="0" bIns="0" rtlCol="0" anchor="t">
            <a:normAutofit fontScale="25000" lnSpcReduction="20000"/>
          </a:bodyPr>
          <a:lstStyle/>
          <a:p>
            <a:pPr algn="l">
              <a:lnSpc>
                <a:spcPts val="4949"/>
              </a:lnSpc>
            </a:pPr>
            <a:endParaRPr lang="en-US" sz="3807" dirty="0"/>
          </a:p>
        </p:txBody>
      </p:sp>
      <p:pic>
        <p:nvPicPr>
          <p:cNvPr id="4" name="Object 3"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86714" y="2999689"/>
            <a:ext cx="514807" cy="514350"/>
          </a:xfrm>
          <a:prstGeom prst="rect">
            <a:avLst/>
          </a:prstGeom>
        </p:spPr>
      </p:pic>
      <p:pic>
        <p:nvPicPr>
          <p:cNvPr id="5" name="Object 4"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09905" y="2488425"/>
            <a:ext cx="2880360" cy="434111"/>
          </a:xfrm>
          <a:prstGeom prst="rect">
            <a:avLst/>
          </a:prstGeom>
        </p:spPr>
      </p:pic>
      <p:sp>
        <p:nvSpPr>
          <p:cNvPr id="6" name="Object5"/>
          <p:cNvSpPr/>
          <p:nvPr/>
        </p:nvSpPr>
        <p:spPr>
          <a:xfrm>
            <a:off x="256946" y="205740"/>
            <a:ext cx="822960" cy="154305"/>
          </a:xfrm>
          <a:prstGeom prst="rect">
            <a:avLst/>
          </a:prstGeom>
          <a:noFill/>
          <a:ln/>
        </p:spPr>
        <p:txBody>
          <a:bodyPr wrap="square" lIns="0" tIns="0" rIns="0" bIns="0" rtlCol="0" anchor="t">
            <a:normAutofit/>
          </a:bodyPr>
          <a:lstStyle/>
          <a:p>
            <a:pPr algn="l">
              <a:lnSpc>
                <a:spcPts val="1035"/>
              </a:lnSpc>
            </a:pPr>
            <a:r>
              <a:rPr lang="en-US" sz="1000" b="0" dirty="0">
                <a:solidFill>
                  <a:srgbClr val="FFFFFF"/>
                </a:solidFill>
                <a:latin typeface="Arial" pitchFamily="34" charset="0"/>
                <a:ea typeface="Arial" pitchFamily="34" charset="-122"/>
                <a:cs typeface="Arial" pitchFamily="34" charset="-120"/>
              </a:rPr>
              <a:t>模拟调制系统</a:t>
            </a:r>
            <a:endParaRPr lang="en-US" sz="973" dirty="0"/>
          </a:p>
        </p:txBody>
      </p:sp>
      <p:pic>
        <p:nvPicPr>
          <p:cNvPr id="7" name="Object 6"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56946" y="388849"/>
            <a:ext cx="256946" cy="22631"/>
          </a:xfrm>
          <a:prstGeom prst="rect">
            <a:avLst/>
          </a:prstGeom>
        </p:spPr>
      </p:pic>
    </p:spTree>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name="Slide 232">
    <p:spTree>
      <p:nvGrpSpPr>
        <p:cNvPr id="1" name=""/>
        <p:cNvGrpSpPr/>
        <p:nvPr/>
      </p:nvGrpSpPr>
      <p:grpSpPr>
        <a:xfrm>
          <a:off x="0" y="0"/>
          <a:ext cx="0" cy="0"/>
          <a:chOff x="0" y="0"/>
          <a:chExt cx="0" cy="0"/>
        </a:xfrm>
      </p:grpSpPr>
      <p:pic>
        <p:nvPicPr>
          <p:cNvPr id="2" name="Object 1" descr="file://C:\Users\tons\AppData\Roaming\XMind\Electron v3\vana\workbooks\f4ea90d42ceac6a1d5eb8b85d1\resources\10920993722496495df4c6456ef7f02a3fd6dde551ee3e311a5d7a236eb04358.png"/>
          <p:cNvPicPr>
            <a:picLocks noChangeAspect="1"/>
          </p:cNvPicPr>
          <p:nvPr/>
        </p:nvPicPr>
        <p:blipFill>
          <a:blip r:embed="rId3"/>
          <a:stretch>
            <a:fillRect/>
          </a:stretch>
        </p:blipFill>
        <p:spPr>
          <a:xfrm>
            <a:off x="609905" y="1802797"/>
            <a:ext cx="7925105" cy="1537392"/>
          </a:xfrm>
          <a:prstGeom prst="rect">
            <a:avLst/>
          </a:prstGeom>
        </p:spPr>
      </p:pic>
      <p:sp>
        <p:nvSpPr>
          <p:cNvPr id="3" name="Object2"/>
          <p:cNvSpPr/>
          <p:nvPr/>
        </p:nvSpPr>
        <p:spPr>
          <a:xfrm>
            <a:off x="256946" y="205740"/>
            <a:ext cx="822960" cy="154305"/>
          </a:xfrm>
          <a:prstGeom prst="rect">
            <a:avLst/>
          </a:prstGeom>
          <a:noFill/>
          <a:ln/>
        </p:spPr>
        <p:txBody>
          <a:bodyPr wrap="square" lIns="0" tIns="0" rIns="0" bIns="0" rtlCol="0" anchor="t">
            <a:normAutofit/>
          </a:bodyPr>
          <a:lstStyle/>
          <a:p>
            <a:pPr algn="l">
              <a:lnSpc>
                <a:spcPts val="1035"/>
              </a:lnSpc>
            </a:pPr>
            <a:r>
              <a:rPr lang="en-US" sz="1000" b="0" dirty="0">
                <a:solidFill>
                  <a:srgbClr val="FFFFFF"/>
                </a:solidFill>
                <a:latin typeface="Arial" pitchFamily="34" charset="0"/>
                <a:ea typeface="Arial" pitchFamily="34" charset="-122"/>
                <a:cs typeface="Arial" pitchFamily="34" charset="-120"/>
              </a:rPr>
              <a:t>模拟调制系统</a:t>
            </a:r>
            <a:endParaRPr lang="en-US" sz="973" dirty="0"/>
          </a:p>
        </p:txBody>
      </p:sp>
      <p:pic>
        <p:nvPicPr>
          <p:cNvPr id="4" name="Object 3"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56946" y="388849"/>
            <a:ext cx="256946" cy="22631"/>
          </a:xfrm>
          <a:prstGeom prst="rect">
            <a:avLst/>
          </a:prstGeom>
        </p:spPr>
      </p:pic>
    </p:spTree>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name="Slide 233">
    <p:spTree>
      <p:nvGrpSpPr>
        <p:cNvPr id="1" name=""/>
        <p:cNvGrpSpPr/>
        <p:nvPr/>
      </p:nvGrpSpPr>
      <p:grpSpPr>
        <a:xfrm>
          <a:off x="0" y="0"/>
          <a:ext cx="0" cy="0"/>
          <a:chOff x="0" y="0"/>
          <a:chExt cx="0" cy="0"/>
        </a:xfrm>
      </p:grpSpPr>
      <p:sp>
        <p:nvSpPr>
          <p:cNvPr id="2" name="Object1"/>
          <p:cNvSpPr/>
          <p:nvPr/>
        </p:nvSpPr>
        <p:spPr>
          <a:xfrm>
            <a:off x="609905" y="642938"/>
            <a:ext cx="7955280" cy="771525"/>
          </a:xfrm>
          <a:prstGeom prst="rect">
            <a:avLst/>
          </a:prstGeom>
          <a:noFill/>
          <a:ln/>
        </p:spPr>
        <p:txBody>
          <a:bodyPr wrap="square" lIns="0" tIns="0" rIns="0" bIns="0" rtlCol="0" anchor="t">
            <a:normAutofit/>
          </a:bodyPr>
          <a:lstStyle/>
          <a:p>
            <a:pPr algn="l">
              <a:lnSpc>
                <a:spcPts val="5444"/>
              </a:lnSpc>
            </a:pPr>
            <a:r>
              <a:rPr lang="en-US" sz="4200" b="1" dirty="0">
                <a:solidFill>
                  <a:srgbClr val="FFFFFF"/>
                </a:solidFill>
                <a:latin typeface="Arial" pitchFamily="34" charset="0"/>
                <a:ea typeface="Arial" pitchFamily="34" charset="-122"/>
                <a:cs typeface="Arial" pitchFamily="34" charset="-120"/>
              </a:rPr>
              <a:t>抑制载波双边带调幅（DSB-S...</a:t>
            </a:r>
            <a:endParaRPr lang="en-US" sz="4188" dirty="0"/>
          </a:p>
        </p:txBody>
      </p:sp>
      <p:sp>
        <p:nvSpPr>
          <p:cNvPr id="3" name="Object2"/>
          <p:cNvSpPr/>
          <p:nvPr/>
        </p:nvSpPr>
        <p:spPr>
          <a:xfrm>
            <a:off x="609905" y="1429893"/>
            <a:ext cx="1554480" cy="462915"/>
          </a:xfrm>
          <a:prstGeom prst="rect">
            <a:avLst/>
          </a:prstGeom>
          <a:noFill/>
          <a:ln/>
        </p:spPr>
        <p:txBody>
          <a:bodyPr wrap="square" lIns="0" tIns="0" rIns="0" bIns="0" rtlCol="0" anchor="t">
            <a:normAutofit/>
          </a:bodyPr>
          <a:lstStyle/>
          <a:p>
            <a:pPr algn="l">
              <a:lnSpc>
                <a:spcPts val="3198"/>
              </a:lnSpc>
            </a:pPr>
            <a:r>
              <a:rPr lang="en-US" sz="2300" b="0" dirty="0">
                <a:solidFill>
                  <a:srgbClr val="FFFFFF"/>
                </a:solidFill>
                <a:latin typeface="Arial" pitchFamily="34" charset="0"/>
                <a:ea typeface="Arial" pitchFamily="34" charset="-122"/>
                <a:cs typeface="Arial" pitchFamily="34" charset="-120"/>
              </a:rPr>
              <a:t>时域表达式</a:t>
            </a:r>
            <a:endParaRPr lang="en-US" sz="2284" dirty="0"/>
          </a:p>
        </p:txBody>
      </p:sp>
      <p:sp>
        <p:nvSpPr>
          <p:cNvPr id="4" name="Object3"/>
          <p:cNvSpPr/>
          <p:nvPr/>
        </p:nvSpPr>
        <p:spPr>
          <a:xfrm>
            <a:off x="609905" y="2067687"/>
            <a:ext cx="1554480" cy="462915"/>
          </a:xfrm>
          <a:prstGeom prst="rect">
            <a:avLst/>
          </a:prstGeom>
          <a:noFill/>
          <a:ln/>
        </p:spPr>
        <p:txBody>
          <a:bodyPr wrap="square" lIns="0" tIns="0" rIns="0" bIns="0" rtlCol="0" anchor="t">
            <a:normAutofit/>
          </a:bodyPr>
          <a:lstStyle/>
          <a:p>
            <a:pPr algn="l">
              <a:lnSpc>
                <a:spcPts val="3198"/>
              </a:lnSpc>
            </a:pPr>
            <a:r>
              <a:rPr lang="en-US" sz="2300" b="0" dirty="0">
                <a:solidFill>
                  <a:srgbClr val="FFFFFF"/>
                </a:solidFill>
                <a:latin typeface="Arial" pitchFamily="34" charset="0"/>
                <a:ea typeface="Arial" pitchFamily="34" charset="-122"/>
                <a:cs typeface="Arial" pitchFamily="34" charset="-120"/>
              </a:rPr>
              <a:t>频域表达式</a:t>
            </a:r>
            <a:endParaRPr lang="en-US" sz="2284" dirty="0"/>
          </a:p>
        </p:txBody>
      </p:sp>
      <p:sp>
        <p:nvSpPr>
          <p:cNvPr id="5" name="Object4"/>
          <p:cNvSpPr/>
          <p:nvPr/>
        </p:nvSpPr>
        <p:spPr>
          <a:xfrm>
            <a:off x="609905" y="2705481"/>
            <a:ext cx="0" cy="0"/>
          </a:xfrm>
          <a:prstGeom prst="rect">
            <a:avLst/>
          </a:prstGeom>
          <a:noFill/>
          <a:ln/>
        </p:spPr>
        <p:txBody>
          <a:bodyPr wrap="square" lIns="0" tIns="0" rIns="0" bIns="0" rtlCol="0" anchor="t">
            <a:normAutofit fontScale="25000" lnSpcReduction="20000"/>
          </a:bodyPr>
          <a:lstStyle/>
          <a:p>
            <a:pPr algn="l">
              <a:lnSpc>
                <a:spcPts val="3198"/>
              </a:lnSpc>
            </a:pPr>
            <a:endParaRPr lang="en-US" sz="2284" dirty="0"/>
          </a:p>
        </p:txBody>
      </p:sp>
      <p:pic>
        <p:nvPicPr>
          <p:cNvPr id="6" name="Object 5"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71170" y="2767203"/>
            <a:ext cx="309067" cy="308610"/>
          </a:xfrm>
          <a:prstGeom prst="rect">
            <a:avLst/>
          </a:prstGeom>
        </p:spPr>
      </p:pic>
      <p:pic>
        <p:nvPicPr>
          <p:cNvPr id="7" name="Object 6"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0" y="2862358"/>
            <a:ext cx="263347" cy="205740"/>
          </a:xfrm>
          <a:prstGeom prst="rect">
            <a:avLst/>
          </a:prstGeom>
        </p:spPr>
      </p:pic>
      <p:sp>
        <p:nvSpPr>
          <p:cNvPr id="8" name="Object7"/>
          <p:cNvSpPr/>
          <p:nvPr/>
        </p:nvSpPr>
        <p:spPr>
          <a:xfrm>
            <a:off x="256946" y="205740"/>
            <a:ext cx="822960" cy="154305"/>
          </a:xfrm>
          <a:prstGeom prst="rect">
            <a:avLst/>
          </a:prstGeom>
          <a:noFill/>
          <a:ln/>
        </p:spPr>
        <p:txBody>
          <a:bodyPr wrap="square" lIns="0" tIns="0" rIns="0" bIns="0" rtlCol="0" anchor="t">
            <a:normAutofit/>
          </a:bodyPr>
          <a:lstStyle/>
          <a:p>
            <a:pPr algn="l">
              <a:lnSpc>
                <a:spcPts val="1035"/>
              </a:lnSpc>
            </a:pPr>
            <a:r>
              <a:rPr lang="en-US" sz="1000" b="0" dirty="0">
                <a:solidFill>
                  <a:srgbClr val="FFFFFF"/>
                </a:solidFill>
                <a:latin typeface="Arial" pitchFamily="34" charset="0"/>
                <a:ea typeface="Arial" pitchFamily="34" charset="-122"/>
                <a:cs typeface="Arial" pitchFamily="34" charset="-120"/>
              </a:rPr>
              <a:t>模拟调制系统</a:t>
            </a:r>
            <a:endParaRPr lang="en-US" sz="973" dirty="0"/>
          </a:p>
        </p:txBody>
      </p:sp>
      <p:pic>
        <p:nvPicPr>
          <p:cNvPr id="9" name="Object 8"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56946" y="388849"/>
            <a:ext cx="256946" cy="22631"/>
          </a:xfrm>
          <a:prstGeom prst="rect">
            <a:avLst/>
          </a:prstGeom>
        </p:spPr>
      </p:pic>
    </p:spTree>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name="Slide 234">
    <p:spTree>
      <p:nvGrpSpPr>
        <p:cNvPr id="1" name=""/>
        <p:cNvGrpSpPr/>
        <p:nvPr/>
      </p:nvGrpSpPr>
      <p:grpSpPr>
        <a:xfrm>
          <a:off x="0" y="0"/>
          <a:ext cx="0" cy="0"/>
          <a:chOff x="0" y="0"/>
          <a:chExt cx="0" cy="0"/>
        </a:xfrm>
      </p:grpSpPr>
      <p:sp>
        <p:nvSpPr>
          <p:cNvPr id="2" name="Object1"/>
          <p:cNvSpPr/>
          <p:nvPr/>
        </p:nvSpPr>
        <p:spPr>
          <a:xfrm>
            <a:off x="609905" y="1552308"/>
            <a:ext cx="3657600" cy="977265"/>
          </a:xfrm>
          <a:prstGeom prst="rect">
            <a:avLst/>
          </a:prstGeom>
          <a:noFill/>
          <a:ln/>
        </p:spPr>
        <p:txBody>
          <a:bodyPr wrap="square" lIns="0" tIns="0" rIns="0" bIns="0" rtlCol="0" anchor="t">
            <a:normAutofit/>
          </a:bodyPr>
          <a:lstStyle/>
          <a:p>
            <a:pPr algn="l">
              <a:lnSpc>
                <a:spcPts val="6929"/>
              </a:lnSpc>
            </a:pPr>
            <a:r>
              <a:rPr lang="en-US" sz="5300" b="1" dirty="0">
                <a:solidFill>
                  <a:srgbClr val="FFFFFF"/>
                </a:solidFill>
                <a:latin typeface="Arial" pitchFamily="34" charset="0"/>
                <a:ea typeface="Arial" pitchFamily="34" charset="-122"/>
                <a:cs typeface="Arial" pitchFamily="34" charset="-120"/>
              </a:rPr>
              <a:t>时域表达式</a:t>
            </a:r>
            <a:endParaRPr lang="en-US" sz="5330" dirty="0"/>
          </a:p>
        </p:txBody>
      </p:sp>
      <p:sp>
        <p:nvSpPr>
          <p:cNvPr id="3" name="Object2"/>
          <p:cNvSpPr/>
          <p:nvPr/>
        </p:nvSpPr>
        <p:spPr>
          <a:xfrm>
            <a:off x="609905" y="2922537"/>
            <a:ext cx="0" cy="0"/>
          </a:xfrm>
          <a:prstGeom prst="rect">
            <a:avLst/>
          </a:prstGeom>
          <a:noFill/>
          <a:ln/>
        </p:spPr>
        <p:txBody>
          <a:bodyPr wrap="square" lIns="0" tIns="0" rIns="0" bIns="0" rtlCol="0" anchor="t">
            <a:normAutofit fontScale="25000" lnSpcReduction="20000"/>
          </a:bodyPr>
          <a:lstStyle/>
          <a:p>
            <a:pPr algn="l">
              <a:lnSpc>
                <a:spcPts val="4949"/>
              </a:lnSpc>
            </a:pPr>
            <a:endParaRPr lang="en-US" sz="3807" dirty="0"/>
          </a:p>
        </p:txBody>
      </p:sp>
      <p:pic>
        <p:nvPicPr>
          <p:cNvPr id="4" name="Object 3"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86714" y="2999689"/>
            <a:ext cx="514807" cy="514350"/>
          </a:xfrm>
          <a:prstGeom prst="rect">
            <a:avLst/>
          </a:prstGeom>
        </p:spPr>
      </p:pic>
      <p:pic>
        <p:nvPicPr>
          <p:cNvPr id="5" name="Object 4"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09905" y="2488425"/>
            <a:ext cx="3600907" cy="434111"/>
          </a:xfrm>
          <a:prstGeom prst="rect">
            <a:avLst/>
          </a:prstGeom>
        </p:spPr>
      </p:pic>
      <p:sp>
        <p:nvSpPr>
          <p:cNvPr id="6" name="Object5"/>
          <p:cNvSpPr/>
          <p:nvPr/>
        </p:nvSpPr>
        <p:spPr>
          <a:xfrm>
            <a:off x="256946" y="205740"/>
            <a:ext cx="822960" cy="154305"/>
          </a:xfrm>
          <a:prstGeom prst="rect">
            <a:avLst/>
          </a:prstGeom>
          <a:noFill/>
          <a:ln/>
        </p:spPr>
        <p:txBody>
          <a:bodyPr wrap="square" lIns="0" tIns="0" rIns="0" bIns="0" rtlCol="0" anchor="t">
            <a:normAutofit/>
          </a:bodyPr>
          <a:lstStyle/>
          <a:p>
            <a:pPr algn="l">
              <a:lnSpc>
                <a:spcPts val="1035"/>
              </a:lnSpc>
            </a:pPr>
            <a:r>
              <a:rPr lang="en-US" sz="1000" b="0" dirty="0">
                <a:solidFill>
                  <a:srgbClr val="FFFFFF"/>
                </a:solidFill>
                <a:latin typeface="Arial" pitchFamily="34" charset="0"/>
                <a:ea typeface="Arial" pitchFamily="34" charset="-122"/>
                <a:cs typeface="Arial" pitchFamily="34" charset="-120"/>
              </a:rPr>
              <a:t>模拟调制系统</a:t>
            </a:r>
            <a:endParaRPr lang="en-US" sz="973" dirty="0"/>
          </a:p>
        </p:txBody>
      </p:sp>
      <p:pic>
        <p:nvPicPr>
          <p:cNvPr id="7" name="Object 6"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56946" y="388849"/>
            <a:ext cx="256946" cy="22631"/>
          </a:xfrm>
          <a:prstGeom prst="rect">
            <a:avLst/>
          </a:prstGeom>
        </p:spPr>
      </p:pic>
    </p:spTree>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name="Slide 235">
    <p:spTree>
      <p:nvGrpSpPr>
        <p:cNvPr id="1" name=""/>
        <p:cNvGrpSpPr/>
        <p:nvPr/>
      </p:nvGrpSpPr>
      <p:grpSpPr>
        <a:xfrm>
          <a:off x="0" y="0"/>
          <a:ext cx="0" cy="0"/>
          <a:chOff x="0" y="0"/>
          <a:chExt cx="0" cy="0"/>
        </a:xfrm>
      </p:grpSpPr>
      <p:pic>
        <p:nvPicPr>
          <p:cNvPr id="2" name="Object 1" descr="file://C:\Users\tons\AppData\Roaming\XMind\Electron v3\vana\workbooks\f4ea90d42ceac6a1d5eb8b85d1\resources\31309de6e8a9cc65734504b392194a9e34f2875c3aa062154e18f87cd6502183.png"/>
          <p:cNvPicPr>
            <a:picLocks noChangeAspect="1"/>
          </p:cNvPicPr>
          <p:nvPr/>
        </p:nvPicPr>
        <p:blipFill>
          <a:blip r:embed="rId3"/>
          <a:stretch>
            <a:fillRect/>
          </a:stretch>
        </p:blipFill>
        <p:spPr>
          <a:xfrm>
            <a:off x="1218895" y="1991049"/>
            <a:ext cx="6705295" cy="1161917"/>
          </a:xfrm>
          <a:prstGeom prst="rect">
            <a:avLst/>
          </a:prstGeom>
        </p:spPr>
      </p:pic>
      <p:sp>
        <p:nvSpPr>
          <p:cNvPr id="3" name="Object2"/>
          <p:cNvSpPr/>
          <p:nvPr/>
        </p:nvSpPr>
        <p:spPr>
          <a:xfrm>
            <a:off x="256946" y="205740"/>
            <a:ext cx="822960" cy="154305"/>
          </a:xfrm>
          <a:prstGeom prst="rect">
            <a:avLst/>
          </a:prstGeom>
          <a:noFill/>
          <a:ln/>
        </p:spPr>
        <p:txBody>
          <a:bodyPr wrap="square" lIns="0" tIns="0" rIns="0" bIns="0" rtlCol="0" anchor="t">
            <a:normAutofit/>
          </a:bodyPr>
          <a:lstStyle/>
          <a:p>
            <a:pPr algn="l">
              <a:lnSpc>
                <a:spcPts val="1035"/>
              </a:lnSpc>
            </a:pPr>
            <a:r>
              <a:rPr lang="en-US" sz="1000" b="0" dirty="0">
                <a:solidFill>
                  <a:srgbClr val="FFFFFF"/>
                </a:solidFill>
                <a:latin typeface="Arial" pitchFamily="34" charset="0"/>
                <a:ea typeface="Arial" pitchFamily="34" charset="-122"/>
                <a:cs typeface="Arial" pitchFamily="34" charset="-120"/>
              </a:rPr>
              <a:t>模拟调制系统</a:t>
            </a:r>
            <a:endParaRPr lang="en-US" sz="973" dirty="0"/>
          </a:p>
        </p:txBody>
      </p:sp>
      <p:pic>
        <p:nvPicPr>
          <p:cNvPr id="4" name="Object 3"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56946" y="388849"/>
            <a:ext cx="256946" cy="22631"/>
          </a:xfrm>
          <a:prstGeom prst="rect">
            <a:avLst/>
          </a:prstGeom>
        </p:spPr>
      </p:pic>
    </p:spTree>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name="Slide 236">
    <p:spTree>
      <p:nvGrpSpPr>
        <p:cNvPr id="1" name=""/>
        <p:cNvGrpSpPr/>
        <p:nvPr/>
      </p:nvGrpSpPr>
      <p:grpSpPr>
        <a:xfrm>
          <a:off x="0" y="0"/>
          <a:ext cx="0" cy="0"/>
          <a:chOff x="0" y="0"/>
          <a:chExt cx="0" cy="0"/>
        </a:xfrm>
      </p:grpSpPr>
      <p:sp>
        <p:nvSpPr>
          <p:cNvPr id="2" name="Object1"/>
          <p:cNvSpPr/>
          <p:nvPr/>
        </p:nvSpPr>
        <p:spPr>
          <a:xfrm>
            <a:off x="609905" y="1552308"/>
            <a:ext cx="3657600" cy="977265"/>
          </a:xfrm>
          <a:prstGeom prst="rect">
            <a:avLst/>
          </a:prstGeom>
          <a:noFill/>
          <a:ln/>
        </p:spPr>
        <p:txBody>
          <a:bodyPr wrap="square" lIns="0" tIns="0" rIns="0" bIns="0" rtlCol="0" anchor="t">
            <a:normAutofit/>
          </a:bodyPr>
          <a:lstStyle/>
          <a:p>
            <a:pPr algn="l">
              <a:lnSpc>
                <a:spcPts val="6929"/>
              </a:lnSpc>
            </a:pPr>
            <a:r>
              <a:rPr lang="en-US" sz="5300" b="1" dirty="0">
                <a:solidFill>
                  <a:srgbClr val="FFFFFF"/>
                </a:solidFill>
                <a:latin typeface="Arial" pitchFamily="34" charset="0"/>
                <a:ea typeface="Arial" pitchFamily="34" charset="-122"/>
                <a:cs typeface="Arial" pitchFamily="34" charset="-120"/>
              </a:rPr>
              <a:t>频域表达式</a:t>
            </a:r>
            <a:endParaRPr lang="en-US" sz="5330" dirty="0"/>
          </a:p>
        </p:txBody>
      </p:sp>
      <p:sp>
        <p:nvSpPr>
          <p:cNvPr id="3" name="Object2"/>
          <p:cNvSpPr/>
          <p:nvPr/>
        </p:nvSpPr>
        <p:spPr>
          <a:xfrm>
            <a:off x="609905" y="2922537"/>
            <a:ext cx="0" cy="0"/>
          </a:xfrm>
          <a:prstGeom prst="rect">
            <a:avLst/>
          </a:prstGeom>
          <a:noFill/>
          <a:ln/>
        </p:spPr>
        <p:txBody>
          <a:bodyPr wrap="square" lIns="0" tIns="0" rIns="0" bIns="0" rtlCol="0" anchor="t">
            <a:normAutofit fontScale="25000" lnSpcReduction="20000"/>
          </a:bodyPr>
          <a:lstStyle/>
          <a:p>
            <a:pPr algn="l">
              <a:lnSpc>
                <a:spcPts val="4949"/>
              </a:lnSpc>
            </a:pPr>
            <a:endParaRPr lang="en-US" sz="3807" dirty="0"/>
          </a:p>
        </p:txBody>
      </p:sp>
      <p:pic>
        <p:nvPicPr>
          <p:cNvPr id="4" name="Object 3"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86714" y="2999689"/>
            <a:ext cx="514807" cy="514350"/>
          </a:xfrm>
          <a:prstGeom prst="rect">
            <a:avLst/>
          </a:prstGeom>
        </p:spPr>
      </p:pic>
      <p:pic>
        <p:nvPicPr>
          <p:cNvPr id="5" name="Object 4"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09905" y="2488425"/>
            <a:ext cx="3600907" cy="434111"/>
          </a:xfrm>
          <a:prstGeom prst="rect">
            <a:avLst/>
          </a:prstGeom>
        </p:spPr>
      </p:pic>
      <p:sp>
        <p:nvSpPr>
          <p:cNvPr id="6" name="Object5"/>
          <p:cNvSpPr/>
          <p:nvPr/>
        </p:nvSpPr>
        <p:spPr>
          <a:xfrm>
            <a:off x="256946" y="205740"/>
            <a:ext cx="822960" cy="154305"/>
          </a:xfrm>
          <a:prstGeom prst="rect">
            <a:avLst/>
          </a:prstGeom>
          <a:noFill/>
          <a:ln/>
        </p:spPr>
        <p:txBody>
          <a:bodyPr wrap="square" lIns="0" tIns="0" rIns="0" bIns="0" rtlCol="0" anchor="t">
            <a:normAutofit/>
          </a:bodyPr>
          <a:lstStyle/>
          <a:p>
            <a:pPr algn="l">
              <a:lnSpc>
                <a:spcPts val="1035"/>
              </a:lnSpc>
            </a:pPr>
            <a:r>
              <a:rPr lang="en-US" sz="1000" b="0" dirty="0">
                <a:solidFill>
                  <a:srgbClr val="FFFFFF"/>
                </a:solidFill>
                <a:latin typeface="Arial" pitchFamily="34" charset="0"/>
                <a:ea typeface="Arial" pitchFamily="34" charset="-122"/>
                <a:cs typeface="Arial" pitchFamily="34" charset="-120"/>
              </a:rPr>
              <a:t>模拟调制系统</a:t>
            </a:r>
            <a:endParaRPr lang="en-US" sz="973" dirty="0"/>
          </a:p>
        </p:txBody>
      </p:sp>
      <p:pic>
        <p:nvPicPr>
          <p:cNvPr id="7" name="Object 6"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56946" y="388849"/>
            <a:ext cx="256946" cy="22631"/>
          </a:xfrm>
          <a:prstGeom prst="rect">
            <a:avLst/>
          </a:prstGeom>
        </p:spPr>
      </p:pic>
    </p:spTree>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name="Slide 237">
    <p:spTree>
      <p:nvGrpSpPr>
        <p:cNvPr id="1" name=""/>
        <p:cNvGrpSpPr/>
        <p:nvPr/>
      </p:nvGrpSpPr>
      <p:grpSpPr>
        <a:xfrm>
          <a:off x="0" y="0"/>
          <a:ext cx="0" cy="0"/>
          <a:chOff x="0" y="0"/>
          <a:chExt cx="0" cy="0"/>
        </a:xfrm>
      </p:grpSpPr>
      <p:pic>
        <p:nvPicPr>
          <p:cNvPr id="2" name="Object 1" descr="file://C:\Users\tons\AppData\Roaming\XMind\Electron v3\vana\workbooks\f4ea90d42ceac6a1d5eb8b85d1\resources\cc9a5f9d9149833133955e1c49b580271e3765e3e155625d398a6fd33025acff.png"/>
          <p:cNvPicPr>
            <a:picLocks noChangeAspect="1"/>
          </p:cNvPicPr>
          <p:nvPr/>
        </p:nvPicPr>
        <p:blipFill>
          <a:blip r:embed="rId3"/>
          <a:stretch>
            <a:fillRect/>
          </a:stretch>
        </p:blipFill>
        <p:spPr>
          <a:xfrm>
            <a:off x="1218895" y="2022424"/>
            <a:ext cx="6705295" cy="1099166"/>
          </a:xfrm>
          <a:prstGeom prst="rect">
            <a:avLst/>
          </a:prstGeom>
        </p:spPr>
      </p:pic>
      <p:sp>
        <p:nvSpPr>
          <p:cNvPr id="3" name="Object2"/>
          <p:cNvSpPr/>
          <p:nvPr/>
        </p:nvSpPr>
        <p:spPr>
          <a:xfrm>
            <a:off x="256946" y="205740"/>
            <a:ext cx="822960" cy="154305"/>
          </a:xfrm>
          <a:prstGeom prst="rect">
            <a:avLst/>
          </a:prstGeom>
          <a:noFill/>
          <a:ln/>
        </p:spPr>
        <p:txBody>
          <a:bodyPr wrap="square" lIns="0" tIns="0" rIns="0" bIns="0" rtlCol="0" anchor="t">
            <a:normAutofit/>
          </a:bodyPr>
          <a:lstStyle/>
          <a:p>
            <a:pPr algn="l">
              <a:lnSpc>
                <a:spcPts val="1035"/>
              </a:lnSpc>
            </a:pPr>
            <a:r>
              <a:rPr lang="en-US" sz="1000" b="0" dirty="0">
                <a:solidFill>
                  <a:srgbClr val="FFFFFF"/>
                </a:solidFill>
                <a:latin typeface="Arial" pitchFamily="34" charset="0"/>
                <a:ea typeface="Arial" pitchFamily="34" charset="-122"/>
                <a:cs typeface="Arial" pitchFamily="34" charset="-120"/>
              </a:rPr>
              <a:t>模拟调制系统</a:t>
            </a:r>
            <a:endParaRPr lang="en-US" sz="973" dirty="0"/>
          </a:p>
        </p:txBody>
      </p:sp>
      <p:pic>
        <p:nvPicPr>
          <p:cNvPr id="4" name="Object 3"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56946" y="388849"/>
            <a:ext cx="256946" cy="22631"/>
          </a:xfrm>
          <a:prstGeom prst="rect">
            <a:avLst/>
          </a:prstGeom>
        </p:spPr>
      </p:pic>
    </p:spTree>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name="Slide 238">
    <p:spTree>
      <p:nvGrpSpPr>
        <p:cNvPr id="1" name=""/>
        <p:cNvGrpSpPr/>
        <p:nvPr/>
      </p:nvGrpSpPr>
      <p:grpSpPr>
        <a:xfrm>
          <a:off x="0" y="0"/>
          <a:ext cx="0" cy="0"/>
          <a:chOff x="0" y="0"/>
          <a:chExt cx="0" cy="0"/>
        </a:xfrm>
      </p:grpSpPr>
      <p:pic>
        <p:nvPicPr>
          <p:cNvPr id="2" name="Object 1" descr="file://C:\Users\tons\AppData\Roaming\XMind\Electron v3\vana\workbooks\f4ea90d42ceac6a1d5eb8b85d1\resources\765c87b6daeca19ce37e4b6f1e48a326955c2da5f69c506251cd3535626cb607.png"/>
          <p:cNvPicPr>
            <a:picLocks noChangeAspect="1"/>
          </p:cNvPicPr>
          <p:nvPr/>
        </p:nvPicPr>
        <p:blipFill>
          <a:blip r:embed="rId3"/>
          <a:stretch>
            <a:fillRect/>
          </a:stretch>
        </p:blipFill>
        <p:spPr>
          <a:xfrm>
            <a:off x="609905" y="720604"/>
            <a:ext cx="7925105" cy="3701777"/>
          </a:xfrm>
          <a:prstGeom prst="rect">
            <a:avLst/>
          </a:prstGeom>
        </p:spPr>
      </p:pic>
      <p:sp>
        <p:nvSpPr>
          <p:cNvPr id="3" name="Object2"/>
          <p:cNvSpPr/>
          <p:nvPr/>
        </p:nvSpPr>
        <p:spPr>
          <a:xfrm>
            <a:off x="256946" y="205740"/>
            <a:ext cx="822960" cy="154305"/>
          </a:xfrm>
          <a:prstGeom prst="rect">
            <a:avLst/>
          </a:prstGeom>
          <a:noFill/>
          <a:ln/>
        </p:spPr>
        <p:txBody>
          <a:bodyPr wrap="square" lIns="0" tIns="0" rIns="0" bIns="0" rtlCol="0" anchor="t">
            <a:normAutofit/>
          </a:bodyPr>
          <a:lstStyle/>
          <a:p>
            <a:pPr algn="l">
              <a:lnSpc>
                <a:spcPts val="1035"/>
              </a:lnSpc>
            </a:pPr>
            <a:r>
              <a:rPr lang="en-US" sz="1000" b="0" dirty="0">
                <a:solidFill>
                  <a:srgbClr val="FFFFFF"/>
                </a:solidFill>
                <a:latin typeface="Arial" pitchFamily="34" charset="0"/>
                <a:ea typeface="Arial" pitchFamily="34" charset="-122"/>
                <a:cs typeface="Arial" pitchFamily="34" charset="-120"/>
              </a:rPr>
              <a:t>模拟调制系统</a:t>
            </a:r>
            <a:endParaRPr lang="en-US" sz="973" dirty="0"/>
          </a:p>
        </p:txBody>
      </p:sp>
      <p:pic>
        <p:nvPicPr>
          <p:cNvPr id="4" name="Object 3"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56946" y="388849"/>
            <a:ext cx="256946" cy="22631"/>
          </a:xfrm>
          <a:prstGeom prst="rect">
            <a:avLst/>
          </a:prstGeom>
        </p:spPr>
      </p:pic>
    </p:spTree>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name="Slide 239">
    <p:spTree>
      <p:nvGrpSpPr>
        <p:cNvPr id="1" name=""/>
        <p:cNvGrpSpPr/>
        <p:nvPr/>
      </p:nvGrpSpPr>
      <p:grpSpPr>
        <a:xfrm>
          <a:off x="0" y="0"/>
          <a:ext cx="0" cy="0"/>
          <a:chOff x="0" y="0"/>
          <a:chExt cx="0" cy="0"/>
        </a:xfrm>
      </p:grpSpPr>
      <p:sp>
        <p:nvSpPr>
          <p:cNvPr id="2" name="Object1"/>
          <p:cNvSpPr/>
          <p:nvPr/>
        </p:nvSpPr>
        <p:spPr>
          <a:xfrm>
            <a:off x="609905" y="642938"/>
            <a:ext cx="5212080" cy="771525"/>
          </a:xfrm>
          <a:prstGeom prst="rect">
            <a:avLst/>
          </a:prstGeom>
          <a:noFill/>
          <a:ln/>
        </p:spPr>
        <p:txBody>
          <a:bodyPr wrap="square" lIns="0" tIns="0" rIns="0" bIns="0" rtlCol="0" anchor="t">
            <a:normAutofit/>
          </a:bodyPr>
          <a:lstStyle/>
          <a:p>
            <a:pPr algn="l">
              <a:lnSpc>
                <a:spcPts val="5444"/>
              </a:lnSpc>
            </a:pPr>
            <a:r>
              <a:rPr lang="en-US" sz="4200" b="1" dirty="0">
                <a:solidFill>
                  <a:srgbClr val="FFFFFF"/>
                </a:solidFill>
                <a:latin typeface="Arial" pitchFamily="34" charset="0"/>
                <a:ea typeface="Arial" pitchFamily="34" charset="-122"/>
                <a:cs typeface="Arial" pitchFamily="34" charset="-120"/>
              </a:rPr>
              <a:t>单边带调制（SSB）</a:t>
            </a:r>
            <a:endParaRPr lang="en-US" sz="4188" dirty="0"/>
          </a:p>
        </p:txBody>
      </p:sp>
      <p:sp>
        <p:nvSpPr>
          <p:cNvPr id="3" name="Object2"/>
          <p:cNvSpPr/>
          <p:nvPr/>
        </p:nvSpPr>
        <p:spPr>
          <a:xfrm>
            <a:off x="609905" y="1429893"/>
            <a:ext cx="1554480" cy="462915"/>
          </a:xfrm>
          <a:prstGeom prst="rect">
            <a:avLst/>
          </a:prstGeom>
          <a:noFill/>
          <a:ln/>
        </p:spPr>
        <p:txBody>
          <a:bodyPr wrap="square" lIns="0" tIns="0" rIns="0" bIns="0" rtlCol="0" anchor="t">
            <a:normAutofit/>
          </a:bodyPr>
          <a:lstStyle/>
          <a:p>
            <a:pPr algn="l">
              <a:lnSpc>
                <a:spcPts val="3198"/>
              </a:lnSpc>
            </a:pPr>
            <a:r>
              <a:rPr lang="en-US" sz="2300" b="0" dirty="0">
                <a:solidFill>
                  <a:srgbClr val="FFFFFF"/>
                </a:solidFill>
                <a:latin typeface="Arial" pitchFamily="34" charset="0"/>
                <a:ea typeface="Arial" pitchFamily="34" charset="-122"/>
                <a:cs typeface="Arial" pitchFamily="34" charset="-120"/>
              </a:rPr>
              <a:t>时域表达式</a:t>
            </a:r>
            <a:endParaRPr lang="en-US" sz="2284" dirty="0"/>
          </a:p>
        </p:txBody>
      </p:sp>
      <p:sp>
        <p:nvSpPr>
          <p:cNvPr id="4" name="Object3"/>
          <p:cNvSpPr/>
          <p:nvPr/>
        </p:nvSpPr>
        <p:spPr>
          <a:xfrm>
            <a:off x="609905" y="2067687"/>
            <a:ext cx="1554480" cy="462915"/>
          </a:xfrm>
          <a:prstGeom prst="rect">
            <a:avLst/>
          </a:prstGeom>
          <a:noFill/>
          <a:ln/>
        </p:spPr>
        <p:txBody>
          <a:bodyPr wrap="square" lIns="0" tIns="0" rIns="0" bIns="0" rtlCol="0" anchor="t">
            <a:normAutofit/>
          </a:bodyPr>
          <a:lstStyle/>
          <a:p>
            <a:pPr algn="l">
              <a:lnSpc>
                <a:spcPts val="3198"/>
              </a:lnSpc>
            </a:pPr>
            <a:r>
              <a:rPr lang="en-US" sz="2300" b="0" dirty="0">
                <a:solidFill>
                  <a:srgbClr val="FFFFFF"/>
                </a:solidFill>
                <a:latin typeface="Arial" pitchFamily="34" charset="0"/>
                <a:ea typeface="Arial" pitchFamily="34" charset="-122"/>
                <a:cs typeface="Arial" pitchFamily="34" charset="-120"/>
              </a:rPr>
              <a:t>频域表达式</a:t>
            </a:r>
            <a:endParaRPr lang="en-US" sz="2284" dirty="0"/>
          </a:p>
        </p:txBody>
      </p:sp>
      <p:sp>
        <p:nvSpPr>
          <p:cNvPr id="5" name="Object4"/>
          <p:cNvSpPr/>
          <p:nvPr/>
        </p:nvSpPr>
        <p:spPr>
          <a:xfrm>
            <a:off x="609905" y="2705481"/>
            <a:ext cx="0" cy="0"/>
          </a:xfrm>
          <a:prstGeom prst="rect">
            <a:avLst/>
          </a:prstGeom>
          <a:noFill/>
          <a:ln/>
        </p:spPr>
        <p:txBody>
          <a:bodyPr wrap="square" lIns="0" tIns="0" rIns="0" bIns="0" rtlCol="0" anchor="t">
            <a:normAutofit fontScale="25000" lnSpcReduction="20000"/>
          </a:bodyPr>
          <a:lstStyle/>
          <a:p>
            <a:pPr algn="l">
              <a:lnSpc>
                <a:spcPts val="3198"/>
              </a:lnSpc>
            </a:pPr>
            <a:endParaRPr lang="en-US" sz="2284" dirty="0"/>
          </a:p>
        </p:txBody>
      </p:sp>
      <p:pic>
        <p:nvPicPr>
          <p:cNvPr id="6" name="Object 5"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71170" y="2767203"/>
            <a:ext cx="309067" cy="308610"/>
          </a:xfrm>
          <a:prstGeom prst="rect">
            <a:avLst/>
          </a:prstGeom>
        </p:spPr>
      </p:pic>
      <p:pic>
        <p:nvPicPr>
          <p:cNvPr id="7" name="Object 6"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0" y="2862358"/>
            <a:ext cx="263347" cy="205740"/>
          </a:xfrm>
          <a:prstGeom prst="rect">
            <a:avLst/>
          </a:prstGeom>
        </p:spPr>
      </p:pic>
      <p:sp>
        <p:nvSpPr>
          <p:cNvPr id="8" name="Object7"/>
          <p:cNvSpPr/>
          <p:nvPr/>
        </p:nvSpPr>
        <p:spPr>
          <a:xfrm>
            <a:off x="256946" y="205740"/>
            <a:ext cx="822960" cy="154305"/>
          </a:xfrm>
          <a:prstGeom prst="rect">
            <a:avLst/>
          </a:prstGeom>
          <a:noFill/>
          <a:ln/>
        </p:spPr>
        <p:txBody>
          <a:bodyPr wrap="square" lIns="0" tIns="0" rIns="0" bIns="0" rtlCol="0" anchor="t">
            <a:normAutofit/>
          </a:bodyPr>
          <a:lstStyle/>
          <a:p>
            <a:pPr algn="l">
              <a:lnSpc>
                <a:spcPts val="1035"/>
              </a:lnSpc>
            </a:pPr>
            <a:r>
              <a:rPr lang="en-US" sz="1000" b="0" dirty="0">
                <a:solidFill>
                  <a:srgbClr val="FFFFFF"/>
                </a:solidFill>
                <a:latin typeface="Arial" pitchFamily="34" charset="0"/>
                <a:ea typeface="Arial" pitchFamily="34" charset="-122"/>
                <a:cs typeface="Arial" pitchFamily="34" charset="-120"/>
              </a:rPr>
              <a:t>模拟调制系统</a:t>
            </a:r>
            <a:endParaRPr lang="en-US" sz="973" dirty="0"/>
          </a:p>
        </p:txBody>
      </p:sp>
      <p:pic>
        <p:nvPicPr>
          <p:cNvPr id="9" name="Object 8"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56946" y="388849"/>
            <a:ext cx="256946" cy="22631"/>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spTree>
      <p:nvGrpSpPr>
        <p:cNvPr id="1" name=""/>
        <p:cNvGrpSpPr/>
        <p:nvPr/>
      </p:nvGrpSpPr>
      <p:grpSpPr>
        <a:xfrm>
          <a:off x="0" y="0"/>
          <a:ext cx="0" cy="0"/>
          <a:chOff x="0" y="0"/>
          <a:chExt cx="0" cy="0"/>
        </a:xfrm>
      </p:grpSpPr>
      <p:pic>
        <p:nvPicPr>
          <p:cNvPr id="2" name="Object 1" descr="file://C:\Users\tons\AppData\Roaming\XMind\Electron v3\vana\workbooks\f4ea90d42ceac6a1d5eb8b85d1\resources\1e571eb7c3ed929213428961c5b163dbbaecaa79f660a1ee590a25f649b6563b.png"/>
          <p:cNvPicPr>
            <a:picLocks noChangeAspect="1"/>
          </p:cNvPicPr>
          <p:nvPr/>
        </p:nvPicPr>
        <p:blipFill>
          <a:blip r:embed="rId3"/>
          <a:stretch>
            <a:fillRect/>
          </a:stretch>
        </p:blipFill>
        <p:spPr>
          <a:xfrm>
            <a:off x="609905" y="1102766"/>
            <a:ext cx="7925105" cy="2938482"/>
          </a:xfrm>
          <a:prstGeom prst="rect">
            <a:avLst/>
          </a:prstGeom>
        </p:spPr>
      </p:pic>
      <p:sp>
        <p:nvSpPr>
          <p:cNvPr id="3" name="Object2"/>
          <p:cNvSpPr/>
          <p:nvPr/>
        </p:nvSpPr>
        <p:spPr>
          <a:xfrm>
            <a:off x="256946" y="205740"/>
            <a:ext cx="274320" cy="154305"/>
          </a:xfrm>
          <a:prstGeom prst="rect">
            <a:avLst/>
          </a:prstGeom>
          <a:noFill/>
          <a:ln/>
        </p:spPr>
        <p:txBody>
          <a:bodyPr wrap="square" lIns="0" tIns="0" rIns="0" bIns="0" rtlCol="0" anchor="t">
            <a:normAutofit/>
          </a:bodyPr>
          <a:lstStyle/>
          <a:p>
            <a:pPr algn="l">
              <a:lnSpc>
                <a:spcPts val="1035"/>
              </a:lnSpc>
            </a:pPr>
            <a:r>
              <a:rPr lang="en-US" sz="1000" b="0" dirty="0">
                <a:solidFill>
                  <a:srgbClr val="FFFFFF"/>
                </a:solidFill>
                <a:latin typeface="Arial" pitchFamily="34" charset="0"/>
                <a:ea typeface="Arial" pitchFamily="34" charset="-122"/>
                <a:cs typeface="Arial" pitchFamily="34" charset="-120"/>
              </a:rPr>
              <a:t>绪论</a:t>
            </a:r>
            <a:endParaRPr lang="en-US" sz="973" dirty="0"/>
          </a:p>
        </p:txBody>
      </p:sp>
      <p:pic>
        <p:nvPicPr>
          <p:cNvPr id="4" name="Object 3"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56946" y="388849"/>
            <a:ext cx="256946" cy="22631"/>
          </a:xfrm>
          <a:prstGeom prst="rect">
            <a:avLst/>
          </a:prstGeom>
        </p:spPr>
      </p:pic>
    </p:spTree>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name="Slide 240">
    <p:spTree>
      <p:nvGrpSpPr>
        <p:cNvPr id="1" name=""/>
        <p:cNvGrpSpPr/>
        <p:nvPr/>
      </p:nvGrpSpPr>
      <p:grpSpPr>
        <a:xfrm>
          <a:off x="0" y="0"/>
          <a:ext cx="0" cy="0"/>
          <a:chOff x="0" y="0"/>
          <a:chExt cx="0" cy="0"/>
        </a:xfrm>
      </p:grpSpPr>
      <p:sp>
        <p:nvSpPr>
          <p:cNvPr id="2" name="Object1"/>
          <p:cNvSpPr/>
          <p:nvPr/>
        </p:nvSpPr>
        <p:spPr>
          <a:xfrm>
            <a:off x="609905" y="1552308"/>
            <a:ext cx="3657600" cy="977265"/>
          </a:xfrm>
          <a:prstGeom prst="rect">
            <a:avLst/>
          </a:prstGeom>
          <a:noFill/>
          <a:ln/>
        </p:spPr>
        <p:txBody>
          <a:bodyPr wrap="square" lIns="0" tIns="0" rIns="0" bIns="0" rtlCol="0" anchor="t">
            <a:normAutofit/>
          </a:bodyPr>
          <a:lstStyle/>
          <a:p>
            <a:pPr algn="l">
              <a:lnSpc>
                <a:spcPts val="6929"/>
              </a:lnSpc>
            </a:pPr>
            <a:r>
              <a:rPr lang="en-US" sz="5300" b="1" dirty="0">
                <a:solidFill>
                  <a:srgbClr val="FFFFFF"/>
                </a:solidFill>
                <a:latin typeface="Arial" pitchFamily="34" charset="0"/>
                <a:ea typeface="Arial" pitchFamily="34" charset="-122"/>
                <a:cs typeface="Arial" pitchFamily="34" charset="-120"/>
              </a:rPr>
              <a:t>时域表达式</a:t>
            </a:r>
            <a:endParaRPr lang="en-US" sz="5330" dirty="0"/>
          </a:p>
        </p:txBody>
      </p:sp>
      <p:sp>
        <p:nvSpPr>
          <p:cNvPr id="3" name="Object2"/>
          <p:cNvSpPr/>
          <p:nvPr/>
        </p:nvSpPr>
        <p:spPr>
          <a:xfrm>
            <a:off x="609905" y="2922537"/>
            <a:ext cx="0" cy="0"/>
          </a:xfrm>
          <a:prstGeom prst="rect">
            <a:avLst/>
          </a:prstGeom>
          <a:noFill/>
          <a:ln/>
        </p:spPr>
        <p:txBody>
          <a:bodyPr wrap="square" lIns="0" tIns="0" rIns="0" bIns="0" rtlCol="0" anchor="t">
            <a:normAutofit fontScale="25000" lnSpcReduction="20000"/>
          </a:bodyPr>
          <a:lstStyle/>
          <a:p>
            <a:pPr algn="l">
              <a:lnSpc>
                <a:spcPts val="4949"/>
              </a:lnSpc>
            </a:pPr>
            <a:endParaRPr lang="en-US" sz="3807" dirty="0"/>
          </a:p>
        </p:txBody>
      </p:sp>
      <p:pic>
        <p:nvPicPr>
          <p:cNvPr id="4" name="Object 3"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86714" y="2999689"/>
            <a:ext cx="514807" cy="514350"/>
          </a:xfrm>
          <a:prstGeom prst="rect">
            <a:avLst/>
          </a:prstGeom>
        </p:spPr>
      </p:pic>
      <p:pic>
        <p:nvPicPr>
          <p:cNvPr id="5" name="Object 4"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09905" y="2488425"/>
            <a:ext cx="3600907" cy="434111"/>
          </a:xfrm>
          <a:prstGeom prst="rect">
            <a:avLst/>
          </a:prstGeom>
        </p:spPr>
      </p:pic>
      <p:sp>
        <p:nvSpPr>
          <p:cNvPr id="6" name="Object5"/>
          <p:cNvSpPr/>
          <p:nvPr/>
        </p:nvSpPr>
        <p:spPr>
          <a:xfrm>
            <a:off x="256946" y="205740"/>
            <a:ext cx="822960" cy="154305"/>
          </a:xfrm>
          <a:prstGeom prst="rect">
            <a:avLst/>
          </a:prstGeom>
          <a:noFill/>
          <a:ln/>
        </p:spPr>
        <p:txBody>
          <a:bodyPr wrap="square" lIns="0" tIns="0" rIns="0" bIns="0" rtlCol="0" anchor="t">
            <a:normAutofit/>
          </a:bodyPr>
          <a:lstStyle/>
          <a:p>
            <a:pPr algn="l">
              <a:lnSpc>
                <a:spcPts val="1035"/>
              </a:lnSpc>
            </a:pPr>
            <a:r>
              <a:rPr lang="en-US" sz="1000" b="0" dirty="0">
                <a:solidFill>
                  <a:srgbClr val="FFFFFF"/>
                </a:solidFill>
                <a:latin typeface="Arial" pitchFamily="34" charset="0"/>
                <a:ea typeface="Arial" pitchFamily="34" charset="-122"/>
                <a:cs typeface="Arial" pitchFamily="34" charset="-120"/>
              </a:rPr>
              <a:t>模拟调制系统</a:t>
            </a:r>
            <a:endParaRPr lang="en-US" sz="973" dirty="0"/>
          </a:p>
        </p:txBody>
      </p:sp>
      <p:pic>
        <p:nvPicPr>
          <p:cNvPr id="7" name="Object 6"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56946" y="388849"/>
            <a:ext cx="256946" cy="22631"/>
          </a:xfrm>
          <a:prstGeom prst="rect">
            <a:avLst/>
          </a:prstGeom>
        </p:spPr>
      </p:pic>
    </p:spTree>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name="Slide 241">
    <p:spTree>
      <p:nvGrpSpPr>
        <p:cNvPr id="1" name=""/>
        <p:cNvGrpSpPr/>
        <p:nvPr/>
      </p:nvGrpSpPr>
      <p:grpSpPr>
        <a:xfrm>
          <a:off x="0" y="0"/>
          <a:ext cx="0" cy="0"/>
          <a:chOff x="0" y="0"/>
          <a:chExt cx="0" cy="0"/>
        </a:xfrm>
      </p:grpSpPr>
      <p:pic>
        <p:nvPicPr>
          <p:cNvPr id="2" name="Object 1" descr="file://C:\Users\tons\AppData\Roaming\XMind\Electron v3\vana\workbooks\f4ea90d42ceac6a1d5eb8b85d1\resources\2f394b674a2896e0b8afec51b3a645325dcd046bb42317c7265fe8e30e22d750.png"/>
          <p:cNvPicPr>
            <a:picLocks noChangeAspect="1"/>
          </p:cNvPicPr>
          <p:nvPr/>
        </p:nvPicPr>
        <p:blipFill>
          <a:blip r:embed="rId3"/>
          <a:stretch>
            <a:fillRect/>
          </a:stretch>
        </p:blipFill>
        <p:spPr>
          <a:xfrm>
            <a:off x="609905" y="2063572"/>
            <a:ext cx="7925105" cy="1016356"/>
          </a:xfrm>
          <a:prstGeom prst="rect">
            <a:avLst/>
          </a:prstGeom>
        </p:spPr>
      </p:pic>
      <p:sp>
        <p:nvSpPr>
          <p:cNvPr id="3" name="Object2"/>
          <p:cNvSpPr/>
          <p:nvPr/>
        </p:nvSpPr>
        <p:spPr>
          <a:xfrm>
            <a:off x="256946" y="205740"/>
            <a:ext cx="822960" cy="154305"/>
          </a:xfrm>
          <a:prstGeom prst="rect">
            <a:avLst/>
          </a:prstGeom>
          <a:noFill/>
          <a:ln/>
        </p:spPr>
        <p:txBody>
          <a:bodyPr wrap="square" lIns="0" tIns="0" rIns="0" bIns="0" rtlCol="0" anchor="t">
            <a:normAutofit/>
          </a:bodyPr>
          <a:lstStyle/>
          <a:p>
            <a:pPr algn="l">
              <a:lnSpc>
                <a:spcPts val="1035"/>
              </a:lnSpc>
            </a:pPr>
            <a:r>
              <a:rPr lang="en-US" sz="1000" b="0" dirty="0">
                <a:solidFill>
                  <a:srgbClr val="FFFFFF"/>
                </a:solidFill>
                <a:latin typeface="Arial" pitchFamily="34" charset="0"/>
                <a:ea typeface="Arial" pitchFamily="34" charset="-122"/>
                <a:cs typeface="Arial" pitchFamily="34" charset="-120"/>
              </a:rPr>
              <a:t>模拟调制系统</a:t>
            </a:r>
            <a:endParaRPr lang="en-US" sz="973" dirty="0"/>
          </a:p>
        </p:txBody>
      </p:sp>
      <p:pic>
        <p:nvPicPr>
          <p:cNvPr id="4" name="Object 3"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56946" y="388849"/>
            <a:ext cx="256946" cy="22631"/>
          </a:xfrm>
          <a:prstGeom prst="rect">
            <a:avLst/>
          </a:prstGeom>
        </p:spPr>
      </p:pic>
    </p:spTree>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name="Slide 242">
    <p:spTree>
      <p:nvGrpSpPr>
        <p:cNvPr id="1" name=""/>
        <p:cNvGrpSpPr/>
        <p:nvPr/>
      </p:nvGrpSpPr>
      <p:grpSpPr>
        <a:xfrm>
          <a:off x="0" y="0"/>
          <a:ext cx="0" cy="0"/>
          <a:chOff x="0" y="0"/>
          <a:chExt cx="0" cy="0"/>
        </a:xfrm>
      </p:grpSpPr>
      <p:sp>
        <p:nvSpPr>
          <p:cNvPr id="2" name="Object1"/>
          <p:cNvSpPr/>
          <p:nvPr/>
        </p:nvSpPr>
        <p:spPr>
          <a:xfrm>
            <a:off x="609905" y="1552308"/>
            <a:ext cx="3657600" cy="977265"/>
          </a:xfrm>
          <a:prstGeom prst="rect">
            <a:avLst/>
          </a:prstGeom>
          <a:noFill/>
          <a:ln/>
        </p:spPr>
        <p:txBody>
          <a:bodyPr wrap="square" lIns="0" tIns="0" rIns="0" bIns="0" rtlCol="0" anchor="t">
            <a:normAutofit/>
          </a:bodyPr>
          <a:lstStyle/>
          <a:p>
            <a:pPr algn="l">
              <a:lnSpc>
                <a:spcPts val="6929"/>
              </a:lnSpc>
            </a:pPr>
            <a:r>
              <a:rPr lang="en-US" sz="5300" b="1" dirty="0">
                <a:solidFill>
                  <a:srgbClr val="FFFFFF"/>
                </a:solidFill>
                <a:latin typeface="Arial" pitchFamily="34" charset="0"/>
                <a:ea typeface="Arial" pitchFamily="34" charset="-122"/>
                <a:cs typeface="Arial" pitchFamily="34" charset="-120"/>
              </a:rPr>
              <a:t>频域表达式</a:t>
            </a:r>
            <a:endParaRPr lang="en-US" sz="5330" dirty="0"/>
          </a:p>
        </p:txBody>
      </p:sp>
      <p:sp>
        <p:nvSpPr>
          <p:cNvPr id="3" name="Object2"/>
          <p:cNvSpPr/>
          <p:nvPr/>
        </p:nvSpPr>
        <p:spPr>
          <a:xfrm>
            <a:off x="609905" y="2922537"/>
            <a:ext cx="0" cy="0"/>
          </a:xfrm>
          <a:prstGeom prst="rect">
            <a:avLst/>
          </a:prstGeom>
          <a:noFill/>
          <a:ln/>
        </p:spPr>
        <p:txBody>
          <a:bodyPr wrap="square" lIns="0" tIns="0" rIns="0" bIns="0" rtlCol="0" anchor="t">
            <a:normAutofit fontScale="25000" lnSpcReduction="20000"/>
          </a:bodyPr>
          <a:lstStyle/>
          <a:p>
            <a:pPr algn="l">
              <a:lnSpc>
                <a:spcPts val="4949"/>
              </a:lnSpc>
            </a:pPr>
            <a:endParaRPr lang="en-US" sz="3807" dirty="0"/>
          </a:p>
        </p:txBody>
      </p:sp>
      <p:pic>
        <p:nvPicPr>
          <p:cNvPr id="4" name="Object 3"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86714" y="2999689"/>
            <a:ext cx="514807" cy="514350"/>
          </a:xfrm>
          <a:prstGeom prst="rect">
            <a:avLst/>
          </a:prstGeom>
        </p:spPr>
      </p:pic>
      <p:pic>
        <p:nvPicPr>
          <p:cNvPr id="5" name="Object 4"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09905" y="2488425"/>
            <a:ext cx="3600907" cy="434111"/>
          </a:xfrm>
          <a:prstGeom prst="rect">
            <a:avLst/>
          </a:prstGeom>
        </p:spPr>
      </p:pic>
      <p:sp>
        <p:nvSpPr>
          <p:cNvPr id="6" name="Object5"/>
          <p:cNvSpPr/>
          <p:nvPr/>
        </p:nvSpPr>
        <p:spPr>
          <a:xfrm>
            <a:off x="256946" y="205740"/>
            <a:ext cx="822960" cy="154305"/>
          </a:xfrm>
          <a:prstGeom prst="rect">
            <a:avLst/>
          </a:prstGeom>
          <a:noFill/>
          <a:ln/>
        </p:spPr>
        <p:txBody>
          <a:bodyPr wrap="square" lIns="0" tIns="0" rIns="0" bIns="0" rtlCol="0" anchor="t">
            <a:normAutofit/>
          </a:bodyPr>
          <a:lstStyle/>
          <a:p>
            <a:pPr algn="l">
              <a:lnSpc>
                <a:spcPts val="1035"/>
              </a:lnSpc>
            </a:pPr>
            <a:r>
              <a:rPr lang="en-US" sz="1000" b="0" dirty="0">
                <a:solidFill>
                  <a:srgbClr val="FFFFFF"/>
                </a:solidFill>
                <a:latin typeface="Arial" pitchFamily="34" charset="0"/>
                <a:ea typeface="Arial" pitchFamily="34" charset="-122"/>
                <a:cs typeface="Arial" pitchFamily="34" charset="-120"/>
              </a:rPr>
              <a:t>模拟调制系统</a:t>
            </a:r>
            <a:endParaRPr lang="en-US" sz="973" dirty="0"/>
          </a:p>
        </p:txBody>
      </p:sp>
      <p:pic>
        <p:nvPicPr>
          <p:cNvPr id="7" name="Object 6"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56946" y="388849"/>
            <a:ext cx="256946" cy="22631"/>
          </a:xfrm>
          <a:prstGeom prst="rect">
            <a:avLst/>
          </a:prstGeom>
        </p:spPr>
      </p:pic>
    </p:spTree>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name="Slide 243">
    <p:spTree>
      <p:nvGrpSpPr>
        <p:cNvPr id="1" name=""/>
        <p:cNvGrpSpPr/>
        <p:nvPr/>
      </p:nvGrpSpPr>
      <p:grpSpPr>
        <a:xfrm>
          <a:off x="0" y="0"/>
          <a:ext cx="0" cy="0"/>
          <a:chOff x="0" y="0"/>
          <a:chExt cx="0" cy="0"/>
        </a:xfrm>
      </p:grpSpPr>
      <p:pic>
        <p:nvPicPr>
          <p:cNvPr id="2" name="Object 1" descr="file://C:\Users\tons\AppData\Roaming\XMind\Electron v3\vana\workbooks\f4ea90d42ceac6a1d5eb8b85d1\resources\21da027c7e01328542af8affd4941c12ae51ef9258ba24c3b7371fc3156e36d4.png"/>
          <p:cNvPicPr>
            <a:picLocks noChangeAspect="1"/>
          </p:cNvPicPr>
          <p:nvPr/>
        </p:nvPicPr>
        <p:blipFill>
          <a:blip r:embed="rId3"/>
          <a:stretch>
            <a:fillRect/>
          </a:stretch>
        </p:blipFill>
        <p:spPr>
          <a:xfrm>
            <a:off x="609905" y="2031168"/>
            <a:ext cx="7925105" cy="1081164"/>
          </a:xfrm>
          <a:prstGeom prst="rect">
            <a:avLst/>
          </a:prstGeom>
        </p:spPr>
      </p:pic>
      <p:sp>
        <p:nvSpPr>
          <p:cNvPr id="3" name="Object2"/>
          <p:cNvSpPr/>
          <p:nvPr/>
        </p:nvSpPr>
        <p:spPr>
          <a:xfrm>
            <a:off x="256946" y="205740"/>
            <a:ext cx="822960" cy="154305"/>
          </a:xfrm>
          <a:prstGeom prst="rect">
            <a:avLst/>
          </a:prstGeom>
          <a:noFill/>
          <a:ln/>
        </p:spPr>
        <p:txBody>
          <a:bodyPr wrap="square" lIns="0" tIns="0" rIns="0" bIns="0" rtlCol="0" anchor="t">
            <a:normAutofit/>
          </a:bodyPr>
          <a:lstStyle/>
          <a:p>
            <a:pPr algn="l">
              <a:lnSpc>
                <a:spcPts val="1035"/>
              </a:lnSpc>
            </a:pPr>
            <a:r>
              <a:rPr lang="en-US" sz="1000" b="0" dirty="0">
                <a:solidFill>
                  <a:srgbClr val="FFFFFF"/>
                </a:solidFill>
                <a:latin typeface="Arial" pitchFamily="34" charset="0"/>
                <a:ea typeface="Arial" pitchFamily="34" charset="-122"/>
                <a:cs typeface="Arial" pitchFamily="34" charset="-120"/>
              </a:rPr>
              <a:t>模拟调制系统</a:t>
            </a:r>
            <a:endParaRPr lang="en-US" sz="973" dirty="0"/>
          </a:p>
        </p:txBody>
      </p:sp>
      <p:pic>
        <p:nvPicPr>
          <p:cNvPr id="4" name="Object 3"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56946" y="388849"/>
            <a:ext cx="256946" cy="22631"/>
          </a:xfrm>
          <a:prstGeom prst="rect">
            <a:avLst/>
          </a:prstGeom>
        </p:spPr>
      </p:pic>
    </p:spTree>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name="Slide 244">
    <p:spTree>
      <p:nvGrpSpPr>
        <p:cNvPr id="1" name=""/>
        <p:cNvGrpSpPr/>
        <p:nvPr/>
      </p:nvGrpSpPr>
      <p:grpSpPr>
        <a:xfrm>
          <a:off x="0" y="0"/>
          <a:ext cx="0" cy="0"/>
          <a:chOff x="0" y="0"/>
          <a:chExt cx="0" cy="0"/>
        </a:xfrm>
      </p:grpSpPr>
      <p:pic>
        <p:nvPicPr>
          <p:cNvPr id="2" name="Object 1" descr="file://C:\Users\tons\AppData\Roaming\XMind\Electron v3\vana\workbooks\f4ea90d42ceac6a1d5eb8b85d1\resources\81aa6df5a3738415acff8cd6845b57f4fdceab1f698d2b57217f24e4e122e4b2.png"/>
          <p:cNvPicPr>
            <a:picLocks noChangeAspect="1"/>
          </p:cNvPicPr>
          <p:nvPr/>
        </p:nvPicPr>
        <p:blipFill>
          <a:blip r:embed="rId3"/>
          <a:stretch>
            <a:fillRect/>
          </a:stretch>
        </p:blipFill>
        <p:spPr>
          <a:xfrm>
            <a:off x="678485" y="642938"/>
            <a:ext cx="7786116" cy="3857625"/>
          </a:xfrm>
          <a:prstGeom prst="rect">
            <a:avLst/>
          </a:prstGeom>
        </p:spPr>
      </p:pic>
      <p:sp>
        <p:nvSpPr>
          <p:cNvPr id="3" name="Object2"/>
          <p:cNvSpPr/>
          <p:nvPr/>
        </p:nvSpPr>
        <p:spPr>
          <a:xfrm>
            <a:off x="256946" y="205740"/>
            <a:ext cx="822960" cy="154305"/>
          </a:xfrm>
          <a:prstGeom prst="rect">
            <a:avLst/>
          </a:prstGeom>
          <a:noFill/>
          <a:ln/>
        </p:spPr>
        <p:txBody>
          <a:bodyPr wrap="square" lIns="0" tIns="0" rIns="0" bIns="0" rtlCol="0" anchor="t">
            <a:normAutofit/>
          </a:bodyPr>
          <a:lstStyle/>
          <a:p>
            <a:pPr algn="l">
              <a:lnSpc>
                <a:spcPts val="1035"/>
              </a:lnSpc>
            </a:pPr>
            <a:r>
              <a:rPr lang="en-US" sz="1000" b="0" dirty="0">
                <a:solidFill>
                  <a:srgbClr val="FFFFFF"/>
                </a:solidFill>
                <a:latin typeface="Arial" pitchFamily="34" charset="0"/>
                <a:ea typeface="Arial" pitchFamily="34" charset="-122"/>
                <a:cs typeface="Arial" pitchFamily="34" charset="-120"/>
              </a:rPr>
              <a:t>模拟调制系统</a:t>
            </a:r>
            <a:endParaRPr lang="en-US" sz="973" dirty="0"/>
          </a:p>
        </p:txBody>
      </p:sp>
      <p:pic>
        <p:nvPicPr>
          <p:cNvPr id="4" name="Object 3"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56946" y="388849"/>
            <a:ext cx="256946" cy="22631"/>
          </a:xfrm>
          <a:prstGeom prst="rect">
            <a:avLst/>
          </a:prstGeom>
        </p:spPr>
      </p:pic>
    </p:spTree>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name="Slide 245">
    <p:spTree>
      <p:nvGrpSpPr>
        <p:cNvPr id="1" name=""/>
        <p:cNvGrpSpPr/>
        <p:nvPr/>
      </p:nvGrpSpPr>
      <p:grpSpPr>
        <a:xfrm>
          <a:off x="0" y="0"/>
          <a:ext cx="0" cy="0"/>
          <a:chOff x="0" y="0"/>
          <a:chExt cx="0" cy="0"/>
        </a:xfrm>
      </p:grpSpPr>
      <p:sp>
        <p:nvSpPr>
          <p:cNvPr id="2" name="Object1"/>
          <p:cNvSpPr/>
          <p:nvPr/>
        </p:nvSpPr>
        <p:spPr>
          <a:xfrm>
            <a:off x="609905" y="642938"/>
            <a:ext cx="5760720" cy="771525"/>
          </a:xfrm>
          <a:prstGeom prst="rect">
            <a:avLst/>
          </a:prstGeom>
          <a:noFill/>
          <a:ln/>
        </p:spPr>
        <p:txBody>
          <a:bodyPr wrap="square" lIns="0" tIns="0" rIns="0" bIns="0" rtlCol="0" anchor="t">
            <a:normAutofit/>
          </a:bodyPr>
          <a:lstStyle/>
          <a:p>
            <a:pPr algn="l">
              <a:lnSpc>
                <a:spcPts val="5444"/>
              </a:lnSpc>
            </a:pPr>
            <a:r>
              <a:rPr lang="en-US" sz="4200" b="1" dirty="0">
                <a:solidFill>
                  <a:srgbClr val="FFFFFF"/>
                </a:solidFill>
                <a:latin typeface="Arial" pitchFamily="34" charset="0"/>
                <a:ea typeface="Arial" pitchFamily="34" charset="-122"/>
                <a:cs typeface="Arial" pitchFamily="34" charset="-120"/>
              </a:rPr>
              <a:t>残留边带调制（VSB）</a:t>
            </a:r>
            <a:endParaRPr lang="en-US" sz="4188" dirty="0"/>
          </a:p>
        </p:txBody>
      </p:sp>
      <p:sp>
        <p:nvSpPr>
          <p:cNvPr id="3" name="Object2"/>
          <p:cNvSpPr/>
          <p:nvPr/>
        </p:nvSpPr>
        <p:spPr>
          <a:xfrm>
            <a:off x="609905" y="1429893"/>
            <a:ext cx="1554480" cy="462915"/>
          </a:xfrm>
          <a:prstGeom prst="rect">
            <a:avLst/>
          </a:prstGeom>
          <a:noFill/>
          <a:ln/>
        </p:spPr>
        <p:txBody>
          <a:bodyPr wrap="square" lIns="0" tIns="0" rIns="0" bIns="0" rtlCol="0" anchor="t">
            <a:normAutofit/>
          </a:bodyPr>
          <a:lstStyle/>
          <a:p>
            <a:pPr algn="l">
              <a:lnSpc>
                <a:spcPts val="3198"/>
              </a:lnSpc>
            </a:pPr>
            <a:r>
              <a:rPr lang="en-US" sz="2300" b="0" dirty="0">
                <a:solidFill>
                  <a:srgbClr val="FFFFFF"/>
                </a:solidFill>
                <a:latin typeface="Arial" pitchFamily="34" charset="0"/>
                <a:ea typeface="Arial" pitchFamily="34" charset="-122"/>
                <a:cs typeface="Arial" pitchFamily="34" charset="-120"/>
              </a:rPr>
              <a:t>时域表达式</a:t>
            </a:r>
            <a:endParaRPr lang="en-US" sz="2284" dirty="0"/>
          </a:p>
        </p:txBody>
      </p:sp>
      <p:sp>
        <p:nvSpPr>
          <p:cNvPr id="4" name="Object3"/>
          <p:cNvSpPr/>
          <p:nvPr/>
        </p:nvSpPr>
        <p:spPr>
          <a:xfrm>
            <a:off x="609905" y="2067687"/>
            <a:ext cx="1554480" cy="462915"/>
          </a:xfrm>
          <a:prstGeom prst="rect">
            <a:avLst/>
          </a:prstGeom>
          <a:noFill/>
          <a:ln/>
        </p:spPr>
        <p:txBody>
          <a:bodyPr wrap="square" lIns="0" tIns="0" rIns="0" bIns="0" rtlCol="0" anchor="t">
            <a:normAutofit/>
          </a:bodyPr>
          <a:lstStyle/>
          <a:p>
            <a:pPr algn="l">
              <a:lnSpc>
                <a:spcPts val="3198"/>
              </a:lnSpc>
            </a:pPr>
            <a:r>
              <a:rPr lang="en-US" sz="2300" b="0" dirty="0">
                <a:solidFill>
                  <a:srgbClr val="FFFFFF"/>
                </a:solidFill>
                <a:latin typeface="Arial" pitchFamily="34" charset="0"/>
                <a:ea typeface="Arial" pitchFamily="34" charset="-122"/>
                <a:cs typeface="Arial" pitchFamily="34" charset="-120"/>
              </a:rPr>
              <a:t>频域表达式</a:t>
            </a:r>
            <a:endParaRPr lang="en-US" sz="2284" dirty="0"/>
          </a:p>
        </p:txBody>
      </p:sp>
      <p:pic>
        <p:nvPicPr>
          <p:cNvPr id="5" name="Object 4"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2862358"/>
            <a:ext cx="263347" cy="205740"/>
          </a:xfrm>
          <a:prstGeom prst="rect">
            <a:avLst/>
          </a:prstGeom>
        </p:spPr>
      </p:pic>
      <p:sp>
        <p:nvSpPr>
          <p:cNvPr id="6" name="Object5"/>
          <p:cNvSpPr/>
          <p:nvPr/>
        </p:nvSpPr>
        <p:spPr>
          <a:xfrm>
            <a:off x="256946" y="205740"/>
            <a:ext cx="822960" cy="154305"/>
          </a:xfrm>
          <a:prstGeom prst="rect">
            <a:avLst/>
          </a:prstGeom>
          <a:noFill/>
          <a:ln/>
        </p:spPr>
        <p:txBody>
          <a:bodyPr wrap="square" lIns="0" tIns="0" rIns="0" bIns="0" rtlCol="0" anchor="t">
            <a:normAutofit/>
          </a:bodyPr>
          <a:lstStyle/>
          <a:p>
            <a:pPr algn="l">
              <a:lnSpc>
                <a:spcPts val="1035"/>
              </a:lnSpc>
            </a:pPr>
            <a:r>
              <a:rPr lang="en-US" sz="1000" b="0" dirty="0">
                <a:solidFill>
                  <a:srgbClr val="FFFFFF"/>
                </a:solidFill>
                <a:latin typeface="Arial" pitchFamily="34" charset="0"/>
                <a:ea typeface="Arial" pitchFamily="34" charset="-122"/>
                <a:cs typeface="Arial" pitchFamily="34" charset="-120"/>
              </a:rPr>
              <a:t>模拟调制系统</a:t>
            </a:r>
            <a:endParaRPr lang="en-US" sz="973" dirty="0"/>
          </a:p>
        </p:txBody>
      </p:sp>
      <p:pic>
        <p:nvPicPr>
          <p:cNvPr id="7" name="Object 6"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56946" y="388849"/>
            <a:ext cx="256946" cy="22631"/>
          </a:xfrm>
          <a:prstGeom prst="rect">
            <a:avLst/>
          </a:prstGeom>
        </p:spPr>
      </p:pic>
    </p:spTree>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name="Slide 246">
    <p:spTree>
      <p:nvGrpSpPr>
        <p:cNvPr id="1" name=""/>
        <p:cNvGrpSpPr/>
        <p:nvPr/>
      </p:nvGrpSpPr>
      <p:grpSpPr>
        <a:xfrm>
          <a:off x="0" y="0"/>
          <a:ext cx="0" cy="0"/>
          <a:chOff x="0" y="0"/>
          <a:chExt cx="0" cy="0"/>
        </a:xfrm>
      </p:grpSpPr>
      <p:sp>
        <p:nvSpPr>
          <p:cNvPr id="2" name="Object1"/>
          <p:cNvSpPr/>
          <p:nvPr/>
        </p:nvSpPr>
        <p:spPr>
          <a:xfrm>
            <a:off x="609905" y="1552308"/>
            <a:ext cx="3657600" cy="977265"/>
          </a:xfrm>
          <a:prstGeom prst="rect">
            <a:avLst/>
          </a:prstGeom>
          <a:noFill/>
          <a:ln/>
        </p:spPr>
        <p:txBody>
          <a:bodyPr wrap="square" lIns="0" tIns="0" rIns="0" bIns="0" rtlCol="0" anchor="t">
            <a:normAutofit/>
          </a:bodyPr>
          <a:lstStyle/>
          <a:p>
            <a:pPr algn="l">
              <a:lnSpc>
                <a:spcPts val="6929"/>
              </a:lnSpc>
            </a:pPr>
            <a:r>
              <a:rPr lang="en-US" sz="5300" b="1" dirty="0">
                <a:solidFill>
                  <a:srgbClr val="FFFFFF"/>
                </a:solidFill>
                <a:latin typeface="Arial" pitchFamily="34" charset="0"/>
                <a:ea typeface="Arial" pitchFamily="34" charset="-122"/>
                <a:cs typeface="Arial" pitchFamily="34" charset="-120"/>
              </a:rPr>
              <a:t>时域表达式</a:t>
            </a:r>
            <a:endParaRPr lang="en-US" sz="5330" dirty="0"/>
          </a:p>
        </p:txBody>
      </p:sp>
      <p:sp>
        <p:nvSpPr>
          <p:cNvPr id="3" name="Object2"/>
          <p:cNvSpPr/>
          <p:nvPr/>
        </p:nvSpPr>
        <p:spPr>
          <a:xfrm>
            <a:off x="609905" y="2922537"/>
            <a:ext cx="0" cy="0"/>
          </a:xfrm>
          <a:prstGeom prst="rect">
            <a:avLst/>
          </a:prstGeom>
          <a:noFill/>
          <a:ln/>
        </p:spPr>
        <p:txBody>
          <a:bodyPr wrap="square" lIns="0" tIns="0" rIns="0" bIns="0" rtlCol="0" anchor="t">
            <a:normAutofit fontScale="25000" lnSpcReduction="20000"/>
          </a:bodyPr>
          <a:lstStyle/>
          <a:p>
            <a:pPr algn="l">
              <a:lnSpc>
                <a:spcPts val="4949"/>
              </a:lnSpc>
            </a:pPr>
            <a:endParaRPr lang="en-US" sz="3807" dirty="0"/>
          </a:p>
        </p:txBody>
      </p:sp>
      <p:pic>
        <p:nvPicPr>
          <p:cNvPr id="4" name="Object 3"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86714" y="2999689"/>
            <a:ext cx="514807" cy="514350"/>
          </a:xfrm>
          <a:prstGeom prst="rect">
            <a:avLst/>
          </a:prstGeom>
        </p:spPr>
      </p:pic>
      <p:pic>
        <p:nvPicPr>
          <p:cNvPr id="5" name="Object 4"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09905" y="2488425"/>
            <a:ext cx="3600907" cy="434111"/>
          </a:xfrm>
          <a:prstGeom prst="rect">
            <a:avLst/>
          </a:prstGeom>
        </p:spPr>
      </p:pic>
      <p:sp>
        <p:nvSpPr>
          <p:cNvPr id="6" name="Object5"/>
          <p:cNvSpPr/>
          <p:nvPr/>
        </p:nvSpPr>
        <p:spPr>
          <a:xfrm>
            <a:off x="256946" y="205740"/>
            <a:ext cx="822960" cy="154305"/>
          </a:xfrm>
          <a:prstGeom prst="rect">
            <a:avLst/>
          </a:prstGeom>
          <a:noFill/>
          <a:ln/>
        </p:spPr>
        <p:txBody>
          <a:bodyPr wrap="square" lIns="0" tIns="0" rIns="0" bIns="0" rtlCol="0" anchor="t">
            <a:normAutofit/>
          </a:bodyPr>
          <a:lstStyle/>
          <a:p>
            <a:pPr algn="l">
              <a:lnSpc>
                <a:spcPts val="1035"/>
              </a:lnSpc>
            </a:pPr>
            <a:r>
              <a:rPr lang="en-US" sz="1000" b="0" dirty="0">
                <a:solidFill>
                  <a:srgbClr val="FFFFFF"/>
                </a:solidFill>
                <a:latin typeface="Arial" pitchFamily="34" charset="0"/>
                <a:ea typeface="Arial" pitchFamily="34" charset="-122"/>
                <a:cs typeface="Arial" pitchFamily="34" charset="-120"/>
              </a:rPr>
              <a:t>模拟调制系统</a:t>
            </a:r>
            <a:endParaRPr lang="en-US" sz="973" dirty="0"/>
          </a:p>
        </p:txBody>
      </p:sp>
      <p:pic>
        <p:nvPicPr>
          <p:cNvPr id="7" name="Object 6"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56946" y="388849"/>
            <a:ext cx="256946" cy="22631"/>
          </a:xfrm>
          <a:prstGeom prst="rect">
            <a:avLst/>
          </a:prstGeom>
        </p:spPr>
      </p:pic>
    </p:spTree>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name="Slide 247">
    <p:spTree>
      <p:nvGrpSpPr>
        <p:cNvPr id="1" name=""/>
        <p:cNvGrpSpPr/>
        <p:nvPr/>
      </p:nvGrpSpPr>
      <p:grpSpPr>
        <a:xfrm>
          <a:off x="0" y="0"/>
          <a:ext cx="0" cy="0"/>
          <a:chOff x="0" y="0"/>
          <a:chExt cx="0" cy="0"/>
        </a:xfrm>
      </p:grpSpPr>
      <p:pic>
        <p:nvPicPr>
          <p:cNvPr id="2" name="Object 1" descr="file://C:\Users\tons\AppData\Roaming\XMind\Electron v3\vana\workbooks\f4ea90d42ceac6a1d5eb8b85d1\resources\bfec14e5b5036e57086e62bfaea795cf50f4f0a21502651d4c4dbc6300d6ef4c.png"/>
          <p:cNvPicPr>
            <a:picLocks noChangeAspect="1"/>
          </p:cNvPicPr>
          <p:nvPr/>
        </p:nvPicPr>
        <p:blipFill>
          <a:blip r:embed="rId3"/>
          <a:stretch>
            <a:fillRect/>
          </a:stretch>
        </p:blipFill>
        <p:spPr>
          <a:xfrm>
            <a:off x="1218895" y="1883035"/>
            <a:ext cx="6705295" cy="1377429"/>
          </a:xfrm>
          <a:prstGeom prst="rect">
            <a:avLst/>
          </a:prstGeom>
        </p:spPr>
      </p:pic>
      <p:sp>
        <p:nvSpPr>
          <p:cNvPr id="3" name="Object2"/>
          <p:cNvSpPr/>
          <p:nvPr/>
        </p:nvSpPr>
        <p:spPr>
          <a:xfrm>
            <a:off x="256946" y="205740"/>
            <a:ext cx="822960" cy="154305"/>
          </a:xfrm>
          <a:prstGeom prst="rect">
            <a:avLst/>
          </a:prstGeom>
          <a:noFill/>
          <a:ln/>
        </p:spPr>
        <p:txBody>
          <a:bodyPr wrap="square" lIns="0" tIns="0" rIns="0" bIns="0" rtlCol="0" anchor="t">
            <a:normAutofit/>
          </a:bodyPr>
          <a:lstStyle/>
          <a:p>
            <a:pPr algn="l">
              <a:lnSpc>
                <a:spcPts val="1035"/>
              </a:lnSpc>
            </a:pPr>
            <a:r>
              <a:rPr lang="en-US" sz="1000" b="0" dirty="0">
                <a:solidFill>
                  <a:srgbClr val="FFFFFF"/>
                </a:solidFill>
                <a:latin typeface="Arial" pitchFamily="34" charset="0"/>
                <a:ea typeface="Arial" pitchFamily="34" charset="-122"/>
                <a:cs typeface="Arial" pitchFamily="34" charset="-120"/>
              </a:rPr>
              <a:t>模拟调制系统</a:t>
            </a:r>
            <a:endParaRPr lang="en-US" sz="973" dirty="0"/>
          </a:p>
        </p:txBody>
      </p:sp>
      <p:pic>
        <p:nvPicPr>
          <p:cNvPr id="4" name="Object 3"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56946" y="388849"/>
            <a:ext cx="256946" cy="22631"/>
          </a:xfrm>
          <a:prstGeom prst="rect">
            <a:avLst/>
          </a:prstGeom>
        </p:spPr>
      </p:pic>
    </p:spTree>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name="Slide 248">
    <p:spTree>
      <p:nvGrpSpPr>
        <p:cNvPr id="1" name=""/>
        <p:cNvGrpSpPr/>
        <p:nvPr/>
      </p:nvGrpSpPr>
      <p:grpSpPr>
        <a:xfrm>
          <a:off x="0" y="0"/>
          <a:ext cx="0" cy="0"/>
          <a:chOff x="0" y="0"/>
          <a:chExt cx="0" cy="0"/>
        </a:xfrm>
      </p:grpSpPr>
      <p:sp>
        <p:nvSpPr>
          <p:cNvPr id="2" name="Object1"/>
          <p:cNvSpPr/>
          <p:nvPr/>
        </p:nvSpPr>
        <p:spPr>
          <a:xfrm>
            <a:off x="609905" y="642938"/>
            <a:ext cx="2834640" cy="771525"/>
          </a:xfrm>
          <a:prstGeom prst="rect">
            <a:avLst/>
          </a:prstGeom>
          <a:noFill/>
          <a:ln/>
        </p:spPr>
        <p:txBody>
          <a:bodyPr wrap="square" lIns="0" tIns="0" rIns="0" bIns="0" rtlCol="0" anchor="t">
            <a:normAutofit/>
          </a:bodyPr>
          <a:lstStyle/>
          <a:p>
            <a:pPr algn="l">
              <a:lnSpc>
                <a:spcPts val="5444"/>
              </a:lnSpc>
            </a:pPr>
            <a:r>
              <a:rPr lang="en-US" sz="4200" b="1" dirty="0">
                <a:solidFill>
                  <a:srgbClr val="FFFFFF"/>
                </a:solidFill>
                <a:latin typeface="Arial" pitchFamily="34" charset="0"/>
                <a:ea typeface="Arial" pitchFamily="34" charset="-122"/>
                <a:cs typeface="Arial" pitchFamily="34" charset="-120"/>
              </a:rPr>
              <a:t>频域表达式</a:t>
            </a:r>
            <a:endParaRPr lang="en-US" sz="4188" dirty="0"/>
          </a:p>
        </p:txBody>
      </p:sp>
      <p:sp>
        <p:nvSpPr>
          <p:cNvPr id="3" name="Object2"/>
          <p:cNvSpPr/>
          <p:nvPr/>
        </p:nvSpPr>
        <p:spPr>
          <a:xfrm>
            <a:off x="609905" y="1429893"/>
            <a:ext cx="0" cy="0"/>
          </a:xfrm>
          <a:prstGeom prst="rect">
            <a:avLst/>
          </a:prstGeom>
          <a:noFill/>
          <a:ln/>
        </p:spPr>
        <p:txBody>
          <a:bodyPr wrap="square" lIns="0" tIns="0" rIns="0" bIns="0" rtlCol="0" anchor="t">
            <a:normAutofit fontScale="25000" lnSpcReduction="20000"/>
          </a:bodyPr>
          <a:lstStyle/>
          <a:p>
            <a:pPr algn="l">
              <a:lnSpc>
                <a:spcPts val="3198"/>
              </a:lnSpc>
            </a:pPr>
            <a:endParaRPr lang="en-US" sz="2284" dirty="0"/>
          </a:p>
        </p:txBody>
      </p:sp>
      <p:pic>
        <p:nvPicPr>
          <p:cNvPr id="4" name="Object 3"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71170" y="1491615"/>
            <a:ext cx="309067" cy="308610"/>
          </a:xfrm>
          <a:prstGeom prst="rect">
            <a:avLst/>
          </a:prstGeom>
        </p:spPr>
      </p:pic>
      <p:sp>
        <p:nvSpPr>
          <p:cNvPr id="5" name="Object4"/>
          <p:cNvSpPr/>
          <p:nvPr/>
        </p:nvSpPr>
        <p:spPr>
          <a:xfrm>
            <a:off x="609905" y="2067687"/>
            <a:ext cx="0" cy="0"/>
          </a:xfrm>
          <a:prstGeom prst="rect">
            <a:avLst/>
          </a:prstGeom>
          <a:noFill/>
          <a:ln/>
        </p:spPr>
        <p:txBody>
          <a:bodyPr wrap="square" lIns="0" tIns="0" rIns="0" bIns="0" rtlCol="0" anchor="t">
            <a:normAutofit fontScale="25000" lnSpcReduction="20000"/>
          </a:bodyPr>
          <a:lstStyle/>
          <a:p>
            <a:pPr algn="l">
              <a:lnSpc>
                <a:spcPts val="3198"/>
              </a:lnSpc>
            </a:pPr>
            <a:endParaRPr lang="en-US" sz="2284" dirty="0"/>
          </a:p>
        </p:txBody>
      </p:sp>
      <p:pic>
        <p:nvPicPr>
          <p:cNvPr id="6" name="Object 5"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71170" y="2129409"/>
            <a:ext cx="309067" cy="308610"/>
          </a:xfrm>
          <a:prstGeom prst="rect">
            <a:avLst/>
          </a:prstGeom>
        </p:spPr>
      </p:pic>
      <p:pic>
        <p:nvPicPr>
          <p:cNvPr id="7" name="Object 6"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0" y="2862358"/>
            <a:ext cx="263347" cy="205740"/>
          </a:xfrm>
          <a:prstGeom prst="rect">
            <a:avLst/>
          </a:prstGeom>
        </p:spPr>
      </p:pic>
      <p:sp>
        <p:nvSpPr>
          <p:cNvPr id="8" name="Object7"/>
          <p:cNvSpPr/>
          <p:nvPr/>
        </p:nvSpPr>
        <p:spPr>
          <a:xfrm>
            <a:off x="256946" y="205740"/>
            <a:ext cx="822960" cy="154305"/>
          </a:xfrm>
          <a:prstGeom prst="rect">
            <a:avLst/>
          </a:prstGeom>
          <a:noFill/>
          <a:ln/>
        </p:spPr>
        <p:txBody>
          <a:bodyPr wrap="square" lIns="0" tIns="0" rIns="0" bIns="0" rtlCol="0" anchor="t">
            <a:normAutofit/>
          </a:bodyPr>
          <a:lstStyle/>
          <a:p>
            <a:pPr algn="l">
              <a:lnSpc>
                <a:spcPts val="1035"/>
              </a:lnSpc>
            </a:pPr>
            <a:r>
              <a:rPr lang="en-US" sz="1000" b="0" dirty="0">
                <a:solidFill>
                  <a:srgbClr val="FFFFFF"/>
                </a:solidFill>
                <a:latin typeface="Arial" pitchFamily="34" charset="0"/>
                <a:ea typeface="Arial" pitchFamily="34" charset="-122"/>
                <a:cs typeface="Arial" pitchFamily="34" charset="-120"/>
              </a:rPr>
              <a:t>模拟调制系统</a:t>
            </a:r>
            <a:endParaRPr lang="en-US" sz="973" dirty="0"/>
          </a:p>
        </p:txBody>
      </p:sp>
      <p:pic>
        <p:nvPicPr>
          <p:cNvPr id="9" name="Object 8"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56946" y="388849"/>
            <a:ext cx="256946" cy="22631"/>
          </a:xfrm>
          <a:prstGeom prst="rect">
            <a:avLst/>
          </a:prstGeom>
        </p:spPr>
      </p:pic>
    </p:spTree>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name="Slide 249">
    <p:spTree>
      <p:nvGrpSpPr>
        <p:cNvPr id="1" name=""/>
        <p:cNvGrpSpPr/>
        <p:nvPr/>
      </p:nvGrpSpPr>
      <p:grpSpPr>
        <a:xfrm>
          <a:off x="0" y="0"/>
          <a:ext cx="0" cy="0"/>
          <a:chOff x="0" y="0"/>
          <a:chExt cx="0" cy="0"/>
        </a:xfrm>
      </p:grpSpPr>
      <p:pic>
        <p:nvPicPr>
          <p:cNvPr id="2" name="Object 1" descr="file://C:\Users\tons\AppData\Roaming\XMind\Electron v3\vana\workbooks\f4ea90d42ceac6a1d5eb8b85d1\resources\ce6094c8f2f1e68752d282dbfabd79f954d133d00ab4ec32b8738fda6d0848c1.png"/>
          <p:cNvPicPr>
            <a:picLocks noChangeAspect="1"/>
          </p:cNvPicPr>
          <p:nvPr/>
        </p:nvPicPr>
        <p:blipFill>
          <a:blip r:embed="rId3"/>
          <a:stretch>
            <a:fillRect/>
          </a:stretch>
        </p:blipFill>
        <p:spPr>
          <a:xfrm>
            <a:off x="609905" y="2232279"/>
            <a:ext cx="7925105" cy="678942"/>
          </a:xfrm>
          <a:prstGeom prst="rect">
            <a:avLst/>
          </a:prstGeom>
        </p:spPr>
      </p:pic>
      <p:sp>
        <p:nvSpPr>
          <p:cNvPr id="3" name="Object2"/>
          <p:cNvSpPr/>
          <p:nvPr/>
        </p:nvSpPr>
        <p:spPr>
          <a:xfrm>
            <a:off x="256946" y="205740"/>
            <a:ext cx="822960" cy="154305"/>
          </a:xfrm>
          <a:prstGeom prst="rect">
            <a:avLst/>
          </a:prstGeom>
          <a:noFill/>
          <a:ln/>
        </p:spPr>
        <p:txBody>
          <a:bodyPr wrap="square" lIns="0" tIns="0" rIns="0" bIns="0" rtlCol="0" anchor="t">
            <a:normAutofit/>
          </a:bodyPr>
          <a:lstStyle/>
          <a:p>
            <a:pPr algn="l">
              <a:lnSpc>
                <a:spcPts val="1035"/>
              </a:lnSpc>
            </a:pPr>
            <a:r>
              <a:rPr lang="en-US" sz="1000" b="0" dirty="0">
                <a:solidFill>
                  <a:srgbClr val="FFFFFF"/>
                </a:solidFill>
                <a:latin typeface="Arial" pitchFamily="34" charset="0"/>
                <a:ea typeface="Arial" pitchFamily="34" charset="-122"/>
                <a:cs typeface="Arial" pitchFamily="34" charset="-120"/>
              </a:rPr>
              <a:t>模拟调制系统</a:t>
            </a:r>
            <a:endParaRPr lang="en-US" sz="973" dirty="0"/>
          </a:p>
        </p:txBody>
      </p:sp>
      <p:pic>
        <p:nvPicPr>
          <p:cNvPr id="4" name="Object 3"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56946" y="388849"/>
            <a:ext cx="256946" cy="22631"/>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spTree>
      <p:nvGrpSpPr>
        <p:cNvPr id="1" name=""/>
        <p:cNvGrpSpPr/>
        <p:nvPr/>
      </p:nvGrpSpPr>
      <p:grpSpPr>
        <a:xfrm>
          <a:off x="0" y="0"/>
          <a:ext cx="0" cy="0"/>
          <a:chOff x="0" y="0"/>
          <a:chExt cx="0" cy="0"/>
        </a:xfrm>
      </p:grpSpPr>
      <p:sp>
        <p:nvSpPr>
          <p:cNvPr id="2" name="Object1"/>
          <p:cNvSpPr/>
          <p:nvPr/>
        </p:nvSpPr>
        <p:spPr>
          <a:xfrm>
            <a:off x="609905" y="1084250"/>
            <a:ext cx="7955280" cy="1903095"/>
          </a:xfrm>
          <a:prstGeom prst="rect">
            <a:avLst/>
          </a:prstGeom>
          <a:noFill/>
          <a:ln/>
        </p:spPr>
        <p:txBody>
          <a:bodyPr wrap="square" lIns="0" tIns="0" rIns="0" bIns="0" rtlCol="0" anchor="t">
            <a:normAutofit/>
          </a:bodyPr>
          <a:lstStyle/>
          <a:p>
            <a:pPr algn="l">
              <a:lnSpc>
                <a:spcPts val="6929"/>
              </a:lnSpc>
            </a:pPr>
            <a:r>
              <a:rPr lang="en-US" sz="5300" b="1" dirty="0">
                <a:solidFill>
                  <a:srgbClr val="FFFFFF"/>
                </a:solidFill>
                <a:latin typeface="Arial" pitchFamily="34" charset="0"/>
                <a:ea typeface="Arial" pitchFamily="34" charset="-122"/>
                <a:cs typeface="Arial" pitchFamily="34" charset="-120"/>
              </a:rPr>
              <a:t>模拟信号数字化传输通信系统</a:t>
            </a:r>
            <a:endParaRPr lang="en-US" sz="5330" dirty="0"/>
          </a:p>
        </p:txBody>
      </p:sp>
      <p:sp>
        <p:nvSpPr>
          <p:cNvPr id="3" name="Object2"/>
          <p:cNvSpPr/>
          <p:nvPr/>
        </p:nvSpPr>
        <p:spPr>
          <a:xfrm>
            <a:off x="609905" y="3390595"/>
            <a:ext cx="0" cy="0"/>
          </a:xfrm>
          <a:prstGeom prst="rect">
            <a:avLst/>
          </a:prstGeom>
          <a:noFill/>
          <a:ln/>
        </p:spPr>
        <p:txBody>
          <a:bodyPr wrap="square" lIns="0" tIns="0" rIns="0" bIns="0" rtlCol="0" anchor="t">
            <a:normAutofit fontScale="25000" lnSpcReduction="20000"/>
          </a:bodyPr>
          <a:lstStyle/>
          <a:p>
            <a:pPr algn="l">
              <a:lnSpc>
                <a:spcPts val="4949"/>
              </a:lnSpc>
            </a:pPr>
            <a:endParaRPr lang="en-US" sz="3807" dirty="0"/>
          </a:p>
        </p:txBody>
      </p:sp>
      <p:pic>
        <p:nvPicPr>
          <p:cNvPr id="4" name="Object 3"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86714" y="3467748"/>
            <a:ext cx="514807" cy="514350"/>
          </a:xfrm>
          <a:prstGeom prst="rect">
            <a:avLst/>
          </a:prstGeom>
        </p:spPr>
      </p:pic>
      <p:pic>
        <p:nvPicPr>
          <p:cNvPr id="5" name="Object 4"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09905" y="2956484"/>
            <a:ext cx="7921447" cy="434111"/>
          </a:xfrm>
          <a:prstGeom prst="rect">
            <a:avLst/>
          </a:prstGeom>
        </p:spPr>
      </p:pic>
      <p:sp>
        <p:nvSpPr>
          <p:cNvPr id="6" name="Object5"/>
          <p:cNvSpPr/>
          <p:nvPr/>
        </p:nvSpPr>
        <p:spPr>
          <a:xfrm>
            <a:off x="256946" y="205740"/>
            <a:ext cx="274320" cy="154305"/>
          </a:xfrm>
          <a:prstGeom prst="rect">
            <a:avLst/>
          </a:prstGeom>
          <a:noFill/>
          <a:ln/>
        </p:spPr>
        <p:txBody>
          <a:bodyPr wrap="square" lIns="0" tIns="0" rIns="0" bIns="0" rtlCol="0" anchor="t">
            <a:normAutofit/>
          </a:bodyPr>
          <a:lstStyle/>
          <a:p>
            <a:pPr algn="l">
              <a:lnSpc>
                <a:spcPts val="1035"/>
              </a:lnSpc>
            </a:pPr>
            <a:r>
              <a:rPr lang="en-US" sz="1000" b="0" dirty="0">
                <a:solidFill>
                  <a:srgbClr val="FFFFFF"/>
                </a:solidFill>
                <a:latin typeface="Arial" pitchFamily="34" charset="0"/>
                <a:ea typeface="Arial" pitchFamily="34" charset="-122"/>
                <a:cs typeface="Arial" pitchFamily="34" charset="-120"/>
              </a:rPr>
              <a:t>绪论</a:t>
            </a:r>
            <a:endParaRPr lang="en-US" sz="973" dirty="0"/>
          </a:p>
        </p:txBody>
      </p:sp>
      <p:pic>
        <p:nvPicPr>
          <p:cNvPr id="7" name="Object 6"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56946" y="388849"/>
            <a:ext cx="256946" cy="22631"/>
          </a:xfrm>
          <a:prstGeom prst="rect">
            <a:avLst/>
          </a:prstGeom>
        </p:spPr>
      </p:pic>
    </p:spTree>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name="Slide 250">
    <p:spTree>
      <p:nvGrpSpPr>
        <p:cNvPr id="1" name=""/>
        <p:cNvGrpSpPr/>
        <p:nvPr/>
      </p:nvGrpSpPr>
      <p:grpSpPr>
        <a:xfrm>
          <a:off x="0" y="0"/>
          <a:ext cx="0" cy="0"/>
          <a:chOff x="0" y="0"/>
          <a:chExt cx="0" cy="0"/>
        </a:xfrm>
      </p:grpSpPr>
      <p:pic>
        <p:nvPicPr>
          <p:cNvPr id="2" name="Object 1" descr="file://C:\Users\tons\AppData\Roaming\XMind\Electron v3\vana\workbooks\f4ea90d42ceac6a1d5eb8b85d1\resources\e35360e6bf62d4286c3279ec1b97b9d0e7e8b27b8f3a821ae8c91195a0128d59.png"/>
          <p:cNvPicPr>
            <a:picLocks noChangeAspect="1"/>
          </p:cNvPicPr>
          <p:nvPr/>
        </p:nvPicPr>
        <p:blipFill>
          <a:blip r:embed="rId3"/>
          <a:stretch>
            <a:fillRect/>
          </a:stretch>
        </p:blipFill>
        <p:spPr>
          <a:xfrm>
            <a:off x="609905" y="2330520"/>
            <a:ext cx="7925105" cy="482975"/>
          </a:xfrm>
          <a:prstGeom prst="rect">
            <a:avLst/>
          </a:prstGeom>
        </p:spPr>
      </p:pic>
      <p:sp>
        <p:nvSpPr>
          <p:cNvPr id="3" name="Object2"/>
          <p:cNvSpPr/>
          <p:nvPr/>
        </p:nvSpPr>
        <p:spPr>
          <a:xfrm>
            <a:off x="256946" y="205740"/>
            <a:ext cx="822960" cy="154305"/>
          </a:xfrm>
          <a:prstGeom prst="rect">
            <a:avLst/>
          </a:prstGeom>
          <a:noFill/>
          <a:ln/>
        </p:spPr>
        <p:txBody>
          <a:bodyPr wrap="square" lIns="0" tIns="0" rIns="0" bIns="0" rtlCol="0" anchor="t">
            <a:normAutofit/>
          </a:bodyPr>
          <a:lstStyle/>
          <a:p>
            <a:pPr algn="l">
              <a:lnSpc>
                <a:spcPts val="1035"/>
              </a:lnSpc>
            </a:pPr>
            <a:r>
              <a:rPr lang="en-US" sz="1000" b="0" dirty="0">
                <a:solidFill>
                  <a:srgbClr val="FFFFFF"/>
                </a:solidFill>
                <a:latin typeface="Arial" pitchFamily="34" charset="0"/>
                <a:ea typeface="Arial" pitchFamily="34" charset="-122"/>
                <a:cs typeface="Arial" pitchFamily="34" charset="-120"/>
              </a:rPr>
              <a:t>模拟调制系统</a:t>
            </a:r>
            <a:endParaRPr lang="en-US" sz="973" dirty="0"/>
          </a:p>
        </p:txBody>
      </p:sp>
      <p:pic>
        <p:nvPicPr>
          <p:cNvPr id="4" name="Object 3"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56946" y="388849"/>
            <a:ext cx="256946" cy="22631"/>
          </a:xfrm>
          <a:prstGeom prst="rect">
            <a:avLst/>
          </a:prstGeom>
        </p:spPr>
      </p:pic>
    </p:spTree>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name="Slide 251">
    <p:spTree>
      <p:nvGrpSpPr>
        <p:cNvPr id="1" name=""/>
        <p:cNvGrpSpPr/>
        <p:nvPr/>
      </p:nvGrpSpPr>
      <p:grpSpPr>
        <a:xfrm>
          <a:off x="0" y="0"/>
          <a:ext cx="0" cy="0"/>
          <a:chOff x="0" y="0"/>
          <a:chExt cx="0" cy="0"/>
        </a:xfrm>
      </p:grpSpPr>
      <p:sp>
        <p:nvSpPr>
          <p:cNvPr id="2" name="Object1"/>
          <p:cNvSpPr/>
          <p:nvPr/>
        </p:nvSpPr>
        <p:spPr>
          <a:xfrm>
            <a:off x="609905" y="642938"/>
            <a:ext cx="6858000" cy="771525"/>
          </a:xfrm>
          <a:prstGeom prst="rect">
            <a:avLst/>
          </a:prstGeom>
          <a:noFill/>
          <a:ln/>
        </p:spPr>
        <p:txBody>
          <a:bodyPr wrap="square" lIns="0" tIns="0" rIns="0" bIns="0" rtlCol="0" anchor="t">
            <a:normAutofit/>
          </a:bodyPr>
          <a:lstStyle/>
          <a:p>
            <a:pPr algn="l">
              <a:lnSpc>
                <a:spcPts val="5444"/>
              </a:lnSpc>
            </a:pPr>
            <a:r>
              <a:rPr lang="en-US" sz="4200" b="1" dirty="0">
                <a:solidFill>
                  <a:srgbClr val="FFFFFF"/>
                </a:solidFill>
                <a:latin typeface="Arial" pitchFamily="34" charset="0"/>
                <a:ea typeface="Arial" pitchFamily="34" charset="-122"/>
                <a:cs typeface="Arial" pitchFamily="34" charset="-120"/>
              </a:rPr>
              <a:t>线性调制系统的抗噪声性能</a:t>
            </a:r>
            <a:endParaRPr lang="en-US" sz="4188" dirty="0"/>
          </a:p>
        </p:txBody>
      </p:sp>
      <p:sp>
        <p:nvSpPr>
          <p:cNvPr id="3" name="Object2"/>
          <p:cNvSpPr/>
          <p:nvPr/>
        </p:nvSpPr>
        <p:spPr>
          <a:xfrm>
            <a:off x="609905" y="1429893"/>
            <a:ext cx="3474720" cy="462915"/>
          </a:xfrm>
          <a:prstGeom prst="rect">
            <a:avLst/>
          </a:prstGeom>
          <a:noFill/>
          <a:ln/>
        </p:spPr>
        <p:txBody>
          <a:bodyPr wrap="square" lIns="0" tIns="0" rIns="0" bIns="0" rtlCol="0" anchor="t">
            <a:normAutofit/>
          </a:bodyPr>
          <a:lstStyle/>
          <a:p>
            <a:pPr algn="l">
              <a:lnSpc>
                <a:spcPts val="3198"/>
              </a:lnSpc>
            </a:pPr>
            <a:r>
              <a:rPr lang="en-US" sz="2300" b="0" dirty="0">
                <a:solidFill>
                  <a:srgbClr val="FFFFFF"/>
                </a:solidFill>
                <a:latin typeface="Arial" pitchFamily="34" charset="0"/>
                <a:ea typeface="Arial" pitchFamily="34" charset="-122"/>
                <a:cs typeface="Arial" pitchFamily="34" charset="-120"/>
              </a:rPr>
              <a:t>窄带高斯噪声的数学表达</a:t>
            </a:r>
            <a:endParaRPr lang="en-US" sz="2284" dirty="0"/>
          </a:p>
        </p:txBody>
      </p:sp>
      <p:sp>
        <p:nvSpPr>
          <p:cNvPr id="4" name="Object3"/>
          <p:cNvSpPr/>
          <p:nvPr/>
        </p:nvSpPr>
        <p:spPr>
          <a:xfrm>
            <a:off x="609905" y="2067687"/>
            <a:ext cx="2468880" cy="462915"/>
          </a:xfrm>
          <a:prstGeom prst="rect">
            <a:avLst/>
          </a:prstGeom>
          <a:noFill/>
          <a:ln/>
        </p:spPr>
        <p:txBody>
          <a:bodyPr wrap="square" lIns="0" tIns="0" rIns="0" bIns="0" rtlCol="0" anchor="t">
            <a:normAutofit/>
          </a:bodyPr>
          <a:lstStyle/>
          <a:p>
            <a:pPr algn="l">
              <a:lnSpc>
                <a:spcPts val="3198"/>
              </a:lnSpc>
            </a:pPr>
            <a:r>
              <a:rPr lang="en-US" sz="2300" b="0" dirty="0">
                <a:solidFill>
                  <a:srgbClr val="FFFFFF"/>
                </a:solidFill>
                <a:latin typeface="Arial" pitchFamily="34" charset="0"/>
                <a:ea typeface="Arial" pitchFamily="34" charset="-122"/>
                <a:cs typeface="Arial" pitchFamily="34" charset="-120"/>
              </a:rPr>
              <a:t>信噪比增益（G）</a:t>
            </a:r>
            <a:endParaRPr lang="en-US" sz="2284" dirty="0"/>
          </a:p>
        </p:txBody>
      </p:sp>
      <p:sp>
        <p:nvSpPr>
          <p:cNvPr id="5" name="Object4"/>
          <p:cNvSpPr/>
          <p:nvPr/>
        </p:nvSpPr>
        <p:spPr>
          <a:xfrm>
            <a:off x="609905" y="2705481"/>
            <a:ext cx="5669280" cy="462915"/>
          </a:xfrm>
          <a:prstGeom prst="rect">
            <a:avLst/>
          </a:prstGeom>
          <a:noFill/>
          <a:ln/>
        </p:spPr>
        <p:txBody>
          <a:bodyPr wrap="square" lIns="0" tIns="0" rIns="0" bIns="0" rtlCol="0" anchor="t">
            <a:normAutofit/>
          </a:bodyPr>
          <a:lstStyle/>
          <a:p>
            <a:pPr algn="l">
              <a:lnSpc>
                <a:spcPts val="3198"/>
              </a:lnSpc>
            </a:pPr>
            <a:r>
              <a:rPr lang="en-US" sz="2300" b="0" dirty="0">
                <a:solidFill>
                  <a:srgbClr val="FFFFFF"/>
                </a:solidFill>
                <a:latin typeface="Arial" pitchFamily="34" charset="0"/>
                <a:ea typeface="Arial" pitchFamily="34" charset="-122"/>
                <a:cs typeface="Arial" pitchFamily="34" charset="-120"/>
              </a:rPr>
              <a:t>线性调制系统相干解调系统的抗噪声性能</a:t>
            </a:r>
            <a:endParaRPr lang="en-US" sz="2284" dirty="0"/>
          </a:p>
        </p:txBody>
      </p:sp>
      <p:pic>
        <p:nvPicPr>
          <p:cNvPr id="6" name="Object 5"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2862358"/>
            <a:ext cx="263347" cy="205740"/>
          </a:xfrm>
          <a:prstGeom prst="rect">
            <a:avLst/>
          </a:prstGeom>
        </p:spPr>
      </p:pic>
      <p:sp>
        <p:nvSpPr>
          <p:cNvPr id="7" name="Object6"/>
          <p:cNvSpPr/>
          <p:nvPr/>
        </p:nvSpPr>
        <p:spPr>
          <a:xfrm>
            <a:off x="256946" y="205740"/>
            <a:ext cx="822960" cy="154305"/>
          </a:xfrm>
          <a:prstGeom prst="rect">
            <a:avLst/>
          </a:prstGeom>
          <a:noFill/>
          <a:ln/>
        </p:spPr>
        <p:txBody>
          <a:bodyPr wrap="square" lIns="0" tIns="0" rIns="0" bIns="0" rtlCol="0" anchor="t">
            <a:normAutofit/>
          </a:bodyPr>
          <a:lstStyle/>
          <a:p>
            <a:pPr algn="l">
              <a:lnSpc>
                <a:spcPts val="1035"/>
              </a:lnSpc>
            </a:pPr>
            <a:r>
              <a:rPr lang="en-US" sz="1000" b="0" dirty="0">
                <a:solidFill>
                  <a:srgbClr val="FFFFFF"/>
                </a:solidFill>
                <a:latin typeface="Arial" pitchFamily="34" charset="0"/>
                <a:ea typeface="Arial" pitchFamily="34" charset="-122"/>
                <a:cs typeface="Arial" pitchFamily="34" charset="-120"/>
              </a:rPr>
              <a:t>模拟调制系统</a:t>
            </a:r>
            <a:endParaRPr lang="en-US" sz="973" dirty="0"/>
          </a:p>
        </p:txBody>
      </p:sp>
      <p:pic>
        <p:nvPicPr>
          <p:cNvPr id="8" name="Object 7"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56946" y="388849"/>
            <a:ext cx="256946" cy="22631"/>
          </a:xfrm>
          <a:prstGeom prst="rect">
            <a:avLst/>
          </a:prstGeom>
        </p:spPr>
      </p:pic>
    </p:spTree>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name="Slide 252">
    <p:spTree>
      <p:nvGrpSpPr>
        <p:cNvPr id="1" name=""/>
        <p:cNvGrpSpPr/>
        <p:nvPr/>
      </p:nvGrpSpPr>
      <p:grpSpPr>
        <a:xfrm>
          <a:off x="0" y="0"/>
          <a:ext cx="0" cy="0"/>
          <a:chOff x="0" y="0"/>
          <a:chExt cx="0" cy="0"/>
        </a:xfrm>
      </p:grpSpPr>
      <p:sp>
        <p:nvSpPr>
          <p:cNvPr id="2" name="Object1"/>
          <p:cNvSpPr/>
          <p:nvPr/>
        </p:nvSpPr>
        <p:spPr>
          <a:xfrm>
            <a:off x="609905" y="1552308"/>
            <a:ext cx="7955280" cy="977265"/>
          </a:xfrm>
          <a:prstGeom prst="rect">
            <a:avLst/>
          </a:prstGeom>
          <a:noFill/>
          <a:ln/>
        </p:spPr>
        <p:txBody>
          <a:bodyPr wrap="square" lIns="0" tIns="0" rIns="0" bIns="0" rtlCol="0" anchor="t">
            <a:normAutofit/>
          </a:bodyPr>
          <a:lstStyle/>
          <a:p>
            <a:pPr algn="l">
              <a:lnSpc>
                <a:spcPts val="6929"/>
              </a:lnSpc>
            </a:pPr>
            <a:r>
              <a:rPr lang="en-US" sz="5300" b="1" dirty="0">
                <a:solidFill>
                  <a:srgbClr val="FFFFFF"/>
                </a:solidFill>
                <a:latin typeface="Arial" pitchFamily="34" charset="0"/>
                <a:ea typeface="Arial" pitchFamily="34" charset="-122"/>
                <a:cs typeface="Arial" pitchFamily="34" charset="-120"/>
              </a:rPr>
              <a:t>窄带高斯噪声的数学表达</a:t>
            </a:r>
            <a:endParaRPr lang="en-US" sz="5330" dirty="0"/>
          </a:p>
        </p:txBody>
      </p:sp>
      <p:sp>
        <p:nvSpPr>
          <p:cNvPr id="3" name="Object2"/>
          <p:cNvSpPr/>
          <p:nvPr/>
        </p:nvSpPr>
        <p:spPr>
          <a:xfrm>
            <a:off x="609905" y="2922537"/>
            <a:ext cx="0" cy="0"/>
          </a:xfrm>
          <a:prstGeom prst="rect">
            <a:avLst/>
          </a:prstGeom>
          <a:noFill/>
          <a:ln/>
        </p:spPr>
        <p:txBody>
          <a:bodyPr wrap="square" lIns="0" tIns="0" rIns="0" bIns="0" rtlCol="0" anchor="t">
            <a:normAutofit fontScale="25000" lnSpcReduction="20000"/>
          </a:bodyPr>
          <a:lstStyle/>
          <a:p>
            <a:pPr algn="l">
              <a:lnSpc>
                <a:spcPts val="4949"/>
              </a:lnSpc>
            </a:pPr>
            <a:endParaRPr lang="en-US" sz="3807" dirty="0"/>
          </a:p>
        </p:txBody>
      </p:sp>
      <p:pic>
        <p:nvPicPr>
          <p:cNvPr id="4" name="Object 3"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86714" y="2999689"/>
            <a:ext cx="514807" cy="514350"/>
          </a:xfrm>
          <a:prstGeom prst="rect">
            <a:avLst/>
          </a:prstGeom>
        </p:spPr>
      </p:pic>
      <p:pic>
        <p:nvPicPr>
          <p:cNvPr id="5" name="Object 4"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09905" y="2488425"/>
            <a:ext cx="7921447" cy="434111"/>
          </a:xfrm>
          <a:prstGeom prst="rect">
            <a:avLst/>
          </a:prstGeom>
        </p:spPr>
      </p:pic>
      <p:sp>
        <p:nvSpPr>
          <p:cNvPr id="6" name="Object5"/>
          <p:cNvSpPr/>
          <p:nvPr/>
        </p:nvSpPr>
        <p:spPr>
          <a:xfrm>
            <a:off x="256946" y="205740"/>
            <a:ext cx="822960" cy="154305"/>
          </a:xfrm>
          <a:prstGeom prst="rect">
            <a:avLst/>
          </a:prstGeom>
          <a:noFill/>
          <a:ln/>
        </p:spPr>
        <p:txBody>
          <a:bodyPr wrap="square" lIns="0" tIns="0" rIns="0" bIns="0" rtlCol="0" anchor="t">
            <a:normAutofit/>
          </a:bodyPr>
          <a:lstStyle/>
          <a:p>
            <a:pPr algn="l">
              <a:lnSpc>
                <a:spcPts val="1035"/>
              </a:lnSpc>
            </a:pPr>
            <a:r>
              <a:rPr lang="en-US" sz="1000" b="0" dirty="0">
                <a:solidFill>
                  <a:srgbClr val="FFFFFF"/>
                </a:solidFill>
                <a:latin typeface="Arial" pitchFamily="34" charset="0"/>
                <a:ea typeface="Arial" pitchFamily="34" charset="-122"/>
                <a:cs typeface="Arial" pitchFamily="34" charset="-120"/>
              </a:rPr>
              <a:t>模拟调制系统</a:t>
            </a:r>
            <a:endParaRPr lang="en-US" sz="973" dirty="0"/>
          </a:p>
        </p:txBody>
      </p:sp>
      <p:pic>
        <p:nvPicPr>
          <p:cNvPr id="7" name="Object 6"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56946" y="388849"/>
            <a:ext cx="256946" cy="22631"/>
          </a:xfrm>
          <a:prstGeom prst="rect">
            <a:avLst/>
          </a:prstGeom>
        </p:spPr>
      </p:pic>
    </p:spTree>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name="Slide 253">
    <p:spTree>
      <p:nvGrpSpPr>
        <p:cNvPr id="1" name=""/>
        <p:cNvGrpSpPr/>
        <p:nvPr/>
      </p:nvGrpSpPr>
      <p:grpSpPr>
        <a:xfrm>
          <a:off x="0" y="0"/>
          <a:ext cx="0" cy="0"/>
          <a:chOff x="0" y="0"/>
          <a:chExt cx="0" cy="0"/>
        </a:xfrm>
      </p:grpSpPr>
      <p:pic>
        <p:nvPicPr>
          <p:cNvPr id="2" name="Object 1" descr="file://C:\Users\tons\AppData\Roaming\XMind\Electron v3\vana\workbooks\f4ea90d42ceac6a1d5eb8b85d1\resources\dffc4f0c95f2323c0365f49ab6e8ff885196c679b4ae9f2990d60948f35bc339.png"/>
          <p:cNvPicPr>
            <a:picLocks noChangeAspect="1"/>
          </p:cNvPicPr>
          <p:nvPr/>
        </p:nvPicPr>
        <p:blipFill>
          <a:blip r:embed="rId3"/>
          <a:stretch>
            <a:fillRect/>
          </a:stretch>
        </p:blipFill>
        <p:spPr>
          <a:xfrm>
            <a:off x="1218895" y="2120151"/>
            <a:ext cx="6705295" cy="903199"/>
          </a:xfrm>
          <a:prstGeom prst="rect">
            <a:avLst/>
          </a:prstGeom>
        </p:spPr>
      </p:pic>
      <p:sp>
        <p:nvSpPr>
          <p:cNvPr id="3" name="Object2"/>
          <p:cNvSpPr/>
          <p:nvPr/>
        </p:nvSpPr>
        <p:spPr>
          <a:xfrm>
            <a:off x="256946" y="205740"/>
            <a:ext cx="822960" cy="154305"/>
          </a:xfrm>
          <a:prstGeom prst="rect">
            <a:avLst/>
          </a:prstGeom>
          <a:noFill/>
          <a:ln/>
        </p:spPr>
        <p:txBody>
          <a:bodyPr wrap="square" lIns="0" tIns="0" rIns="0" bIns="0" rtlCol="0" anchor="t">
            <a:normAutofit/>
          </a:bodyPr>
          <a:lstStyle/>
          <a:p>
            <a:pPr algn="l">
              <a:lnSpc>
                <a:spcPts val="1035"/>
              </a:lnSpc>
            </a:pPr>
            <a:r>
              <a:rPr lang="en-US" sz="1000" b="0" dirty="0">
                <a:solidFill>
                  <a:srgbClr val="FFFFFF"/>
                </a:solidFill>
                <a:latin typeface="Arial" pitchFamily="34" charset="0"/>
                <a:ea typeface="Arial" pitchFamily="34" charset="-122"/>
                <a:cs typeface="Arial" pitchFamily="34" charset="-120"/>
              </a:rPr>
              <a:t>模拟调制系统</a:t>
            </a:r>
            <a:endParaRPr lang="en-US" sz="973" dirty="0"/>
          </a:p>
        </p:txBody>
      </p:sp>
      <p:pic>
        <p:nvPicPr>
          <p:cNvPr id="4" name="Object 3"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56946" y="388849"/>
            <a:ext cx="256946" cy="22631"/>
          </a:xfrm>
          <a:prstGeom prst="rect">
            <a:avLst/>
          </a:prstGeom>
        </p:spPr>
      </p:pic>
    </p:spTree>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name="Slide 254">
    <p:spTree>
      <p:nvGrpSpPr>
        <p:cNvPr id="1" name=""/>
        <p:cNvGrpSpPr/>
        <p:nvPr/>
      </p:nvGrpSpPr>
      <p:grpSpPr>
        <a:xfrm>
          <a:off x="0" y="0"/>
          <a:ext cx="0" cy="0"/>
          <a:chOff x="0" y="0"/>
          <a:chExt cx="0" cy="0"/>
        </a:xfrm>
      </p:grpSpPr>
      <p:sp>
        <p:nvSpPr>
          <p:cNvPr id="2" name="Object1"/>
          <p:cNvSpPr/>
          <p:nvPr/>
        </p:nvSpPr>
        <p:spPr>
          <a:xfrm>
            <a:off x="609905" y="1552308"/>
            <a:ext cx="5669280" cy="977265"/>
          </a:xfrm>
          <a:prstGeom prst="rect">
            <a:avLst/>
          </a:prstGeom>
          <a:noFill/>
          <a:ln/>
        </p:spPr>
        <p:txBody>
          <a:bodyPr wrap="square" lIns="0" tIns="0" rIns="0" bIns="0" rtlCol="0" anchor="t">
            <a:normAutofit/>
          </a:bodyPr>
          <a:lstStyle/>
          <a:p>
            <a:pPr algn="l">
              <a:lnSpc>
                <a:spcPts val="6929"/>
              </a:lnSpc>
            </a:pPr>
            <a:r>
              <a:rPr lang="en-US" sz="5300" b="1" dirty="0">
                <a:solidFill>
                  <a:srgbClr val="FFFFFF"/>
                </a:solidFill>
                <a:latin typeface="Arial" pitchFamily="34" charset="0"/>
                <a:ea typeface="Arial" pitchFamily="34" charset="-122"/>
                <a:cs typeface="Arial" pitchFamily="34" charset="-120"/>
              </a:rPr>
              <a:t>信噪比增益（G）</a:t>
            </a:r>
            <a:endParaRPr lang="en-US" sz="5330" dirty="0"/>
          </a:p>
        </p:txBody>
      </p:sp>
      <p:sp>
        <p:nvSpPr>
          <p:cNvPr id="3" name="Object2"/>
          <p:cNvSpPr/>
          <p:nvPr/>
        </p:nvSpPr>
        <p:spPr>
          <a:xfrm>
            <a:off x="609905" y="2922537"/>
            <a:ext cx="0" cy="0"/>
          </a:xfrm>
          <a:prstGeom prst="rect">
            <a:avLst/>
          </a:prstGeom>
          <a:noFill/>
          <a:ln/>
        </p:spPr>
        <p:txBody>
          <a:bodyPr wrap="square" lIns="0" tIns="0" rIns="0" bIns="0" rtlCol="0" anchor="t">
            <a:normAutofit fontScale="25000" lnSpcReduction="20000"/>
          </a:bodyPr>
          <a:lstStyle/>
          <a:p>
            <a:pPr algn="l">
              <a:lnSpc>
                <a:spcPts val="4949"/>
              </a:lnSpc>
            </a:pPr>
            <a:endParaRPr lang="en-US" sz="3807" dirty="0"/>
          </a:p>
        </p:txBody>
      </p:sp>
      <p:pic>
        <p:nvPicPr>
          <p:cNvPr id="4" name="Object 3"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86714" y="2999689"/>
            <a:ext cx="514807" cy="514350"/>
          </a:xfrm>
          <a:prstGeom prst="rect">
            <a:avLst/>
          </a:prstGeom>
        </p:spPr>
      </p:pic>
      <p:pic>
        <p:nvPicPr>
          <p:cNvPr id="5" name="Object 4"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09905" y="2488425"/>
            <a:ext cx="5606186" cy="434111"/>
          </a:xfrm>
          <a:prstGeom prst="rect">
            <a:avLst/>
          </a:prstGeom>
        </p:spPr>
      </p:pic>
      <p:sp>
        <p:nvSpPr>
          <p:cNvPr id="6" name="Object5"/>
          <p:cNvSpPr/>
          <p:nvPr/>
        </p:nvSpPr>
        <p:spPr>
          <a:xfrm>
            <a:off x="256946" y="205740"/>
            <a:ext cx="822960" cy="154305"/>
          </a:xfrm>
          <a:prstGeom prst="rect">
            <a:avLst/>
          </a:prstGeom>
          <a:noFill/>
          <a:ln/>
        </p:spPr>
        <p:txBody>
          <a:bodyPr wrap="square" lIns="0" tIns="0" rIns="0" bIns="0" rtlCol="0" anchor="t">
            <a:normAutofit/>
          </a:bodyPr>
          <a:lstStyle/>
          <a:p>
            <a:pPr algn="l">
              <a:lnSpc>
                <a:spcPts val="1035"/>
              </a:lnSpc>
            </a:pPr>
            <a:r>
              <a:rPr lang="en-US" sz="1000" b="0" dirty="0">
                <a:solidFill>
                  <a:srgbClr val="FFFFFF"/>
                </a:solidFill>
                <a:latin typeface="Arial" pitchFamily="34" charset="0"/>
                <a:ea typeface="Arial" pitchFamily="34" charset="-122"/>
                <a:cs typeface="Arial" pitchFamily="34" charset="-120"/>
              </a:rPr>
              <a:t>模拟调制系统</a:t>
            </a:r>
            <a:endParaRPr lang="en-US" sz="973" dirty="0"/>
          </a:p>
        </p:txBody>
      </p:sp>
      <p:pic>
        <p:nvPicPr>
          <p:cNvPr id="7" name="Object 6"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56946" y="388849"/>
            <a:ext cx="256946" cy="22631"/>
          </a:xfrm>
          <a:prstGeom prst="rect">
            <a:avLst/>
          </a:prstGeom>
        </p:spPr>
      </p:pic>
    </p:spTree>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name="Slide 255">
    <p:spTree>
      <p:nvGrpSpPr>
        <p:cNvPr id="1" name=""/>
        <p:cNvGrpSpPr/>
        <p:nvPr/>
      </p:nvGrpSpPr>
      <p:grpSpPr>
        <a:xfrm>
          <a:off x="0" y="0"/>
          <a:ext cx="0" cy="0"/>
          <a:chOff x="0" y="0"/>
          <a:chExt cx="0" cy="0"/>
        </a:xfrm>
      </p:grpSpPr>
      <p:pic>
        <p:nvPicPr>
          <p:cNvPr id="2" name="Object 1" descr="file://C:\Users\tons\AppData\Roaming\XMind\Electron v3\vana\workbooks\f4ea90d42ceac6a1d5eb8b85d1\resources\4696a02dff901c3786272d1e715523159add8c5267ac60d00bfce291bd840973.png"/>
          <p:cNvPicPr>
            <a:picLocks noChangeAspect="1"/>
          </p:cNvPicPr>
          <p:nvPr/>
        </p:nvPicPr>
        <p:blipFill>
          <a:blip r:embed="rId3"/>
          <a:stretch>
            <a:fillRect/>
          </a:stretch>
        </p:blipFill>
        <p:spPr>
          <a:xfrm>
            <a:off x="2187245" y="1285875"/>
            <a:ext cx="4769510" cy="2571750"/>
          </a:xfrm>
          <a:prstGeom prst="rect">
            <a:avLst/>
          </a:prstGeom>
        </p:spPr>
      </p:pic>
      <p:sp>
        <p:nvSpPr>
          <p:cNvPr id="3" name="Object2"/>
          <p:cNvSpPr/>
          <p:nvPr/>
        </p:nvSpPr>
        <p:spPr>
          <a:xfrm>
            <a:off x="256946" y="205740"/>
            <a:ext cx="822960" cy="154305"/>
          </a:xfrm>
          <a:prstGeom prst="rect">
            <a:avLst/>
          </a:prstGeom>
          <a:noFill/>
          <a:ln/>
        </p:spPr>
        <p:txBody>
          <a:bodyPr wrap="square" lIns="0" tIns="0" rIns="0" bIns="0" rtlCol="0" anchor="t">
            <a:normAutofit/>
          </a:bodyPr>
          <a:lstStyle/>
          <a:p>
            <a:pPr algn="l">
              <a:lnSpc>
                <a:spcPts val="1035"/>
              </a:lnSpc>
            </a:pPr>
            <a:r>
              <a:rPr lang="en-US" sz="1000" b="0" dirty="0">
                <a:solidFill>
                  <a:srgbClr val="FFFFFF"/>
                </a:solidFill>
                <a:latin typeface="Arial" pitchFamily="34" charset="0"/>
                <a:ea typeface="Arial" pitchFamily="34" charset="-122"/>
                <a:cs typeface="Arial" pitchFamily="34" charset="-120"/>
              </a:rPr>
              <a:t>模拟调制系统</a:t>
            </a:r>
            <a:endParaRPr lang="en-US" sz="973" dirty="0"/>
          </a:p>
        </p:txBody>
      </p:sp>
      <p:pic>
        <p:nvPicPr>
          <p:cNvPr id="4" name="Object 3"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56946" y="388849"/>
            <a:ext cx="256946" cy="22631"/>
          </a:xfrm>
          <a:prstGeom prst="rect">
            <a:avLst/>
          </a:prstGeom>
        </p:spPr>
      </p:pic>
    </p:spTree>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name="Slide 256">
    <p:spTree>
      <p:nvGrpSpPr>
        <p:cNvPr id="1" name=""/>
        <p:cNvGrpSpPr/>
        <p:nvPr/>
      </p:nvGrpSpPr>
      <p:grpSpPr>
        <a:xfrm>
          <a:off x="0" y="0"/>
          <a:ext cx="0" cy="0"/>
          <a:chOff x="0" y="0"/>
          <a:chExt cx="0" cy="0"/>
        </a:xfrm>
      </p:grpSpPr>
      <p:sp>
        <p:nvSpPr>
          <p:cNvPr id="2" name="Object1"/>
          <p:cNvSpPr/>
          <p:nvPr/>
        </p:nvSpPr>
        <p:spPr>
          <a:xfrm>
            <a:off x="609905" y="1084250"/>
            <a:ext cx="7955280" cy="1903095"/>
          </a:xfrm>
          <a:prstGeom prst="rect">
            <a:avLst/>
          </a:prstGeom>
          <a:noFill/>
          <a:ln/>
        </p:spPr>
        <p:txBody>
          <a:bodyPr wrap="square" lIns="0" tIns="0" rIns="0" bIns="0" rtlCol="0" anchor="t">
            <a:normAutofit/>
          </a:bodyPr>
          <a:lstStyle/>
          <a:p>
            <a:pPr algn="l">
              <a:lnSpc>
                <a:spcPts val="6929"/>
              </a:lnSpc>
            </a:pPr>
            <a:r>
              <a:rPr lang="en-US" sz="5300" b="1" dirty="0">
                <a:solidFill>
                  <a:srgbClr val="FFFFFF"/>
                </a:solidFill>
                <a:latin typeface="Arial" pitchFamily="34" charset="0"/>
                <a:ea typeface="Arial" pitchFamily="34" charset="-122"/>
                <a:cs typeface="Arial" pitchFamily="34" charset="-120"/>
              </a:rPr>
              <a:t>线性调制系统相干解调系统的抗噪声性能</a:t>
            </a:r>
            <a:endParaRPr lang="en-US" sz="5330" dirty="0"/>
          </a:p>
        </p:txBody>
      </p:sp>
      <p:sp>
        <p:nvSpPr>
          <p:cNvPr id="3" name="Object2"/>
          <p:cNvSpPr/>
          <p:nvPr/>
        </p:nvSpPr>
        <p:spPr>
          <a:xfrm>
            <a:off x="609905" y="3390595"/>
            <a:ext cx="0" cy="0"/>
          </a:xfrm>
          <a:prstGeom prst="rect">
            <a:avLst/>
          </a:prstGeom>
          <a:noFill/>
          <a:ln/>
        </p:spPr>
        <p:txBody>
          <a:bodyPr wrap="square" lIns="0" tIns="0" rIns="0" bIns="0" rtlCol="0" anchor="t">
            <a:normAutofit fontScale="25000" lnSpcReduction="20000"/>
          </a:bodyPr>
          <a:lstStyle/>
          <a:p>
            <a:pPr algn="l">
              <a:lnSpc>
                <a:spcPts val="4949"/>
              </a:lnSpc>
            </a:pPr>
            <a:endParaRPr lang="en-US" sz="3807" dirty="0"/>
          </a:p>
        </p:txBody>
      </p:sp>
      <p:pic>
        <p:nvPicPr>
          <p:cNvPr id="4" name="Object 3"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86714" y="3467748"/>
            <a:ext cx="514807" cy="514350"/>
          </a:xfrm>
          <a:prstGeom prst="rect">
            <a:avLst/>
          </a:prstGeom>
        </p:spPr>
      </p:pic>
      <p:pic>
        <p:nvPicPr>
          <p:cNvPr id="5" name="Object 4"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09905" y="2956484"/>
            <a:ext cx="7921447" cy="434111"/>
          </a:xfrm>
          <a:prstGeom prst="rect">
            <a:avLst/>
          </a:prstGeom>
        </p:spPr>
      </p:pic>
      <p:sp>
        <p:nvSpPr>
          <p:cNvPr id="6" name="Object5"/>
          <p:cNvSpPr/>
          <p:nvPr/>
        </p:nvSpPr>
        <p:spPr>
          <a:xfrm>
            <a:off x="256946" y="205740"/>
            <a:ext cx="822960" cy="154305"/>
          </a:xfrm>
          <a:prstGeom prst="rect">
            <a:avLst/>
          </a:prstGeom>
          <a:noFill/>
          <a:ln/>
        </p:spPr>
        <p:txBody>
          <a:bodyPr wrap="square" lIns="0" tIns="0" rIns="0" bIns="0" rtlCol="0" anchor="t">
            <a:normAutofit/>
          </a:bodyPr>
          <a:lstStyle/>
          <a:p>
            <a:pPr algn="l">
              <a:lnSpc>
                <a:spcPts val="1035"/>
              </a:lnSpc>
            </a:pPr>
            <a:r>
              <a:rPr lang="en-US" sz="1000" b="0" dirty="0">
                <a:solidFill>
                  <a:srgbClr val="FFFFFF"/>
                </a:solidFill>
                <a:latin typeface="Arial" pitchFamily="34" charset="0"/>
                <a:ea typeface="Arial" pitchFamily="34" charset="-122"/>
                <a:cs typeface="Arial" pitchFamily="34" charset="-120"/>
              </a:rPr>
              <a:t>模拟调制系统</a:t>
            </a:r>
            <a:endParaRPr lang="en-US" sz="973" dirty="0"/>
          </a:p>
        </p:txBody>
      </p:sp>
      <p:pic>
        <p:nvPicPr>
          <p:cNvPr id="7" name="Object 6"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56946" y="388849"/>
            <a:ext cx="256946" cy="22631"/>
          </a:xfrm>
          <a:prstGeom prst="rect">
            <a:avLst/>
          </a:prstGeom>
        </p:spPr>
      </p:pic>
    </p:spTree>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name="Slide 257">
    <p:spTree>
      <p:nvGrpSpPr>
        <p:cNvPr id="1" name=""/>
        <p:cNvGrpSpPr/>
        <p:nvPr/>
      </p:nvGrpSpPr>
      <p:grpSpPr>
        <a:xfrm>
          <a:off x="0" y="0"/>
          <a:ext cx="0" cy="0"/>
          <a:chOff x="0" y="0"/>
          <a:chExt cx="0" cy="0"/>
        </a:xfrm>
      </p:grpSpPr>
      <p:pic>
        <p:nvPicPr>
          <p:cNvPr id="2" name="Object 1" descr="file://C:\Users\tons\AppData\Roaming\XMind\Electron v3\vana\workbooks\f4ea90d42ceac6a1d5eb8b85d1\resources\ee6006a8677bbb99d369c8e7c874186426ea678bacc4f71bb65d1a5b6f5c01fd.jpg"/>
          <p:cNvPicPr>
            <a:picLocks noChangeAspect="1"/>
          </p:cNvPicPr>
          <p:nvPr/>
        </p:nvPicPr>
        <p:blipFill>
          <a:blip r:embed="rId3"/>
          <a:stretch>
            <a:fillRect/>
          </a:stretch>
        </p:blipFill>
        <p:spPr>
          <a:xfrm>
            <a:off x="609905" y="1523505"/>
            <a:ext cx="7925105" cy="2095976"/>
          </a:xfrm>
          <a:prstGeom prst="rect">
            <a:avLst/>
          </a:prstGeom>
        </p:spPr>
      </p:pic>
      <p:sp>
        <p:nvSpPr>
          <p:cNvPr id="3" name="Object2"/>
          <p:cNvSpPr/>
          <p:nvPr/>
        </p:nvSpPr>
        <p:spPr>
          <a:xfrm>
            <a:off x="256946" y="205740"/>
            <a:ext cx="822960" cy="154305"/>
          </a:xfrm>
          <a:prstGeom prst="rect">
            <a:avLst/>
          </a:prstGeom>
          <a:noFill/>
          <a:ln/>
        </p:spPr>
        <p:txBody>
          <a:bodyPr wrap="square" lIns="0" tIns="0" rIns="0" bIns="0" rtlCol="0" anchor="t">
            <a:normAutofit/>
          </a:bodyPr>
          <a:lstStyle/>
          <a:p>
            <a:pPr algn="l">
              <a:lnSpc>
                <a:spcPts val="1035"/>
              </a:lnSpc>
            </a:pPr>
            <a:r>
              <a:rPr lang="en-US" sz="1000" b="0" dirty="0">
                <a:solidFill>
                  <a:srgbClr val="FFFFFF"/>
                </a:solidFill>
                <a:latin typeface="Arial" pitchFamily="34" charset="0"/>
                <a:ea typeface="Arial" pitchFamily="34" charset="-122"/>
                <a:cs typeface="Arial" pitchFamily="34" charset="-120"/>
              </a:rPr>
              <a:t>模拟调制系统</a:t>
            </a:r>
            <a:endParaRPr lang="en-US" sz="973" dirty="0"/>
          </a:p>
        </p:txBody>
      </p:sp>
      <p:pic>
        <p:nvPicPr>
          <p:cNvPr id="4" name="Object 3"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56946" y="388849"/>
            <a:ext cx="256946" cy="22631"/>
          </a:xfrm>
          <a:prstGeom prst="rect">
            <a:avLst/>
          </a:prstGeom>
        </p:spPr>
      </p:pic>
    </p:spTree>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name="Slide 258">
    <p:spTree>
      <p:nvGrpSpPr>
        <p:cNvPr id="1" name=""/>
        <p:cNvGrpSpPr/>
        <p:nvPr/>
      </p:nvGrpSpPr>
      <p:grpSpPr>
        <a:xfrm>
          <a:off x="0" y="0"/>
          <a:ext cx="0" cy="0"/>
          <a:chOff x="0" y="0"/>
          <a:chExt cx="0" cy="0"/>
        </a:xfrm>
      </p:grpSpPr>
      <p:sp>
        <p:nvSpPr>
          <p:cNvPr id="2" name="Object1"/>
          <p:cNvSpPr/>
          <p:nvPr/>
        </p:nvSpPr>
        <p:spPr>
          <a:xfrm>
            <a:off x="609905" y="642938"/>
            <a:ext cx="2286000" cy="771525"/>
          </a:xfrm>
          <a:prstGeom prst="rect">
            <a:avLst/>
          </a:prstGeom>
          <a:noFill/>
          <a:ln/>
        </p:spPr>
        <p:txBody>
          <a:bodyPr wrap="square" lIns="0" tIns="0" rIns="0" bIns="0" rtlCol="0" anchor="t">
            <a:normAutofit/>
          </a:bodyPr>
          <a:lstStyle/>
          <a:p>
            <a:pPr algn="l">
              <a:lnSpc>
                <a:spcPts val="5444"/>
              </a:lnSpc>
            </a:pPr>
            <a:r>
              <a:rPr lang="en-US" sz="4200" b="1" dirty="0">
                <a:solidFill>
                  <a:srgbClr val="FFFFFF"/>
                </a:solidFill>
                <a:latin typeface="Arial" pitchFamily="34" charset="0"/>
                <a:ea typeface="Arial" pitchFamily="34" charset="-122"/>
                <a:cs typeface="Arial" pitchFamily="34" charset="-120"/>
              </a:rPr>
              <a:t>角度调制</a:t>
            </a:r>
            <a:endParaRPr lang="en-US" sz="4188" dirty="0"/>
          </a:p>
        </p:txBody>
      </p:sp>
      <p:sp>
        <p:nvSpPr>
          <p:cNvPr id="3" name="Object2"/>
          <p:cNvSpPr/>
          <p:nvPr/>
        </p:nvSpPr>
        <p:spPr>
          <a:xfrm>
            <a:off x="609905" y="1429893"/>
            <a:ext cx="1005840" cy="462915"/>
          </a:xfrm>
          <a:prstGeom prst="rect">
            <a:avLst/>
          </a:prstGeom>
          <a:noFill/>
          <a:ln/>
        </p:spPr>
        <p:txBody>
          <a:bodyPr wrap="square" lIns="0" tIns="0" rIns="0" bIns="0" rtlCol="0" anchor="t">
            <a:normAutofit/>
          </a:bodyPr>
          <a:lstStyle/>
          <a:p>
            <a:pPr algn="l">
              <a:lnSpc>
                <a:spcPts val="3198"/>
              </a:lnSpc>
            </a:pPr>
            <a:r>
              <a:rPr lang="en-US" sz="2300" b="0" dirty="0">
                <a:solidFill>
                  <a:srgbClr val="FFFFFF"/>
                </a:solidFill>
                <a:latin typeface="Arial" pitchFamily="34" charset="0"/>
                <a:ea typeface="Arial" pitchFamily="34" charset="-122"/>
                <a:cs typeface="Arial" pitchFamily="34" charset="-120"/>
              </a:rPr>
              <a:t>表达式</a:t>
            </a:r>
            <a:endParaRPr lang="en-US" sz="2284" dirty="0"/>
          </a:p>
        </p:txBody>
      </p:sp>
      <p:sp>
        <p:nvSpPr>
          <p:cNvPr id="4" name="Object3"/>
          <p:cNvSpPr/>
          <p:nvPr/>
        </p:nvSpPr>
        <p:spPr>
          <a:xfrm>
            <a:off x="609905" y="2067687"/>
            <a:ext cx="1920240" cy="462915"/>
          </a:xfrm>
          <a:prstGeom prst="rect">
            <a:avLst/>
          </a:prstGeom>
          <a:noFill/>
          <a:ln/>
        </p:spPr>
        <p:txBody>
          <a:bodyPr wrap="square" lIns="0" tIns="0" rIns="0" bIns="0" rtlCol="0" anchor="t">
            <a:normAutofit/>
          </a:bodyPr>
          <a:lstStyle/>
          <a:p>
            <a:pPr algn="l">
              <a:lnSpc>
                <a:spcPts val="3198"/>
              </a:lnSpc>
            </a:pPr>
            <a:r>
              <a:rPr lang="en-US" sz="2300" b="0" dirty="0">
                <a:solidFill>
                  <a:srgbClr val="FFFFFF"/>
                </a:solidFill>
                <a:latin typeface="Arial" pitchFamily="34" charset="0"/>
                <a:ea typeface="Arial" pitchFamily="34" charset="-122"/>
                <a:cs typeface="Arial" pitchFamily="34" charset="-120"/>
              </a:rPr>
              <a:t>窄带调频阈值</a:t>
            </a:r>
            <a:endParaRPr lang="en-US" sz="2284" dirty="0"/>
          </a:p>
        </p:txBody>
      </p:sp>
      <p:sp>
        <p:nvSpPr>
          <p:cNvPr id="5" name="Object4"/>
          <p:cNvSpPr/>
          <p:nvPr/>
        </p:nvSpPr>
        <p:spPr>
          <a:xfrm>
            <a:off x="609905" y="2705481"/>
            <a:ext cx="1280160" cy="462915"/>
          </a:xfrm>
          <a:prstGeom prst="rect">
            <a:avLst/>
          </a:prstGeom>
          <a:noFill/>
          <a:ln/>
        </p:spPr>
        <p:txBody>
          <a:bodyPr wrap="square" lIns="0" tIns="0" rIns="0" bIns="0" rtlCol="0" anchor="t">
            <a:normAutofit/>
          </a:bodyPr>
          <a:lstStyle/>
          <a:p>
            <a:pPr algn="l">
              <a:lnSpc>
                <a:spcPts val="3198"/>
              </a:lnSpc>
            </a:pPr>
            <a:r>
              <a:rPr lang="en-US" sz="2300" b="0" dirty="0">
                <a:solidFill>
                  <a:srgbClr val="FFFFFF"/>
                </a:solidFill>
                <a:latin typeface="Arial" pitchFamily="34" charset="0"/>
                <a:ea typeface="Arial" pitchFamily="34" charset="-122"/>
                <a:cs typeface="Arial" pitchFamily="34" charset="-120"/>
              </a:rPr>
              <a:t>窄带调频</a:t>
            </a:r>
            <a:endParaRPr lang="en-US" sz="2284" dirty="0"/>
          </a:p>
        </p:txBody>
      </p:sp>
      <p:sp>
        <p:nvSpPr>
          <p:cNvPr id="6" name="Object5"/>
          <p:cNvSpPr/>
          <p:nvPr/>
        </p:nvSpPr>
        <p:spPr>
          <a:xfrm>
            <a:off x="609905" y="3343275"/>
            <a:ext cx="1280160" cy="462915"/>
          </a:xfrm>
          <a:prstGeom prst="rect">
            <a:avLst/>
          </a:prstGeom>
          <a:noFill/>
          <a:ln/>
        </p:spPr>
        <p:txBody>
          <a:bodyPr wrap="square" lIns="0" tIns="0" rIns="0" bIns="0" rtlCol="0" anchor="t">
            <a:normAutofit/>
          </a:bodyPr>
          <a:lstStyle/>
          <a:p>
            <a:pPr algn="l">
              <a:lnSpc>
                <a:spcPts val="3198"/>
              </a:lnSpc>
            </a:pPr>
            <a:r>
              <a:rPr lang="en-US" sz="2300" b="0" dirty="0">
                <a:solidFill>
                  <a:srgbClr val="FFFFFF"/>
                </a:solidFill>
                <a:latin typeface="Arial" pitchFamily="34" charset="0"/>
                <a:ea typeface="Arial" pitchFamily="34" charset="-122"/>
                <a:cs typeface="Arial" pitchFamily="34" charset="-120"/>
              </a:rPr>
              <a:t>宽带调频</a:t>
            </a:r>
            <a:endParaRPr lang="en-US" sz="2284" dirty="0"/>
          </a:p>
        </p:txBody>
      </p:sp>
      <p:pic>
        <p:nvPicPr>
          <p:cNvPr id="7" name="Object 6"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2862358"/>
            <a:ext cx="263347" cy="205740"/>
          </a:xfrm>
          <a:prstGeom prst="rect">
            <a:avLst/>
          </a:prstGeom>
        </p:spPr>
      </p:pic>
      <p:sp>
        <p:nvSpPr>
          <p:cNvPr id="8" name="Object7"/>
          <p:cNvSpPr/>
          <p:nvPr/>
        </p:nvSpPr>
        <p:spPr>
          <a:xfrm>
            <a:off x="256946" y="205740"/>
            <a:ext cx="822960" cy="154305"/>
          </a:xfrm>
          <a:prstGeom prst="rect">
            <a:avLst/>
          </a:prstGeom>
          <a:noFill/>
          <a:ln/>
        </p:spPr>
        <p:txBody>
          <a:bodyPr wrap="square" lIns="0" tIns="0" rIns="0" bIns="0" rtlCol="0" anchor="t">
            <a:normAutofit/>
          </a:bodyPr>
          <a:lstStyle/>
          <a:p>
            <a:pPr algn="l">
              <a:lnSpc>
                <a:spcPts val="1035"/>
              </a:lnSpc>
            </a:pPr>
            <a:r>
              <a:rPr lang="en-US" sz="1000" b="0" dirty="0">
                <a:solidFill>
                  <a:srgbClr val="FFFFFF"/>
                </a:solidFill>
                <a:latin typeface="Arial" pitchFamily="34" charset="0"/>
                <a:ea typeface="Arial" pitchFamily="34" charset="-122"/>
                <a:cs typeface="Arial" pitchFamily="34" charset="-120"/>
              </a:rPr>
              <a:t>模拟调制系统</a:t>
            </a:r>
            <a:endParaRPr lang="en-US" sz="973" dirty="0"/>
          </a:p>
        </p:txBody>
      </p:sp>
      <p:pic>
        <p:nvPicPr>
          <p:cNvPr id="9" name="Object 8"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56946" y="388849"/>
            <a:ext cx="256946" cy="22631"/>
          </a:xfrm>
          <a:prstGeom prst="rect">
            <a:avLst/>
          </a:prstGeom>
        </p:spPr>
      </p:pic>
    </p:spTree>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name="Slide 259">
    <p:spTree>
      <p:nvGrpSpPr>
        <p:cNvPr id="1" name=""/>
        <p:cNvGrpSpPr/>
        <p:nvPr/>
      </p:nvGrpSpPr>
      <p:grpSpPr>
        <a:xfrm>
          <a:off x="0" y="0"/>
          <a:ext cx="0" cy="0"/>
          <a:chOff x="0" y="0"/>
          <a:chExt cx="0" cy="0"/>
        </a:xfrm>
      </p:grpSpPr>
      <p:sp>
        <p:nvSpPr>
          <p:cNvPr id="2" name="Object1"/>
          <p:cNvSpPr/>
          <p:nvPr/>
        </p:nvSpPr>
        <p:spPr>
          <a:xfrm>
            <a:off x="609905" y="1552308"/>
            <a:ext cx="2194560" cy="977265"/>
          </a:xfrm>
          <a:prstGeom prst="rect">
            <a:avLst/>
          </a:prstGeom>
          <a:noFill/>
          <a:ln/>
        </p:spPr>
        <p:txBody>
          <a:bodyPr wrap="square" lIns="0" tIns="0" rIns="0" bIns="0" rtlCol="0" anchor="t">
            <a:normAutofit/>
          </a:bodyPr>
          <a:lstStyle/>
          <a:p>
            <a:pPr algn="l">
              <a:lnSpc>
                <a:spcPts val="6929"/>
              </a:lnSpc>
            </a:pPr>
            <a:r>
              <a:rPr lang="en-US" sz="5300" b="1" dirty="0">
                <a:solidFill>
                  <a:srgbClr val="FFFFFF"/>
                </a:solidFill>
                <a:latin typeface="Arial" pitchFamily="34" charset="0"/>
                <a:ea typeface="Arial" pitchFamily="34" charset="-122"/>
                <a:cs typeface="Arial" pitchFamily="34" charset="-120"/>
              </a:rPr>
              <a:t>表达式</a:t>
            </a:r>
            <a:endParaRPr lang="en-US" sz="5330" dirty="0"/>
          </a:p>
        </p:txBody>
      </p:sp>
      <p:sp>
        <p:nvSpPr>
          <p:cNvPr id="3" name="Object2"/>
          <p:cNvSpPr/>
          <p:nvPr/>
        </p:nvSpPr>
        <p:spPr>
          <a:xfrm>
            <a:off x="609905" y="2922537"/>
            <a:ext cx="0" cy="0"/>
          </a:xfrm>
          <a:prstGeom prst="rect">
            <a:avLst/>
          </a:prstGeom>
          <a:noFill/>
          <a:ln/>
        </p:spPr>
        <p:txBody>
          <a:bodyPr wrap="square" lIns="0" tIns="0" rIns="0" bIns="0" rtlCol="0" anchor="t">
            <a:normAutofit fontScale="25000" lnSpcReduction="20000"/>
          </a:bodyPr>
          <a:lstStyle/>
          <a:p>
            <a:pPr algn="l">
              <a:lnSpc>
                <a:spcPts val="4949"/>
              </a:lnSpc>
            </a:pPr>
            <a:endParaRPr lang="en-US" sz="3807" dirty="0"/>
          </a:p>
        </p:txBody>
      </p:sp>
      <p:pic>
        <p:nvPicPr>
          <p:cNvPr id="4" name="Object 3"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86714" y="2999689"/>
            <a:ext cx="514807" cy="514350"/>
          </a:xfrm>
          <a:prstGeom prst="rect">
            <a:avLst/>
          </a:prstGeom>
        </p:spPr>
      </p:pic>
      <p:pic>
        <p:nvPicPr>
          <p:cNvPr id="5" name="Object 4"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09905" y="2488425"/>
            <a:ext cx="2160727" cy="434111"/>
          </a:xfrm>
          <a:prstGeom prst="rect">
            <a:avLst/>
          </a:prstGeom>
        </p:spPr>
      </p:pic>
      <p:sp>
        <p:nvSpPr>
          <p:cNvPr id="6" name="Object5"/>
          <p:cNvSpPr/>
          <p:nvPr/>
        </p:nvSpPr>
        <p:spPr>
          <a:xfrm>
            <a:off x="256946" y="205740"/>
            <a:ext cx="822960" cy="154305"/>
          </a:xfrm>
          <a:prstGeom prst="rect">
            <a:avLst/>
          </a:prstGeom>
          <a:noFill/>
          <a:ln/>
        </p:spPr>
        <p:txBody>
          <a:bodyPr wrap="square" lIns="0" tIns="0" rIns="0" bIns="0" rtlCol="0" anchor="t">
            <a:normAutofit/>
          </a:bodyPr>
          <a:lstStyle/>
          <a:p>
            <a:pPr algn="l">
              <a:lnSpc>
                <a:spcPts val="1035"/>
              </a:lnSpc>
            </a:pPr>
            <a:r>
              <a:rPr lang="en-US" sz="1000" b="0" dirty="0">
                <a:solidFill>
                  <a:srgbClr val="FFFFFF"/>
                </a:solidFill>
                <a:latin typeface="Arial" pitchFamily="34" charset="0"/>
                <a:ea typeface="Arial" pitchFamily="34" charset="-122"/>
                <a:cs typeface="Arial" pitchFamily="34" charset="-120"/>
              </a:rPr>
              <a:t>模拟调制系统</a:t>
            </a:r>
            <a:endParaRPr lang="en-US" sz="973" dirty="0"/>
          </a:p>
        </p:txBody>
      </p:sp>
      <p:pic>
        <p:nvPicPr>
          <p:cNvPr id="7" name="Object 6"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56946" y="388849"/>
            <a:ext cx="256946" cy="22631"/>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spTree>
      <p:nvGrpSpPr>
        <p:cNvPr id="1" name=""/>
        <p:cNvGrpSpPr/>
        <p:nvPr/>
      </p:nvGrpSpPr>
      <p:grpSpPr>
        <a:xfrm>
          <a:off x="0" y="0"/>
          <a:ext cx="0" cy="0"/>
          <a:chOff x="0" y="0"/>
          <a:chExt cx="0" cy="0"/>
        </a:xfrm>
      </p:grpSpPr>
      <p:pic>
        <p:nvPicPr>
          <p:cNvPr id="2" name="Object 1" descr="file://C:\Users\tons\AppData\Roaming\XMind\Electron v3\vana\workbooks\f4ea90d42ceac6a1d5eb8b85d1\resources\b42e2b88956a43775935b603590f01219ea6208480426ae47c410de8a5526288.png"/>
          <p:cNvPicPr>
            <a:picLocks noChangeAspect="1"/>
          </p:cNvPicPr>
          <p:nvPr/>
        </p:nvPicPr>
        <p:blipFill>
          <a:blip r:embed="rId3"/>
          <a:stretch>
            <a:fillRect/>
          </a:stretch>
        </p:blipFill>
        <p:spPr>
          <a:xfrm>
            <a:off x="609905" y="1748276"/>
            <a:ext cx="7925105" cy="1646949"/>
          </a:xfrm>
          <a:prstGeom prst="rect">
            <a:avLst/>
          </a:prstGeom>
        </p:spPr>
      </p:pic>
      <p:sp>
        <p:nvSpPr>
          <p:cNvPr id="3" name="Object2"/>
          <p:cNvSpPr/>
          <p:nvPr/>
        </p:nvSpPr>
        <p:spPr>
          <a:xfrm>
            <a:off x="256946" y="205740"/>
            <a:ext cx="274320" cy="154305"/>
          </a:xfrm>
          <a:prstGeom prst="rect">
            <a:avLst/>
          </a:prstGeom>
          <a:noFill/>
          <a:ln/>
        </p:spPr>
        <p:txBody>
          <a:bodyPr wrap="square" lIns="0" tIns="0" rIns="0" bIns="0" rtlCol="0" anchor="t">
            <a:normAutofit/>
          </a:bodyPr>
          <a:lstStyle/>
          <a:p>
            <a:pPr algn="l">
              <a:lnSpc>
                <a:spcPts val="1035"/>
              </a:lnSpc>
            </a:pPr>
            <a:r>
              <a:rPr lang="en-US" sz="1000" b="0" dirty="0">
                <a:solidFill>
                  <a:srgbClr val="FFFFFF"/>
                </a:solidFill>
                <a:latin typeface="Arial" pitchFamily="34" charset="0"/>
                <a:ea typeface="Arial" pitchFamily="34" charset="-122"/>
                <a:cs typeface="Arial" pitchFamily="34" charset="-120"/>
              </a:rPr>
              <a:t>绪论</a:t>
            </a:r>
            <a:endParaRPr lang="en-US" sz="973" dirty="0"/>
          </a:p>
        </p:txBody>
      </p:sp>
      <p:pic>
        <p:nvPicPr>
          <p:cNvPr id="4" name="Object 3"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56946" y="388849"/>
            <a:ext cx="256946" cy="22631"/>
          </a:xfrm>
          <a:prstGeom prst="rect">
            <a:avLst/>
          </a:prstGeom>
        </p:spPr>
      </p:pic>
    </p:spTree>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name="Slide 260">
    <p:spTree>
      <p:nvGrpSpPr>
        <p:cNvPr id="1" name=""/>
        <p:cNvGrpSpPr/>
        <p:nvPr/>
      </p:nvGrpSpPr>
      <p:grpSpPr>
        <a:xfrm>
          <a:off x="0" y="0"/>
          <a:ext cx="0" cy="0"/>
          <a:chOff x="0" y="0"/>
          <a:chExt cx="0" cy="0"/>
        </a:xfrm>
      </p:grpSpPr>
      <p:pic>
        <p:nvPicPr>
          <p:cNvPr id="2" name="Object 1" descr="file://C:\Users\tons\AppData\Roaming\XMind\Electron v3\vana\workbooks\f4ea90d42ceac6a1d5eb8b85d1\resources\5a8648d59009c758e70c05a74ded1ba2693af6ba107677c0f76a6a3d4850250d.png"/>
          <p:cNvPicPr>
            <a:picLocks noChangeAspect="1"/>
          </p:cNvPicPr>
          <p:nvPr/>
        </p:nvPicPr>
        <p:blipFill>
          <a:blip r:embed="rId3"/>
          <a:stretch>
            <a:fillRect/>
          </a:stretch>
        </p:blipFill>
        <p:spPr>
          <a:xfrm>
            <a:off x="1218895" y="2019338"/>
            <a:ext cx="6705295" cy="1104824"/>
          </a:xfrm>
          <a:prstGeom prst="rect">
            <a:avLst/>
          </a:prstGeom>
        </p:spPr>
      </p:pic>
      <p:sp>
        <p:nvSpPr>
          <p:cNvPr id="3" name="Object2"/>
          <p:cNvSpPr/>
          <p:nvPr/>
        </p:nvSpPr>
        <p:spPr>
          <a:xfrm>
            <a:off x="256946" y="205740"/>
            <a:ext cx="822960" cy="154305"/>
          </a:xfrm>
          <a:prstGeom prst="rect">
            <a:avLst/>
          </a:prstGeom>
          <a:noFill/>
          <a:ln/>
        </p:spPr>
        <p:txBody>
          <a:bodyPr wrap="square" lIns="0" tIns="0" rIns="0" bIns="0" rtlCol="0" anchor="t">
            <a:normAutofit/>
          </a:bodyPr>
          <a:lstStyle/>
          <a:p>
            <a:pPr algn="l">
              <a:lnSpc>
                <a:spcPts val="1035"/>
              </a:lnSpc>
            </a:pPr>
            <a:r>
              <a:rPr lang="en-US" sz="1000" b="0" dirty="0">
                <a:solidFill>
                  <a:srgbClr val="FFFFFF"/>
                </a:solidFill>
                <a:latin typeface="Arial" pitchFamily="34" charset="0"/>
                <a:ea typeface="Arial" pitchFamily="34" charset="-122"/>
                <a:cs typeface="Arial" pitchFamily="34" charset="-120"/>
              </a:rPr>
              <a:t>模拟调制系统</a:t>
            </a:r>
            <a:endParaRPr lang="en-US" sz="973" dirty="0"/>
          </a:p>
        </p:txBody>
      </p:sp>
      <p:pic>
        <p:nvPicPr>
          <p:cNvPr id="4" name="Object 3"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56946" y="388849"/>
            <a:ext cx="256946" cy="22631"/>
          </a:xfrm>
          <a:prstGeom prst="rect">
            <a:avLst/>
          </a:prstGeom>
        </p:spPr>
      </p:pic>
    </p:spTree>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name="Slide 261">
    <p:spTree>
      <p:nvGrpSpPr>
        <p:cNvPr id="1" name=""/>
        <p:cNvGrpSpPr/>
        <p:nvPr/>
      </p:nvGrpSpPr>
      <p:grpSpPr>
        <a:xfrm>
          <a:off x="0" y="0"/>
          <a:ext cx="0" cy="0"/>
          <a:chOff x="0" y="0"/>
          <a:chExt cx="0" cy="0"/>
        </a:xfrm>
      </p:grpSpPr>
      <p:sp>
        <p:nvSpPr>
          <p:cNvPr id="2" name="Object1"/>
          <p:cNvSpPr/>
          <p:nvPr/>
        </p:nvSpPr>
        <p:spPr>
          <a:xfrm>
            <a:off x="609905" y="642938"/>
            <a:ext cx="0" cy="0"/>
          </a:xfrm>
          <a:prstGeom prst="rect">
            <a:avLst/>
          </a:prstGeom>
          <a:noFill/>
          <a:ln/>
        </p:spPr>
        <p:txBody>
          <a:bodyPr wrap="square" lIns="0" tIns="0" rIns="0" bIns="0" rtlCol="0" anchor="t">
            <a:normAutofit fontScale="25000" lnSpcReduction="20000"/>
          </a:bodyPr>
          <a:lstStyle/>
          <a:p>
            <a:pPr algn="l">
              <a:lnSpc>
                <a:spcPts val="5444"/>
              </a:lnSpc>
            </a:pPr>
            <a:endParaRPr lang="en-US" sz="4188" dirty="0"/>
          </a:p>
        </p:txBody>
      </p:sp>
      <p:pic>
        <p:nvPicPr>
          <p:cNvPr id="3" name="Object 2"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94030" y="727805"/>
            <a:ext cx="566014" cy="565785"/>
          </a:xfrm>
          <a:prstGeom prst="rect">
            <a:avLst/>
          </a:prstGeom>
        </p:spPr>
      </p:pic>
      <p:sp>
        <p:nvSpPr>
          <p:cNvPr id="4" name="Object3"/>
          <p:cNvSpPr/>
          <p:nvPr/>
        </p:nvSpPr>
        <p:spPr>
          <a:xfrm>
            <a:off x="609905" y="1429893"/>
            <a:ext cx="0" cy="0"/>
          </a:xfrm>
          <a:prstGeom prst="rect">
            <a:avLst/>
          </a:prstGeom>
          <a:noFill/>
          <a:ln/>
        </p:spPr>
        <p:txBody>
          <a:bodyPr wrap="square" lIns="0" tIns="0" rIns="0" bIns="0" rtlCol="0" anchor="t">
            <a:normAutofit fontScale="25000" lnSpcReduction="20000"/>
          </a:bodyPr>
          <a:lstStyle/>
          <a:p>
            <a:pPr algn="l">
              <a:lnSpc>
                <a:spcPts val="3198"/>
              </a:lnSpc>
            </a:pPr>
            <a:endParaRPr lang="en-US" sz="2284" dirty="0"/>
          </a:p>
        </p:txBody>
      </p:sp>
      <p:pic>
        <p:nvPicPr>
          <p:cNvPr id="5" name="Object 4"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71170" y="1491615"/>
            <a:ext cx="309067" cy="308610"/>
          </a:xfrm>
          <a:prstGeom prst="rect">
            <a:avLst/>
          </a:prstGeom>
        </p:spPr>
      </p:pic>
      <p:sp>
        <p:nvSpPr>
          <p:cNvPr id="6" name="Object5"/>
          <p:cNvSpPr/>
          <p:nvPr/>
        </p:nvSpPr>
        <p:spPr>
          <a:xfrm>
            <a:off x="609905" y="2067687"/>
            <a:ext cx="0" cy="0"/>
          </a:xfrm>
          <a:prstGeom prst="rect">
            <a:avLst/>
          </a:prstGeom>
          <a:noFill/>
          <a:ln/>
        </p:spPr>
        <p:txBody>
          <a:bodyPr wrap="square" lIns="0" tIns="0" rIns="0" bIns="0" rtlCol="0" anchor="t">
            <a:normAutofit fontScale="25000" lnSpcReduction="20000"/>
          </a:bodyPr>
          <a:lstStyle/>
          <a:p>
            <a:pPr algn="l">
              <a:lnSpc>
                <a:spcPts val="3198"/>
              </a:lnSpc>
            </a:pPr>
            <a:endParaRPr lang="en-US" sz="2284" dirty="0"/>
          </a:p>
        </p:txBody>
      </p:sp>
      <p:pic>
        <p:nvPicPr>
          <p:cNvPr id="7" name="Object 6"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71170" y="2129409"/>
            <a:ext cx="309067" cy="308610"/>
          </a:xfrm>
          <a:prstGeom prst="rect">
            <a:avLst/>
          </a:prstGeom>
        </p:spPr>
      </p:pic>
      <p:pic>
        <p:nvPicPr>
          <p:cNvPr id="8" name="Object 7"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0" y="2862358"/>
            <a:ext cx="263347" cy="205740"/>
          </a:xfrm>
          <a:prstGeom prst="rect">
            <a:avLst/>
          </a:prstGeom>
        </p:spPr>
      </p:pic>
      <p:sp>
        <p:nvSpPr>
          <p:cNvPr id="9" name="Object8"/>
          <p:cNvSpPr/>
          <p:nvPr/>
        </p:nvSpPr>
        <p:spPr>
          <a:xfrm>
            <a:off x="256946" y="205740"/>
            <a:ext cx="822960" cy="154305"/>
          </a:xfrm>
          <a:prstGeom prst="rect">
            <a:avLst/>
          </a:prstGeom>
          <a:noFill/>
          <a:ln/>
        </p:spPr>
        <p:txBody>
          <a:bodyPr wrap="square" lIns="0" tIns="0" rIns="0" bIns="0" rtlCol="0" anchor="t">
            <a:normAutofit/>
          </a:bodyPr>
          <a:lstStyle/>
          <a:p>
            <a:pPr algn="l">
              <a:lnSpc>
                <a:spcPts val="1035"/>
              </a:lnSpc>
            </a:pPr>
            <a:r>
              <a:rPr lang="en-US" sz="1000" b="0" dirty="0">
                <a:solidFill>
                  <a:srgbClr val="FFFFFF"/>
                </a:solidFill>
                <a:latin typeface="Arial" pitchFamily="34" charset="0"/>
                <a:ea typeface="Arial" pitchFamily="34" charset="-122"/>
                <a:cs typeface="Arial" pitchFamily="34" charset="-120"/>
              </a:rPr>
              <a:t>模拟调制系统</a:t>
            </a:r>
            <a:endParaRPr lang="en-US" sz="973" dirty="0"/>
          </a:p>
        </p:txBody>
      </p:sp>
      <p:pic>
        <p:nvPicPr>
          <p:cNvPr id="10" name="Object 9"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56946" y="388849"/>
            <a:ext cx="256946" cy="22631"/>
          </a:xfrm>
          <a:prstGeom prst="rect">
            <a:avLst/>
          </a:prstGeom>
        </p:spPr>
      </p:pic>
    </p:spTree>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name="Slide 262">
    <p:spTree>
      <p:nvGrpSpPr>
        <p:cNvPr id="1" name=""/>
        <p:cNvGrpSpPr/>
        <p:nvPr/>
      </p:nvGrpSpPr>
      <p:grpSpPr>
        <a:xfrm>
          <a:off x="0" y="0"/>
          <a:ext cx="0" cy="0"/>
          <a:chOff x="0" y="0"/>
          <a:chExt cx="0" cy="0"/>
        </a:xfrm>
      </p:grpSpPr>
      <p:pic>
        <p:nvPicPr>
          <p:cNvPr id="2" name="Object 1" descr="file://C:\Users\tons\AppData\Roaming\XMind\Electron v3\vana\workbooks\f4ea90d42ceac6a1d5eb8b85d1\resources\7b663bdd82f0969fad5169f6935137cab7cbbbd1c726069364cfced9a291bb9c.png"/>
          <p:cNvPicPr>
            <a:picLocks noChangeAspect="1"/>
          </p:cNvPicPr>
          <p:nvPr/>
        </p:nvPicPr>
        <p:blipFill>
          <a:blip r:embed="rId3"/>
          <a:stretch>
            <a:fillRect/>
          </a:stretch>
        </p:blipFill>
        <p:spPr>
          <a:xfrm>
            <a:off x="1218895" y="2095976"/>
            <a:ext cx="6705295" cy="951548"/>
          </a:xfrm>
          <a:prstGeom prst="rect">
            <a:avLst/>
          </a:prstGeom>
        </p:spPr>
      </p:pic>
      <p:sp>
        <p:nvSpPr>
          <p:cNvPr id="3" name="Object2"/>
          <p:cNvSpPr/>
          <p:nvPr/>
        </p:nvSpPr>
        <p:spPr>
          <a:xfrm>
            <a:off x="256946" y="205740"/>
            <a:ext cx="822960" cy="154305"/>
          </a:xfrm>
          <a:prstGeom prst="rect">
            <a:avLst/>
          </a:prstGeom>
          <a:noFill/>
          <a:ln/>
        </p:spPr>
        <p:txBody>
          <a:bodyPr wrap="square" lIns="0" tIns="0" rIns="0" bIns="0" rtlCol="0" anchor="t">
            <a:normAutofit/>
          </a:bodyPr>
          <a:lstStyle/>
          <a:p>
            <a:pPr algn="l">
              <a:lnSpc>
                <a:spcPts val="1035"/>
              </a:lnSpc>
            </a:pPr>
            <a:r>
              <a:rPr lang="en-US" sz="1000" b="0" dirty="0">
                <a:solidFill>
                  <a:srgbClr val="FFFFFF"/>
                </a:solidFill>
                <a:latin typeface="Arial" pitchFamily="34" charset="0"/>
                <a:ea typeface="Arial" pitchFamily="34" charset="-122"/>
                <a:cs typeface="Arial" pitchFamily="34" charset="-120"/>
              </a:rPr>
              <a:t>模拟调制系统</a:t>
            </a:r>
            <a:endParaRPr lang="en-US" sz="973" dirty="0"/>
          </a:p>
        </p:txBody>
      </p:sp>
      <p:pic>
        <p:nvPicPr>
          <p:cNvPr id="4" name="Object 3"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56946" y="388849"/>
            <a:ext cx="256946" cy="22631"/>
          </a:xfrm>
          <a:prstGeom prst="rect">
            <a:avLst/>
          </a:prstGeom>
        </p:spPr>
      </p:pic>
    </p:spTree>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name="Slide 263">
    <p:spTree>
      <p:nvGrpSpPr>
        <p:cNvPr id="1" name=""/>
        <p:cNvGrpSpPr/>
        <p:nvPr/>
      </p:nvGrpSpPr>
      <p:grpSpPr>
        <a:xfrm>
          <a:off x="0" y="0"/>
          <a:ext cx="0" cy="0"/>
          <a:chOff x="0" y="0"/>
          <a:chExt cx="0" cy="0"/>
        </a:xfrm>
      </p:grpSpPr>
      <p:pic>
        <p:nvPicPr>
          <p:cNvPr id="2" name="Object 1" descr="file://C:\Users\tons\AppData\Roaming\XMind\Electron v3\vana\workbooks\f4ea90d42ceac6a1d5eb8b85d1\resources\27590db37c51547b1fa1a1de8a7dd6ca6abc3ba26699212cc0cec2d92661ce46.png"/>
          <p:cNvPicPr>
            <a:picLocks noChangeAspect="1"/>
          </p:cNvPicPr>
          <p:nvPr/>
        </p:nvPicPr>
        <p:blipFill>
          <a:blip r:embed="rId3"/>
          <a:stretch>
            <a:fillRect/>
          </a:stretch>
        </p:blipFill>
        <p:spPr>
          <a:xfrm>
            <a:off x="1218895" y="1912868"/>
            <a:ext cx="6705295" cy="1317250"/>
          </a:xfrm>
          <a:prstGeom prst="rect">
            <a:avLst/>
          </a:prstGeom>
        </p:spPr>
      </p:pic>
      <p:sp>
        <p:nvSpPr>
          <p:cNvPr id="3" name="Object2"/>
          <p:cNvSpPr/>
          <p:nvPr/>
        </p:nvSpPr>
        <p:spPr>
          <a:xfrm>
            <a:off x="256946" y="205740"/>
            <a:ext cx="822960" cy="154305"/>
          </a:xfrm>
          <a:prstGeom prst="rect">
            <a:avLst/>
          </a:prstGeom>
          <a:noFill/>
          <a:ln/>
        </p:spPr>
        <p:txBody>
          <a:bodyPr wrap="square" lIns="0" tIns="0" rIns="0" bIns="0" rtlCol="0" anchor="t">
            <a:normAutofit/>
          </a:bodyPr>
          <a:lstStyle/>
          <a:p>
            <a:pPr algn="l">
              <a:lnSpc>
                <a:spcPts val="1035"/>
              </a:lnSpc>
            </a:pPr>
            <a:r>
              <a:rPr lang="en-US" sz="1000" b="0" dirty="0">
                <a:solidFill>
                  <a:srgbClr val="FFFFFF"/>
                </a:solidFill>
                <a:latin typeface="Arial" pitchFamily="34" charset="0"/>
                <a:ea typeface="Arial" pitchFamily="34" charset="-122"/>
                <a:cs typeface="Arial" pitchFamily="34" charset="-120"/>
              </a:rPr>
              <a:t>模拟调制系统</a:t>
            </a:r>
            <a:endParaRPr lang="en-US" sz="973" dirty="0"/>
          </a:p>
        </p:txBody>
      </p:sp>
      <p:pic>
        <p:nvPicPr>
          <p:cNvPr id="4" name="Object 3"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56946" y="388849"/>
            <a:ext cx="256946" cy="22631"/>
          </a:xfrm>
          <a:prstGeom prst="rect">
            <a:avLst/>
          </a:prstGeom>
        </p:spPr>
      </p:pic>
    </p:spTree>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name="Slide 264">
    <p:spTree>
      <p:nvGrpSpPr>
        <p:cNvPr id="1" name=""/>
        <p:cNvGrpSpPr/>
        <p:nvPr/>
      </p:nvGrpSpPr>
      <p:grpSpPr>
        <a:xfrm>
          <a:off x="0" y="0"/>
          <a:ext cx="0" cy="0"/>
          <a:chOff x="0" y="0"/>
          <a:chExt cx="0" cy="0"/>
        </a:xfrm>
      </p:grpSpPr>
      <p:sp>
        <p:nvSpPr>
          <p:cNvPr id="2" name="Object1"/>
          <p:cNvSpPr/>
          <p:nvPr/>
        </p:nvSpPr>
        <p:spPr>
          <a:xfrm>
            <a:off x="609905" y="1552308"/>
            <a:ext cx="4389120" cy="977265"/>
          </a:xfrm>
          <a:prstGeom prst="rect">
            <a:avLst/>
          </a:prstGeom>
          <a:noFill/>
          <a:ln/>
        </p:spPr>
        <p:txBody>
          <a:bodyPr wrap="square" lIns="0" tIns="0" rIns="0" bIns="0" rtlCol="0" anchor="t">
            <a:normAutofit/>
          </a:bodyPr>
          <a:lstStyle/>
          <a:p>
            <a:pPr algn="l">
              <a:lnSpc>
                <a:spcPts val="6929"/>
              </a:lnSpc>
            </a:pPr>
            <a:r>
              <a:rPr lang="en-US" sz="5300" b="1" dirty="0">
                <a:solidFill>
                  <a:srgbClr val="FFFFFF"/>
                </a:solidFill>
                <a:latin typeface="Arial" pitchFamily="34" charset="0"/>
                <a:ea typeface="Arial" pitchFamily="34" charset="-122"/>
                <a:cs typeface="Arial" pitchFamily="34" charset="-120"/>
              </a:rPr>
              <a:t>窄带调频阈值</a:t>
            </a:r>
            <a:endParaRPr lang="en-US" sz="5330" dirty="0"/>
          </a:p>
        </p:txBody>
      </p:sp>
      <p:sp>
        <p:nvSpPr>
          <p:cNvPr id="3" name="Object2"/>
          <p:cNvSpPr/>
          <p:nvPr/>
        </p:nvSpPr>
        <p:spPr>
          <a:xfrm>
            <a:off x="609905" y="2922537"/>
            <a:ext cx="0" cy="0"/>
          </a:xfrm>
          <a:prstGeom prst="rect">
            <a:avLst/>
          </a:prstGeom>
          <a:noFill/>
          <a:ln/>
        </p:spPr>
        <p:txBody>
          <a:bodyPr wrap="square" lIns="0" tIns="0" rIns="0" bIns="0" rtlCol="0" anchor="t">
            <a:normAutofit fontScale="25000" lnSpcReduction="20000"/>
          </a:bodyPr>
          <a:lstStyle/>
          <a:p>
            <a:pPr algn="l">
              <a:lnSpc>
                <a:spcPts val="4949"/>
              </a:lnSpc>
            </a:pPr>
            <a:endParaRPr lang="en-US" sz="3807" dirty="0"/>
          </a:p>
        </p:txBody>
      </p:sp>
      <p:pic>
        <p:nvPicPr>
          <p:cNvPr id="4" name="Object 3"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86714" y="2999689"/>
            <a:ext cx="514807" cy="514350"/>
          </a:xfrm>
          <a:prstGeom prst="rect">
            <a:avLst/>
          </a:prstGeom>
        </p:spPr>
      </p:pic>
      <p:pic>
        <p:nvPicPr>
          <p:cNvPr id="5" name="Object 4"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09905" y="2488425"/>
            <a:ext cx="4320540" cy="434111"/>
          </a:xfrm>
          <a:prstGeom prst="rect">
            <a:avLst/>
          </a:prstGeom>
        </p:spPr>
      </p:pic>
      <p:sp>
        <p:nvSpPr>
          <p:cNvPr id="6" name="Object5"/>
          <p:cNvSpPr/>
          <p:nvPr/>
        </p:nvSpPr>
        <p:spPr>
          <a:xfrm>
            <a:off x="256946" y="205740"/>
            <a:ext cx="822960" cy="154305"/>
          </a:xfrm>
          <a:prstGeom prst="rect">
            <a:avLst/>
          </a:prstGeom>
          <a:noFill/>
          <a:ln/>
        </p:spPr>
        <p:txBody>
          <a:bodyPr wrap="square" lIns="0" tIns="0" rIns="0" bIns="0" rtlCol="0" anchor="t">
            <a:normAutofit/>
          </a:bodyPr>
          <a:lstStyle/>
          <a:p>
            <a:pPr algn="l">
              <a:lnSpc>
                <a:spcPts val="1035"/>
              </a:lnSpc>
            </a:pPr>
            <a:r>
              <a:rPr lang="en-US" sz="1000" b="0" dirty="0">
                <a:solidFill>
                  <a:srgbClr val="FFFFFF"/>
                </a:solidFill>
                <a:latin typeface="Arial" pitchFamily="34" charset="0"/>
                <a:ea typeface="Arial" pitchFamily="34" charset="-122"/>
                <a:cs typeface="Arial" pitchFamily="34" charset="-120"/>
              </a:rPr>
              <a:t>模拟调制系统</a:t>
            </a:r>
            <a:endParaRPr lang="en-US" sz="973" dirty="0"/>
          </a:p>
        </p:txBody>
      </p:sp>
      <p:pic>
        <p:nvPicPr>
          <p:cNvPr id="7" name="Object 6"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56946" y="388849"/>
            <a:ext cx="256946" cy="22631"/>
          </a:xfrm>
          <a:prstGeom prst="rect">
            <a:avLst/>
          </a:prstGeom>
        </p:spPr>
      </p:pic>
    </p:spTree>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name="Slide 265">
    <p:spTree>
      <p:nvGrpSpPr>
        <p:cNvPr id="1" name=""/>
        <p:cNvGrpSpPr/>
        <p:nvPr/>
      </p:nvGrpSpPr>
      <p:grpSpPr>
        <a:xfrm>
          <a:off x="0" y="0"/>
          <a:ext cx="0" cy="0"/>
          <a:chOff x="0" y="0"/>
          <a:chExt cx="0" cy="0"/>
        </a:xfrm>
      </p:grpSpPr>
      <p:pic>
        <p:nvPicPr>
          <p:cNvPr id="2" name="Object 1" descr="file://C:\Users\tons\AppData\Roaming\XMind\Electron v3\vana\workbooks\f4ea90d42ceac6a1d5eb8b85d1\resources\9c41cc62ad7e38c77fe39a263c0871966de35f1ec9e5da699d3392752784fc5e.png"/>
          <p:cNvPicPr>
            <a:picLocks noChangeAspect="1"/>
          </p:cNvPicPr>
          <p:nvPr/>
        </p:nvPicPr>
        <p:blipFill>
          <a:blip r:embed="rId3"/>
          <a:stretch>
            <a:fillRect/>
          </a:stretch>
        </p:blipFill>
        <p:spPr>
          <a:xfrm>
            <a:off x="1218895" y="1648492"/>
            <a:ext cx="6705295" cy="1846517"/>
          </a:xfrm>
          <a:prstGeom prst="rect">
            <a:avLst/>
          </a:prstGeom>
        </p:spPr>
      </p:pic>
      <p:sp>
        <p:nvSpPr>
          <p:cNvPr id="3" name="Object2"/>
          <p:cNvSpPr/>
          <p:nvPr/>
        </p:nvSpPr>
        <p:spPr>
          <a:xfrm>
            <a:off x="256946" y="205740"/>
            <a:ext cx="822960" cy="154305"/>
          </a:xfrm>
          <a:prstGeom prst="rect">
            <a:avLst/>
          </a:prstGeom>
          <a:noFill/>
          <a:ln/>
        </p:spPr>
        <p:txBody>
          <a:bodyPr wrap="square" lIns="0" tIns="0" rIns="0" bIns="0" rtlCol="0" anchor="t">
            <a:normAutofit/>
          </a:bodyPr>
          <a:lstStyle/>
          <a:p>
            <a:pPr algn="l">
              <a:lnSpc>
                <a:spcPts val="1035"/>
              </a:lnSpc>
            </a:pPr>
            <a:r>
              <a:rPr lang="en-US" sz="1000" b="0" dirty="0">
                <a:solidFill>
                  <a:srgbClr val="FFFFFF"/>
                </a:solidFill>
                <a:latin typeface="Arial" pitchFamily="34" charset="0"/>
                <a:ea typeface="Arial" pitchFamily="34" charset="-122"/>
                <a:cs typeface="Arial" pitchFamily="34" charset="-120"/>
              </a:rPr>
              <a:t>模拟调制系统</a:t>
            </a:r>
            <a:endParaRPr lang="en-US" sz="973" dirty="0"/>
          </a:p>
        </p:txBody>
      </p:sp>
      <p:pic>
        <p:nvPicPr>
          <p:cNvPr id="4" name="Object 3"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56946" y="388849"/>
            <a:ext cx="256946" cy="22631"/>
          </a:xfrm>
          <a:prstGeom prst="rect">
            <a:avLst/>
          </a:prstGeom>
        </p:spPr>
      </p:pic>
    </p:spTree>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name="Slide 266">
    <p:spTree>
      <p:nvGrpSpPr>
        <p:cNvPr id="1" name=""/>
        <p:cNvGrpSpPr/>
        <p:nvPr/>
      </p:nvGrpSpPr>
      <p:grpSpPr>
        <a:xfrm>
          <a:off x="0" y="0"/>
          <a:ext cx="0" cy="0"/>
          <a:chOff x="0" y="0"/>
          <a:chExt cx="0" cy="0"/>
        </a:xfrm>
      </p:grpSpPr>
      <p:sp>
        <p:nvSpPr>
          <p:cNvPr id="2" name="Object1"/>
          <p:cNvSpPr/>
          <p:nvPr/>
        </p:nvSpPr>
        <p:spPr>
          <a:xfrm>
            <a:off x="609905" y="642938"/>
            <a:ext cx="2286000" cy="771525"/>
          </a:xfrm>
          <a:prstGeom prst="rect">
            <a:avLst/>
          </a:prstGeom>
          <a:noFill/>
          <a:ln/>
        </p:spPr>
        <p:txBody>
          <a:bodyPr wrap="square" lIns="0" tIns="0" rIns="0" bIns="0" rtlCol="0" anchor="t">
            <a:normAutofit/>
          </a:bodyPr>
          <a:lstStyle/>
          <a:p>
            <a:pPr algn="l">
              <a:lnSpc>
                <a:spcPts val="5444"/>
              </a:lnSpc>
            </a:pPr>
            <a:r>
              <a:rPr lang="en-US" sz="4200" b="1" dirty="0">
                <a:solidFill>
                  <a:srgbClr val="FFFFFF"/>
                </a:solidFill>
                <a:latin typeface="Arial" pitchFamily="34" charset="0"/>
                <a:ea typeface="Arial" pitchFamily="34" charset="-122"/>
                <a:cs typeface="Arial" pitchFamily="34" charset="-120"/>
              </a:rPr>
              <a:t>窄带调频</a:t>
            </a:r>
            <a:endParaRPr lang="en-US" sz="4188" dirty="0"/>
          </a:p>
        </p:txBody>
      </p:sp>
      <p:sp>
        <p:nvSpPr>
          <p:cNvPr id="3" name="Object2"/>
          <p:cNvSpPr/>
          <p:nvPr/>
        </p:nvSpPr>
        <p:spPr>
          <a:xfrm>
            <a:off x="609905" y="1429893"/>
            <a:ext cx="0" cy="0"/>
          </a:xfrm>
          <a:prstGeom prst="rect">
            <a:avLst/>
          </a:prstGeom>
          <a:noFill/>
          <a:ln/>
        </p:spPr>
        <p:txBody>
          <a:bodyPr wrap="square" lIns="0" tIns="0" rIns="0" bIns="0" rtlCol="0" anchor="t">
            <a:normAutofit fontScale="25000" lnSpcReduction="20000"/>
          </a:bodyPr>
          <a:lstStyle/>
          <a:p>
            <a:pPr algn="l">
              <a:lnSpc>
                <a:spcPts val="3198"/>
              </a:lnSpc>
            </a:pPr>
            <a:endParaRPr lang="en-US" sz="2284" dirty="0"/>
          </a:p>
        </p:txBody>
      </p:sp>
      <p:pic>
        <p:nvPicPr>
          <p:cNvPr id="4" name="Object 3"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71170" y="1491615"/>
            <a:ext cx="309067" cy="308610"/>
          </a:xfrm>
          <a:prstGeom prst="rect">
            <a:avLst/>
          </a:prstGeom>
        </p:spPr>
      </p:pic>
      <p:sp>
        <p:nvSpPr>
          <p:cNvPr id="5" name="Object4"/>
          <p:cNvSpPr/>
          <p:nvPr/>
        </p:nvSpPr>
        <p:spPr>
          <a:xfrm>
            <a:off x="609905" y="2067687"/>
            <a:ext cx="0" cy="0"/>
          </a:xfrm>
          <a:prstGeom prst="rect">
            <a:avLst/>
          </a:prstGeom>
          <a:noFill/>
          <a:ln/>
        </p:spPr>
        <p:txBody>
          <a:bodyPr wrap="square" lIns="0" tIns="0" rIns="0" bIns="0" rtlCol="0" anchor="t">
            <a:normAutofit fontScale="25000" lnSpcReduction="20000"/>
          </a:bodyPr>
          <a:lstStyle/>
          <a:p>
            <a:pPr algn="l">
              <a:lnSpc>
                <a:spcPts val="3198"/>
              </a:lnSpc>
            </a:pPr>
            <a:endParaRPr lang="en-US" sz="2284" dirty="0"/>
          </a:p>
        </p:txBody>
      </p:sp>
      <p:pic>
        <p:nvPicPr>
          <p:cNvPr id="6" name="Object 5"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71170" y="2129409"/>
            <a:ext cx="309067" cy="308610"/>
          </a:xfrm>
          <a:prstGeom prst="rect">
            <a:avLst/>
          </a:prstGeom>
        </p:spPr>
      </p:pic>
      <p:pic>
        <p:nvPicPr>
          <p:cNvPr id="7" name="Object 6"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0" y="2862358"/>
            <a:ext cx="263347" cy="205740"/>
          </a:xfrm>
          <a:prstGeom prst="rect">
            <a:avLst/>
          </a:prstGeom>
        </p:spPr>
      </p:pic>
      <p:sp>
        <p:nvSpPr>
          <p:cNvPr id="8" name="Object7"/>
          <p:cNvSpPr/>
          <p:nvPr/>
        </p:nvSpPr>
        <p:spPr>
          <a:xfrm>
            <a:off x="256946" y="205740"/>
            <a:ext cx="822960" cy="154305"/>
          </a:xfrm>
          <a:prstGeom prst="rect">
            <a:avLst/>
          </a:prstGeom>
          <a:noFill/>
          <a:ln/>
        </p:spPr>
        <p:txBody>
          <a:bodyPr wrap="square" lIns="0" tIns="0" rIns="0" bIns="0" rtlCol="0" anchor="t">
            <a:normAutofit/>
          </a:bodyPr>
          <a:lstStyle/>
          <a:p>
            <a:pPr algn="l">
              <a:lnSpc>
                <a:spcPts val="1035"/>
              </a:lnSpc>
            </a:pPr>
            <a:r>
              <a:rPr lang="en-US" sz="1000" b="0" dirty="0">
                <a:solidFill>
                  <a:srgbClr val="FFFFFF"/>
                </a:solidFill>
                <a:latin typeface="Arial" pitchFamily="34" charset="0"/>
                <a:ea typeface="Arial" pitchFamily="34" charset="-122"/>
                <a:cs typeface="Arial" pitchFamily="34" charset="-120"/>
              </a:rPr>
              <a:t>模拟调制系统</a:t>
            </a:r>
            <a:endParaRPr lang="en-US" sz="973" dirty="0"/>
          </a:p>
        </p:txBody>
      </p:sp>
      <p:pic>
        <p:nvPicPr>
          <p:cNvPr id="9" name="Object 8"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56946" y="388849"/>
            <a:ext cx="256946" cy="22631"/>
          </a:xfrm>
          <a:prstGeom prst="rect">
            <a:avLst/>
          </a:prstGeom>
        </p:spPr>
      </p:pic>
    </p:spTree>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name="Slide 267">
    <p:spTree>
      <p:nvGrpSpPr>
        <p:cNvPr id="1" name=""/>
        <p:cNvGrpSpPr/>
        <p:nvPr/>
      </p:nvGrpSpPr>
      <p:grpSpPr>
        <a:xfrm>
          <a:off x="0" y="0"/>
          <a:ext cx="0" cy="0"/>
          <a:chOff x="0" y="0"/>
          <a:chExt cx="0" cy="0"/>
        </a:xfrm>
      </p:grpSpPr>
      <p:pic>
        <p:nvPicPr>
          <p:cNvPr id="2" name="Object 1" descr="file://C:\Users\tons\AppData\Roaming\XMind\Electron v3\vana\workbooks\f4ea90d42ceac6a1d5eb8b85d1\resources\6e540725666bff99f835ff8d6f79133acc96f2b8e223804ee91349e52f257938.png"/>
          <p:cNvPicPr>
            <a:picLocks noChangeAspect="1"/>
          </p:cNvPicPr>
          <p:nvPr/>
        </p:nvPicPr>
        <p:blipFill>
          <a:blip r:embed="rId3"/>
          <a:stretch>
            <a:fillRect/>
          </a:stretch>
        </p:blipFill>
        <p:spPr>
          <a:xfrm>
            <a:off x="609905" y="2115522"/>
            <a:ext cx="7925105" cy="912457"/>
          </a:xfrm>
          <a:prstGeom prst="rect">
            <a:avLst/>
          </a:prstGeom>
        </p:spPr>
      </p:pic>
      <p:sp>
        <p:nvSpPr>
          <p:cNvPr id="3" name="Object2"/>
          <p:cNvSpPr/>
          <p:nvPr/>
        </p:nvSpPr>
        <p:spPr>
          <a:xfrm>
            <a:off x="256946" y="205740"/>
            <a:ext cx="822960" cy="154305"/>
          </a:xfrm>
          <a:prstGeom prst="rect">
            <a:avLst/>
          </a:prstGeom>
          <a:noFill/>
          <a:ln/>
        </p:spPr>
        <p:txBody>
          <a:bodyPr wrap="square" lIns="0" tIns="0" rIns="0" bIns="0" rtlCol="0" anchor="t">
            <a:normAutofit/>
          </a:bodyPr>
          <a:lstStyle/>
          <a:p>
            <a:pPr algn="l">
              <a:lnSpc>
                <a:spcPts val="1035"/>
              </a:lnSpc>
            </a:pPr>
            <a:r>
              <a:rPr lang="en-US" sz="1000" b="0" dirty="0">
                <a:solidFill>
                  <a:srgbClr val="FFFFFF"/>
                </a:solidFill>
                <a:latin typeface="Arial" pitchFamily="34" charset="0"/>
                <a:ea typeface="Arial" pitchFamily="34" charset="-122"/>
                <a:cs typeface="Arial" pitchFamily="34" charset="-120"/>
              </a:rPr>
              <a:t>模拟调制系统</a:t>
            </a:r>
            <a:endParaRPr lang="en-US" sz="973" dirty="0"/>
          </a:p>
        </p:txBody>
      </p:sp>
      <p:pic>
        <p:nvPicPr>
          <p:cNvPr id="4" name="Object 3"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56946" y="388849"/>
            <a:ext cx="256946" cy="22631"/>
          </a:xfrm>
          <a:prstGeom prst="rect">
            <a:avLst/>
          </a:prstGeom>
        </p:spPr>
      </p:pic>
    </p:spTree>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name="Slide 268">
    <p:spTree>
      <p:nvGrpSpPr>
        <p:cNvPr id="1" name=""/>
        <p:cNvGrpSpPr/>
        <p:nvPr/>
      </p:nvGrpSpPr>
      <p:grpSpPr>
        <a:xfrm>
          <a:off x="0" y="0"/>
          <a:ext cx="0" cy="0"/>
          <a:chOff x="0" y="0"/>
          <a:chExt cx="0" cy="0"/>
        </a:xfrm>
      </p:grpSpPr>
      <p:pic>
        <p:nvPicPr>
          <p:cNvPr id="2" name="Object 1" descr="file://C:\Users\tons\AppData\Roaming\XMind\Electron v3\vana\workbooks\f4ea90d42ceac6a1d5eb8b85d1\resources\a32376c4a415137e6e2265a6144ea2e6407384ebdfdf2a4f2ac54cbee7b26ed3.png"/>
          <p:cNvPicPr>
            <a:picLocks noChangeAspect="1"/>
          </p:cNvPicPr>
          <p:nvPr/>
        </p:nvPicPr>
        <p:blipFill>
          <a:blip r:embed="rId3"/>
          <a:stretch>
            <a:fillRect/>
          </a:stretch>
        </p:blipFill>
        <p:spPr>
          <a:xfrm>
            <a:off x="609905" y="1913896"/>
            <a:ext cx="7925105" cy="1315193"/>
          </a:xfrm>
          <a:prstGeom prst="rect">
            <a:avLst/>
          </a:prstGeom>
        </p:spPr>
      </p:pic>
      <p:sp>
        <p:nvSpPr>
          <p:cNvPr id="3" name="Object2"/>
          <p:cNvSpPr/>
          <p:nvPr/>
        </p:nvSpPr>
        <p:spPr>
          <a:xfrm>
            <a:off x="256946" y="205740"/>
            <a:ext cx="822960" cy="154305"/>
          </a:xfrm>
          <a:prstGeom prst="rect">
            <a:avLst/>
          </a:prstGeom>
          <a:noFill/>
          <a:ln/>
        </p:spPr>
        <p:txBody>
          <a:bodyPr wrap="square" lIns="0" tIns="0" rIns="0" bIns="0" rtlCol="0" anchor="t">
            <a:normAutofit/>
          </a:bodyPr>
          <a:lstStyle/>
          <a:p>
            <a:pPr algn="l">
              <a:lnSpc>
                <a:spcPts val="1035"/>
              </a:lnSpc>
            </a:pPr>
            <a:r>
              <a:rPr lang="en-US" sz="1000" b="0" dirty="0">
                <a:solidFill>
                  <a:srgbClr val="FFFFFF"/>
                </a:solidFill>
                <a:latin typeface="Arial" pitchFamily="34" charset="0"/>
                <a:ea typeface="Arial" pitchFamily="34" charset="-122"/>
                <a:cs typeface="Arial" pitchFamily="34" charset="-120"/>
              </a:rPr>
              <a:t>模拟调制系统</a:t>
            </a:r>
            <a:endParaRPr lang="en-US" sz="973" dirty="0"/>
          </a:p>
        </p:txBody>
      </p:sp>
      <p:pic>
        <p:nvPicPr>
          <p:cNvPr id="4" name="Object 3"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56946" y="388849"/>
            <a:ext cx="256946" cy="22631"/>
          </a:xfrm>
          <a:prstGeom prst="rect">
            <a:avLst/>
          </a:prstGeom>
        </p:spPr>
      </p:pic>
    </p:spTree>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name="Slide 269">
    <p:spTree>
      <p:nvGrpSpPr>
        <p:cNvPr id="1" name=""/>
        <p:cNvGrpSpPr/>
        <p:nvPr/>
      </p:nvGrpSpPr>
      <p:grpSpPr>
        <a:xfrm>
          <a:off x="0" y="0"/>
          <a:ext cx="0" cy="0"/>
          <a:chOff x="0" y="0"/>
          <a:chExt cx="0" cy="0"/>
        </a:xfrm>
      </p:grpSpPr>
      <p:sp>
        <p:nvSpPr>
          <p:cNvPr id="2" name="Object1"/>
          <p:cNvSpPr/>
          <p:nvPr/>
        </p:nvSpPr>
        <p:spPr>
          <a:xfrm>
            <a:off x="609905" y="642938"/>
            <a:ext cx="2286000" cy="771525"/>
          </a:xfrm>
          <a:prstGeom prst="rect">
            <a:avLst/>
          </a:prstGeom>
          <a:noFill/>
          <a:ln/>
        </p:spPr>
        <p:txBody>
          <a:bodyPr wrap="square" lIns="0" tIns="0" rIns="0" bIns="0" rtlCol="0" anchor="t">
            <a:normAutofit/>
          </a:bodyPr>
          <a:lstStyle/>
          <a:p>
            <a:pPr algn="l">
              <a:lnSpc>
                <a:spcPts val="5444"/>
              </a:lnSpc>
            </a:pPr>
            <a:r>
              <a:rPr lang="en-US" sz="4200" b="1" dirty="0">
                <a:solidFill>
                  <a:srgbClr val="FFFFFF"/>
                </a:solidFill>
                <a:latin typeface="Arial" pitchFamily="34" charset="0"/>
                <a:ea typeface="Arial" pitchFamily="34" charset="-122"/>
                <a:cs typeface="Arial" pitchFamily="34" charset="-120"/>
              </a:rPr>
              <a:t>宽带调频</a:t>
            </a:r>
            <a:endParaRPr lang="en-US" sz="4188" dirty="0"/>
          </a:p>
        </p:txBody>
      </p:sp>
      <p:sp>
        <p:nvSpPr>
          <p:cNvPr id="3" name="Object2"/>
          <p:cNvSpPr/>
          <p:nvPr/>
        </p:nvSpPr>
        <p:spPr>
          <a:xfrm>
            <a:off x="609905" y="1429893"/>
            <a:ext cx="0" cy="0"/>
          </a:xfrm>
          <a:prstGeom prst="rect">
            <a:avLst/>
          </a:prstGeom>
          <a:noFill/>
          <a:ln/>
        </p:spPr>
        <p:txBody>
          <a:bodyPr wrap="square" lIns="0" tIns="0" rIns="0" bIns="0" rtlCol="0" anchor="t">
            <a:normAutofit fontScale="25000" lnSpcReduction="20000"/>
          </a:bodyPr>
          <a:lstStyle/>
          <a:p>
            <a:pPr algn="l">
              <a:lnSpc>
                <a:spcPts val="3198"/>
              </a:lnSpc>
            </a:pPr>
            <a:endParaRPr lang="en-US" sz="2284" dirty="0"/>
          </a:p>
        </p:txBody>
      </p:sp>
      <p:pic>
        <p:nvPicPr>
          <p:cNvPr id="4" name="Object 3"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71170" y="1491615"/>
            <a:ext cx="309067" cy="308610"/>
          </a:xfrm>
          <a:prstGeom prst="rect">
            <a:avLst/>
          </a:prstGeom>
        </p:spPr>
      </p:pic>
      <p:sp>
        <p:nvSpPr>
          <p:cNvPr id="5" name="Object4"/>
          <p:cNvSpPr/>
          <p:nvPr/>
        </p:nvSpPr>
        <p:spPr>
          <a:xfrm>
            <a:off x="609905" y="2067687"/>
            <a:ext cx="0" cy="0"/>
          </a:xfrm>
          <a:prstGeom prst="rect">
            <a:avLst/>
          </a:prstGeom>
          <a:noFill/>
          <a:ln/>
        </p:spPr>
        <p:txBody>
          <a:bodyPr wrap="square" lIns="0" tIns="0" rIns="0" bIns="0" rtlCol="0" anchor="t">
            <a:normAutofit fontScale="25000" lnSpcReduction="20000"/>
          </a:bodyPr>
          <a:lstStyle/>
          <a:p>
            <a:pPr algn="l">
              <a:lnSpc>
                <a:spcPts val="3198"/>
              </a:lnSpc>
            </a:pPr>
            <a:endParaRPr lang="en-US" sz="2284" dirty="0"/>
          </a:p>
        </p:txBody>
      </p:sp>
      <p:pic>
        <p:nvPicPr>
          <p:cNvPr id="6" name="Object 5"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71170" y="2129409"/>
            <a:ext cx="309067" cy="308610"/>
          </a:xfrm>
          <a:prstGeom prst="rect">
            <a:avLst/>
          </a:prstGeom>
        </p:spPr>
      </p:pic>
      <p:pic>
        <p:nvPicPr>
          <p:cNvPr id="7" name="Object 6"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0" y="2862358"/>
            <a:ext cx="263347" cy="205740"/>
          </a:xfrm>
          <a:prstGeom prst="rect">
            <a:avLst/>
          </a:prstGeom>
        </p:spPr>
      </p:pic>
      <p:sp>
        <p:nvSpPr>
          <p:cNvPr id="8" name="Object7"/>
          <p:cNvSpPr/>
          <p:nvPr/>
        </p:nvSpPr>
        <p:spPr>
          <a:xfrm>
            <a:off x="256946" y="205740"/>
            <a:ext cx="822960" cy="154305"/>
          </a:xfrm>
          <a:prstGeom prst="rect">
            <a:avLst/>
          </a:prstGeom>
          <a:noFill/>
          <a:ln/>
        </p:spPr>
        <p:txBody>
          <a:bodyPr wrap="square" lIns="0" tIns="0" rIns="0" bIns="0" rtlCol="0" anchor="t">
            <a:normAutofit/>
          </a:bodyPr>
          <a:lstStyle/>
          <a:p>
            <a:pPr algn="l">
              <a:lnSpc>
                <a:spcPts val="1035"/>
              </a:lnSpc>
            </a:pPr>
            <a:r>
              <a:rPr lang="en-US" sz="1000" b="0" dirty="0">
                <a:solidFill>
                  <a:srgbClr val="FFFFFF"/>
                </a:solidFill>
                <a:latin typeface="Arial" pitchFamily="34" charset="0"/>
                <a:ea typeface="Arial" pitchFamily="34" charset="-122"/>
                <a:cs typeface="Arial" pitchFamily="34" charset="-120"/>
              </a:rPr>
              <a:t>模拟调制系统</a:t>
            </a:r>
            <a:endParaRPr lang="en-US" sz="973" dirty="0"/>
          </a:p>
        </p:txBody>
      </p:sp>
      <p:pic>
        <p:nvPicPr>
          <p:cNvPr id="9" name="Object 8"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56946" y="388849"/>
            <a:ext cx="256946" cy="22631"/>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spTree>
      <p:nvGrpSpPr>
        <p:cNvPr id="1" name=""/>
        <p:cNvGrpSpPr/>
        <p:nvPr/>
      </p:nvGrpSpPr>
      <p:grpSpPr>
        <a:xfrm>
          <a:off x="0" y="0"/>
          <a:ext cx="0" cy="0"/>
          <a:chOff x="0" y="0"/>
          <a:chExt cx="0" cy="0"/>
        </a:xfrm>
      </p:grpSpPr>
      <p:sp>
        <p:nvSpPr>
          <p:cNvPr id="2" name="Object1"/>
          <p:cNvSpPr/>
          <p:nvPr/>
        </p:nvSpPr>
        <p:spPr>
          <a:xfrm>
            <a:off x="609905" y="642938"/>
            <a:ext cx="5120640" cy="771525"/>
          </a:xfrm>
          <a:prstGeom prst="rect">
            <a:avLst/>
          </a:prstGeom>
          <a:noFill/>
          <a:ln/>
        </p:spPr>
        <p:txBody>
          <a:bodyPr wrap="square" lIns="0" tIns="0" rIns="0" bIns="0" rtlCol="0" anchor="t">
            <a:normAutofit/>
          </a:bodyPr>
          <a:lstStyle/>
          <a:p>
            <a:pPr algn="l">
              <a:lnSpc>
                <a:spcPts val="5444"/>
              </a:lnSpc>
            </a:pPr>
            <a:r>
              <a:rPr lang="en-US" sz="4200" b="1" dirty="0">
                <a:solidFill>
                  <a:srgbClr val="FFFFFF"/>
                </a:solidFill>
                <a:latin typeface="Arial" pitchFamily="34" charset="0"/>
                <a:ea typeface="Arial" pitchFamily="34" charset="-122"/>
                <a:cs typeface="Arial" pitchFamily="34" charset="-120"/>
              </a:rPr>
              <a:t>数字通信的主要特点</a:t>
            </a:r>
            <a:endParaRPr lang="en-US" sz="4188" dirty="0"/>
          </a:p>
        </p:txBody>
      </p:sp>
      <p:sp>
        <p:nvSpPr>
          <p:cNvPr id="3" name="Object2"/>
          <p:cNvSpPr/>
          <p:nvPr/>
        </p:nvSpPr>
        <p:spPr>
          <a:xfrm>
            <a:off x="609905" y="1429893"/>
            <a:ext cx="2834640" cy="462915"/>
          </a:xfrm>
          <a:prstGeom prst="rect">
            <a:avLst/>
          </a:prstGeom>
          <a:noFill/>
          <a:ln/>
        </p:spPr>
        <p:txBody>
          <a:bodyPr wrap="square" lIns="0" tIns="0" rIns="0" bIns="0" rtlCol="0" anchor="t">
            <a:normAutofit/>
          </a:bodyPr>
          <a:lstStyle/>
          <a:p>
            <a:pPr algn="l">
              <a:lnSpc>
                <a:spcPts val="3198"/>
              </a:lnSpc>
            </a:pPr>
            <a:r>
              <a:rPr lang="en-US" sz="2300" b="0" dirty="0">
                <a:solidFill>
                  <a:srgbClr val="FFFFFF"/>
                </a:solidFill>
                <a:latin typeface="Arial" pitchFamily="34" charset="0"/>
                <a:ea typeface="Arial" pitchFamily="34" charset="-122"/>
                <a:cs typeface="Arial" pitchFamily="34" charset="-120"/>
              </a:rPr>
              <a:t>数字通信的主要优点</a:t>
            </a:r>
            <a:endParaRPr lang="en-US" sz="2284" dirty="0"/>
          </a:p>
        </p:txBody>
      </p:sp>
      <p:sp>
        <p:nvSpPr>
          <p:cNvPr id="4" name="Object3"/>
          <p:cNvSpPr/>
          <p:nvPr/>
        </p:nvSpPr>
        <p:spPr>
          <a:xfrm>
            <a:off x="609905" y="2067687"/>
            <a:ext cx="2194560" cy="462915"/>
          </a:xfrm>
          <a:prstGeom prst="rect">
            <a:avLst/>
          </a:prstGeom>
          <a:noFill/>
          <a:ln/>
        </p:spPr>
        <p:txBody>
          <a:bodyPr wrap="square" lIns="0" tIns="0" rIns="0" bIns="0" rtlCol="0" anchor="t">
            <a:normAutofit/>
          </a:bodyPr>
          <a:lstStyle/>
          <a:p>
            <a:pPr algn="l">
              <a:lnSpc>
                <a:spcPts val="3198"/>
              </a:lnSpc>
            </a:pPr>
            <a:r>
              <a:rPr lang="en-US" sz="2300" b="0" dirty="0">
                <a:solidFill>
                  <a:srgbClr val="FFFFFF"/>
                </a:solidFill>
                <a:latin typeface="Arial" pitchFamily="34" charset="0"/>
                <a:ea typeface="Arial" pitchFamily="34" charset="-122"/>
                <a:cs typeface="Arial" pitchFamily="34" charset="-120"/>
              </a:rPr>
              <a:t>数字通信的缺点</a:t>
            </a:r>
            <a:endParaRPr lang="en-US" sz="2284" dirty="0"/>
          </a:p>
        </p:txBody>
      </p:sp>
      <p:pic>
        <p:nvPicPr>
          <p:cNvPr id="5" name="Object 4"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2862358"/>
            <a:ext cx="263347" cy="205740"/>
          </a:xfrm>
          <a:prstGeom prst="rect">
            <a:avLst/>
          </a:prstGeom>
        </p:spPr>
      </p:pic>
      <p:sp>
        <p:nvSpPr>
          <p:cNvPr id="6" name="Object5"/>
          <p:cNvSpPr/>
          <p:nvPr/>
        </p:nvSpPr>
        <p:spPr>
          <a:xfrm>
            <a:off x="256946" y="205740"/>
            <a:ext cx="274320" cy="154305"/>
          </a:xfrm>
          <a:prstGeom prst="rect">
            <a:avLst/>
          </a:prstGeom>
          <a:noFill/>
          <a:ln/>
        </p:spPr>
        <p:txBody>
          <a:bodyPr wrap="square" lIns="0" tIns="0" rIns="0" bIns="0" rtlCol="0" anchor="t">
            <a:normAutofit/>
          </a:bodyPr>
          <a:lstStyle/>
          <a:p>
            <a:pPr algn="l">
              <a:lnSpc>
                <a:spcPts val="1035"/>
              </a:lnSpc>
            </a:pPr>
            <a:r>
              <a:rPr lang="en-US" sz="1000" b="0" dirty="0">
                <a:solidFill>
                  <a:srgbClr val="FFFFFF"/>
                </a:solidFill>
                <a:latin typeface="Arial" pitchFamily="34" charset="0"/>
                <a:ea typeface="Arial" pitchFamily="34" charset="-122"/>
                <a:cs typeface="Arial" pitchFamily="34" charset="-120"/>
              </a:rPr>
              <a:t>绪论</a:t>
            </a:r>
            <a:endParaRPr lang="en-US" sz="973" dirty="0"/>
          </a:p>
        </p:txBody>
      </p:sp>
      <p:pic>
        <p:nvPicPr>
          <p:cNvPr id="7" name="Object 6"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56946" y="388849"/>
            <a:ext cx="256946" cy="22631"/>
          </a:xfrm>
          <a:prstGeom prst="rect">
            <a:avLst/>
          </a:prstGeom>
        </p:spPr>
      </p:pic>
    </p:spTree>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name="Slide 270">
    <p:spTree>
      <p:nvGrpSpPr>
        <p:cNvPr id="1" name=""/>
        <p:cNvGrpSpPr/>
        <p:nvPr/>
      </p:nvGrpSpPr>
      <p:grpSpPr>
        <a:xfrm>
          <a:off x="0" y="0"/>
          <a:ext cx="0" cy="0"/>
          <a:chOff x="0" y="0"/>
          <a:chExt cx="0" cy="0"/>
        </a:xfrm>
      </p:grpSpPr>
      <p:pic>
        <p:nvPicPr>
          <p:cNvPr id="2" name="Object 1" descr="file://C:\Users\tons\AppData\Roaming\XMind\Electron v3\vana\workbooks\f4ea90d42ceac6a1d5eb8b85d1\resources\74feeaa4536fb6567418ac932fc5851fec03ce6659f1f85b2121bfe25b3fd708.png"/>
          <p:cNvPicPr>
            <a:picLocks noChangeAspect="1"/>
          </p:cNvPicPr>
          <p:nvPr/>
        </p:nvPicPr>
        <p:blipFill>
          <a:blip r:embed="rId3"/>
          <a:stretch>
            <a:fillRect/>
          </a:stretch>
        </p:blipFill>
        <p:spPr>
          <a:xfrm>
            <a:off x="609905" y="1772450"/>
            <a:ext cx="7925105" cy="1598600"/>
          </a:xfrm>
          <a:prstGeom prst="rect">
            <a:avLst/>
          </a:prstGeom>
        </p:spPr>
      </p:pic>
      <p:sp>
        <p:nvSpPr>
          <p:cNvPr id="3" name="Object2"/>
          <p:cNvSpPr/>
          <p:nvPr/>
        </p:nvSpPr>
        <p:spPr>
          <a:xfrm>
            <a:off x="256946" y="205740"/>
            <a:ext cx="822960" cy="154305"/>
          </a:xfrm>
          <a:prstGeom prst="rect">
            <a:avLst/>
          </a:prstGeom>
          <a:noFill/>
          <a:ln/>
        </p:spPr>
        <p:txBody>
          <a:bodyPr wrap="square" lIns="0" tIns="0" rIns="0" bIns="0" rtlCol="0" anchor="t">
            <a:normAutofit/>
          </a:bodyPr>
          <a:lstStyle/>
          <a:p>
            <a:pPr algn="l">
              <a:lnSpc>
                <a:spcPts val="1035"/>
              </a:lnSpc>
            </a:pPr>
            <a:r>
              <a:rPr lang="en-US" sz="1000" b="0" dirty="0">
                <a:solidFill>
                  <a:srgbClr val="FFFFFF"/>
                </a:solidFill>
                <a:latin typeface="Arial" pitchFamily="34" charset="0"/>
                <a:ea typeface="Arial" pitchFamily="34" charset="-122"/>
                <a:cs typeface="Arial" pitchFamily="34" charset="-120"/>
              </a:rPr>
              <a:t>模拟调制系统</a:t>
            </a:r>
            <a:endParaRPr lang="en-US" sz="973" dirty="0"/>
          </a:p>
        </p:txBody>
      </p:sp>
      <p:pic>
        <p:nvPicPr>
          <p:cNvPr id="4" name="Object 3"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56946" y="388849"/>
            <a:ext cx="256946" cy="22631"/>
          </a:xfrm>
          <a:prstGeom prst="rect">
            <a:avLst/>
          </a:prstGeom>
        </p:spPr>
      </p:pic>
    </p:spTree>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name="Slide 271">
    <p:spTree>
      <p:nvGrpSpPr>
        <p:cNvPr id="1" name=""/>
        <p:cNvGrpSpPr/>
        <p:nvPr/>
      </p:nvGrpSpPr>
      <p:grpSpPr>
        <a:xfrm>
          <a:off x="0" y="0"/>
          <a:ext cx="0" cy="0"/>
          <a:chOff x="0" y="0"/>
          <a:chExt cx="0" cy="0"/>
        </a:xfrm>
      </p:grpSpPr>
      <p:pic>
        <p:nvPicPr>
          <p:cNvPr id="2" name="Object 1" descr="file://C:\Users\tons\AppData\Roaming\XMind\Electron v3\vana\workbooks\f4ea90d42ceac6a1d5eb8b85d1\resources\311b02a7d33c4ae5de6c0d6701e2722a6d55331d0fab90b379e8f7503bc096fb.png"/>
          <p:cNvPicPr>
            <a:picLocks noChangeAspect="1"/>
          </p:cNvPicPr>
          <p:nvPr/>
        </p:nvPicPr>
        <p:blipFill>
          <a:blip r:embed="rId3"/>
          <a:stretch>
            <a:fillRect/>
          </a:stretch>
        </p:blipFill>
        <p:spPr>
          <a:xfrm>
            <a:off x="609905" y="2061515"/>
            <a:ext cx="7925105" cy="1020985"/>
          </a:xfrm>
          <a:prstGeom prst="rect">
            <a:avLst/>
          </a:prstGeom>
        </p:spPr>
      </p:pic>
      <p:sp>
        <p:nvSpPr>
          <p:cNvPr id="3" name="Object2"/>
          <p:cNvSpPr/>
          <p:nvPr/>
        </p:nvSpPr>
        <p:spPr>
          <a:xfrm>
            <a:off x="256946" y="205740"/>
            <a:ext cx="822960" cy="154305"/>
          </a:xfrm>
          <a:prstGeom prst="rect">
            <a:avLst/>
          </a:prstGeom>
          <a:noFill/>
          <a:ln/>
        </p:spPr>
        <p:txBody>
          <a:bodyPr wrap="square" lIns="0" tIns="0" rIns="0" bIns="0" rtlCol="0" anchor="t">
            <a:normAutofit/>
          </a:bodyPr>
          <a:lstStyle/>
          <a:p>
            <a:pPr algn="l">
              <a:lnSpc>
                <a:spcPts val="1035"/>
              </a:lnSpc>
            </a:pPr>
            <a:r>
              <a:rPr lang="en-US" sz="1000" b="0" dirty="0">
                <a:solidFill>
                  <a:srgbClr val="FFFFFF"/>
                </a:solidFill>
                <a:latin typeface="Arial" pitchFamily="34" charset="0"/>
                <a:ea typeface="Arial" pitchFamily="34" charset="-122"/>
                <a:cs typeface="Arial" pitchFamily="34" charset="-120"/>
              </a:rPr>
              <a:t>模拟调制系统</a:t>
            </a:r>
            <a:endParaRPr lang="en-US" sz="973" dirty="0"/>
          </a:p>
        </p:txBody>
      </p:sp>
      <p:pic>
        <p:nvPicPr>
          <p:cNvPr id="4" name="Object 3"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56946" y="388849"/>
            <a:ext cx="256946" cy="22631"/>
          </a:xfrm>
          <a:prstGeom prst="rect">
            <a:avLst/>
          </a:prstGeom>
        </p:spPr>
      </p:pic>
    </p:spTree>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name="Slide 272">
    <p:spTree>
      <p:nvGrpSpPr>
        <p:cNvPr id="1" name=""/>
        <p:cNvGrpSpPr/>
        <p:nvPr/>
      </p:nvGrpSpPr>
      <p:grpSpPr>
        <a:xfrm>
          <a:off x="0" y="0"/>
          <a:ext cx="0" cy="0"/>
          <a:chOff x="0" y="0"/>
          <a:chExt cx="0" cy="0"/>
        </a:xfrm>
      </p:grpSpPr>
      <p:pic>
        <p:nvPicPr>
          <p:cNvPr id="2" name="Object 1" descr="file://C:\Users\tons\AppData\Roaming\XMind\Electron v3\vana\workbooks\f4ea90d42ceac6a1d5eb8b85d1\resources\a762b834be97f3ea043f603a9bd8715e1d5e334fe73cf9c55b1db73308955945.jpg"/>
          <p:cNvPicPr>
            <a:picLocks noChangeAspect="1"/>
          </p:cNvPicPr>
          <p:nvPr/>
        </p:nvPicPr>
        <p:blipFill>
          <a:blip r:embed="rId3"/>
          <a:stretch>
            <a:fillRect/>
          </a:stretch>
        </p:blipFill>
        <p:spPr>
          <a:xfrm>
            <a:off x="609905" y="707231"/>
            <a:ext cx="7925105" cy="3728523"/>
          </a:xfrm>
          <a:prstGeom prst="rect">
            <a:avLst/>
          </a:prstGeom>
        </p:spPr>
      </p:pic>
      <p:sp>
        <p:nvSpPr>
          <p:cNvPr id="3" name="Object2"/>
          <p:cNvSpPr/>
          <p:nvPr/>
        </p:nvSpPr>
        <p:spPr>
          <a:xfrm>
            <a:off x="256946" y="205740"/>
            <a:ext cx="822960" cy="154305"/>
          </a:xfrm>
          <a:prstGeom prst="rect">
            <a:avLst/>
          </a:prstGeom>
          <a:noFill/>
          <a:ln/>
        </p:spPr>
        <p:txBody>
          <a:bodyPr wrap="square" lIns="0" tIns="0" rIns="0" bIns="0" rtlCol="0" anchor="t">
            <a:normAutofit/>
          </a:bodyPr>
          <a:lstStyle/>
          <a:p>
            <a:pPr algn="l">
              <a:lnSpc>
                <a:spcPts val="1035"/>
              </a:lnSpc>
            </a:pPr>
            <a:r>
              <a:rPr lang="en-US" sz="1000" b="0" dirty="0">
                <a:solidFill>
                  <a:srgbClr val="FFFFFF"/>
                </a:solidFill>
                <a:latin typeface="Arial" pitchFamily="34" charset="0"/>
                <a:ea typeface="Arial" pitchFamily="34" charset="-122"/>
                <a:cs typeface="Arial" pitchFamily="34" charset="-120"/>
              </a:rPr>
              <a:t>模拟调制系统</a:t>
            </a:r>
            <a:endParaRPr lang="en-US" sz="973" dirty="0"/>
          </a:p>
        </p:txBody>
      </p:sp>
      <p:pic>
        <p:nvPicPr>
          <p:cNvPr id="4" name="Object 3"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56946" y="388849"/>
            <a:ext cx="256946" cy="22631"/>
          </a:xfrm>
          <a:prstGeom prst="rect">
            <a:avLst/>
          </a:prstGeom>
        </p:spPr>
      </p:pic>
    </p:spTree>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name="Slide 273">
    <p:spTree>
      <p:nvGrpSpPr>
        <p:cNvPr id="1" name=""/>
        <p:cNvGrpSpPr/>
        <p:nvPr/>
      </p:nvGrpSpPr>
      <p:grpSpPr>
        <a:xfrm>
          <a:off x="0" y="0"/>
          <a:ext cx="0" cy="0"/>
          <a:chOff x="0" y="0"/>
          <a:chExt cx="0" cy="0"/>
        </a:xfrm>
      </p:grpSpPr>
      <p:sp>
        <p:nvSpPr>
          <p:cNvPr id="2" name="Object1"/>
          <p:cNvSpPr/>
          <p:nvPr/>
        </p:nvSpPr>
        <p:spPr>
          <a:xfrm>
            <a:off x="1485900" y="2070259"/>
            <a:ext cx="6217920" cy="1028700"/>
          </a:xfrm>
          <a:prstGeom prst="rect">
            <a:avLst/>
          </a:prstGeom>
          <a:noFill/>
          <a:ln/>
        </p:spPr>
        <p:txBody>
          <a:bodyPr wrap="square" lIns="0" tIns="0" rIns="0" bIns="0" rtlCol="0" anchor="t">
            <a:normAutofit/>
          </a:bodyPr>
          <a:lstStyle/>
          <a:p>
            <a:pPr algn="ctr">
              <a:lnSpc>
                <a:spcPts val="7424"/>
              </a:lnSpc>
            </a:pPr>
            <a:r>
              <a:rPr lang="en-US" sz="5700" b="1" dirty="0">
                <a:solidFill>
                  <a:srgbClr val="FFFFFF"/>
                </a:solidFill>
                <a:latin typeface="Arial" pitchFamily="34" charset="0"/>
                <a:ea typeface="Arial" pitchFamily="34" charset="-122"/>
                <a:cs typeface="Arial" pitchFamily="34" charset="-120"/>
              </a:rPr>
              <a:t>数字基带传输系统</a:t>
            </a:r>
            <a:endParaRPr lang="en-US" sz="5711" dirty="0"/>
          </a:p>
        </p:txBody>
      </p:sp>
    </p:spTree>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name="Slide 274">
    <p:spTree>
      <p:nvGrpSpPr>
        <p:cNvPr id="1" name=""/>
        <p:cNvGrpSpPr/>
        <p:nvPr/>
      </p:nvGrpSpPr>
      <p:grpSpPr>
        <a:xfrm>
          <a:off x="0" y="0"/>
          <a:ext cx="0" cy="0"/>
          <a:chOff x="0" y="0"/>
          <a:chExt cx="0" cy="0"/>
        </a:xfrm>
      </p:grpSpPr>
      <p:sp>
        <p:nvSpPr>
          <p:cNvPr id="2" name="Object1"/>
          <p:cNvSpPr/>
          <p:nvPr/>
        </p:nvSpPr>
        <p:spPr>
          <a:xfrm>
            <a:off x="1321308" y="1903095"/>
            <a:ext cx="2103120" cy="1337310"/>
          </a:xfrm>
          <a:prstGeom prst="rect">
            <a:avLst/>
          </a:prstGeom>
          <a:noFill/>
          <a:ln/>
        </p:spPr>
        <p:txBody>
          <a:bodyPr wrap="square" lIns="0" tIns="0" rIns="0" bIns="0" rtlCol="0" anchor="t">
            <a:normAutofit/>
          </a:bodyPr>
          <a:lstStyle/>
          <a:p>
            <a:pPr algn="ctr">
              <a:lnSpc>
                <a:spcPts val="4949"/>
              </a:lnSpc>
            </a:pPr>
            <a:r>
              <a:rPr lang="en-US" sz="3800" b="1" dirty="0">
                <a:solidFill>
                  <a:srgbClr val="FFFFFF"/>
                </a:solidFill>
                <a:latin typeface="Arial" pitchFamily="34" charset="0"/>
                <a:ea typeface="Arial" pitchFamily="34" charset="-122"/>
                <a:cs typeface="Arial" pitchFamily="34" charset="-120"/>
              </a:rPr>
              <a:t>数字基带传输系统</a:t>
            </a:r>
            <a:endParaRPr lang="en-US" sz="3807" dirty="0"/>
          </a:p>
        </p:txBody>
      </p:sp>
      <p:sp>
        <p:nvSpPr>
          <p:cNvPr id="3" name="Object2"/>
          <p:cNvSpPr/>
          <p:nvPr/>
        </p:nvSpPr>
        <p:spPr>
          <a:xfrm>
            <a:off x="4081882" y="642938"/>
            <a:ext cx="822960" cy="617220"/>
          </a:xfrm>
          <a:prstGeom prst="rect">
            <a:avLst/>
          </a:prstGeom>
          <a:noFill/>
          <a:ln/>
        </p:spPr>
        <p:txBody>
          <a:bodyPr wrap="square" lIns="0" tIns="0" rIns="0" bIns="0" rtlCol="0" anchor="t">
            <a:normAutofit/>
          </a:bodyPr>
          <a:lstStyle/>
          <a:p>
            <a:pPr algn="l">
              <a:lnSpc>
                <a:spcPts val="4264"/>
              </a:lnSpc>
            </a:pPr>
            <a:r>
              <a:rPr lang="en-US" sz="3000" b="0" dirty="0">
                <a:solidFill>
                  <a:srgbClr val="FFFFFF"/>
                </a:solidFill>
                <a:latin typeface="Arial" pitchFamily="34" charset="0"/>
                <a:ea typeface="Arial" pitchFamily="34" charset="-122"/>
                <a:cs typeface="Arial" pitchFamily="34" charset="-120"/>
              </a:rPr>
              <a:t>概念</a:t>
            </a:r>
            <a:endParaRPr lang="en-US" sz="3046" dirty="0"/>
          </a:p>
        </p:txBody>
      </p:sp>
      <p:sp>
        <p:nvSpPr>
          <p:cNvPr id="4" name="Object3"/>
          <p:cNvSpPr/>
          <p:nvPr/>
        </p:nvSpPr>
        <p:spPr>
          <a:xfrm>
            <a:off x="4081882" y="1527620"/>
            <a:ext cx="3291840" cy="617220"/>
          </a:xfrm>
          <a:prstGeom prst="rect">
            <a:avLst/>
          </a:prstGeom>
          <a:noFill/>
          <a:ln/>
        </p:spPr>
        <p:txBody>
          <a:bodyPr wrap="square" lIns="0" tIns="0" rIns="0" bIns="0" rtlCol="0" anchor="t">
            <a:normAutofit/>
          </a:bodyPr>
          <a:lstStyle/>
          <a:p>
            <a:pPr algn="l">
              <a:lnSpc>
                <a:spcPts val="4264"/>
              </a:lnSpc>
            </a:pPr>
            <a:r>
              <a:rPr lang="en-US" sz="3000" b="0" dirty="0">
                <a:solidFill>
                  <a:srgbClr val="FFFFFF"/>
                </a:solidFill>
                <a:latin typeface="Arial" pitchFamily="34" charset="0"/>
                <a:ea typeface="Arial" pitchFamily="34" charset="-122"/>
                <a:cs typeface="Arial" pitchFamily="34" charset="-120"/>
              </a:rPr>
              <a:t>数字基带信号传输</a:t>
            </a:r>
            <a:endParaRPr lang="en-US" sz="3046" dirty="0"/>
          </a:p>
        </p:txBody>
      </p:sp>
      <p:sp>
        <p:nvSpPr>
          <p:cNvPr id="5" name="Object4"/>
          <p:cNvSpPr/>
          <p:nvPr/>
        </p:nvSpPr>
        <p:spPr>
          <a:xfrm>
            <a:off x="4081882" y="2412302"/>
            <a:ext cx="2468880" cy="617220"/>
          </a:xfrm>
          <a:prstGeom prst="rect">
            <a:avLst/>
          </a:prstGeom>
          <a:noFill/>
          <a:ln/>
        </p:spPr>
        <p:txBody>
          <a:bodyPr wrap="square" lIns="0" tIns="0" rIns="0" bIns="0" rtlCol="0" anchor="t">
            <a:normAutofit/>
          </a:bodyPr>
          <a:lstStyle/>
          <a:p>
            <a:pPr algn="l">
              <a:lnSpc>
                <a:spcPts val="4264"/>
              </a:lnSpc>
            </a:pPr>
            <a:r>
              <a:rPr lang="en-US" sz="3000" b="0" dirty="0">
                <a:solidFill>
                  <a:srgbClr val="FFFFFF"/>
                </a:solidFill>
                <a:latin typeface="Arial" pitchFamily="34" charset="0"/>
                <a:ea typeface="Arial" pitchFamily="34" charset="-122"/>
                <a:cs typeface="Arial" pitchFamily="34" charset="-120"/>
              </a:rPr>
              <a:t>部分响应系统</a:t>
            </a:r>
            <a:endParaRPr lang="en-US" sz="3046" dirty="0"/>
          </a:p>
        </p:txBody>
      </p:sp>
      <p:sp>
        <p:nvSpPr>
          <p:cNvPr id="6" name="Object5"/>
          <p:cNvSpPr/>
          <p:nvPr/>
        </p:nvSpPr>
        <p:spPr>
          <a:xfrm>
            <a:off x="4081882" y="3296983"/>
            <a:ext cx="822960" cy="617220"/>
          </a:xfrm>
          <a:prstGeom prst="rect">
            <a:avLst/>
          </a:prstGeom>
          <a:noFill/>
          <a:ln/>
        </p:spPr>
        <p:txBody>
          <a:bodyPr wrap="square" lIns="0" tIns="0" rIns="0" bIns="0" rtlCol="0" anchor="t">
            <a:normAutofit/>
          </a:bodyPr>
          <a:lstStyle/>
          <a:p>
            <a:pPr algn="l">
              <a:lnSpc>
                <a:spcPts val="4264"/>
              </a:lnSpc>
            </a:pPr>
            <a:r>
              <a:rPr lang="en-US" sz="3000" b="0" dirty="0">
                <a:solidFill>
                  <a:srgbClr val="FFFFFF"/>
                </a:solidFill>
                <a:latin typeface="Arial" pitchFamily="34" charset="0"/>
                <a:ea typeface="Arial" pitchFamily="34" charset="-122"/>
                <a:cs typeface="Arial" pitchFamily="34" charset="-120"/>
              </a:rPr>
              <a:t>眼图</a:t>
            </a:r>
            <a:endParaRPr lang="en-US" sz="3046" dirty="0"/>
          </a:p>
        </p:txBody>
      </p:sp>
      <p:sp>
        <p:nvSpPr>
          <p:cNvPr id="7" name="Object6"/>
          <p:cNvSpPr/>
          <p:nvPr/>
        </p:nvSpPr>
        <p:spPr>
          <a:xfrm>
            <a:off x="4081882" y="4181665"/>
            <a:ext cx="1645920" cy="617220"/>
          </a:xfrm>
          <a:prstGeom prst="rect">
            <a:avLst/>
          </a:prstGeom>
          <a:noFill/>
          <a:ln/>
        </p:spPr>
        <p:txBody>
          <a:bodyPr wrap="square" lIns="0" tIns="0" rIns="0" bIns="0" rtlCol="0" anchor="t">
            <a:normAutofit/>
          </a:bodyPr>
          <a:lstStyle/>
          <a:p>
            <a:pPr algn="l">
              <a:lnSpc>
                <a:spcPts val="4264"/>
              </a:lnSpc>
            </a:pPr>
            <a:r>
              <a:rPr lang="en-US" sz="3000" b="0" dirty="0">
                <a:solidFill>
                  <a:srgbClr val="FFFFFF"/>
                </a:solidFill>
                <a:latin typeface="Arial" pitchFamily="34" charset="0"/>
                <a:ea typeface="Arial" pitchFamily="34" charset="-122"/>
                <a:cs typeface="Arial" pitchFamily="34" charset="-120"/>
              </a:rPr>
              <a:t>时域均衡</a:t>
            </a:r>
            <a:endParaRPr lang="en-US" sz="3046" dirty="0"/>
          </a:p>
        </p:txBody>
      </p:sp>
      <p:pic>
        <p:nvPicPr>
          <p:cNvPr id="8" name="Object 7"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538728" y="642938"/>
            <a:ext cx="543154" cy="3857625"/>
          </a:xfrm>
          <a:prstGeom prst="rect">
            <a:avLst/>
          </a:prstGeom>
        </p:spPr>
      </p:pic>
      <p:pic>
        <p:nvPicPr>
          <p:cNvPr id="9" name="Object 8"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538728" y="642938"/>
            <a:ext cx="543154" cy="3857625"/>
          </a:xfrm>
          <a:prstGeom prst="rect">
            <a:avLst/>
          </a:prstGeom>
        </p:spPr>
      </p:pic>
    </p:spTree>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name="Slide 275">
    <p:spTree>
      <p:nvGrpSpPr>
        <p:cNvPr id="1" name=""/>
        <p:cNvGrpSpPr/>
        <p:nvPr/>
      </p:nvGrpSpPr>
      <p:grpSpPr>
        <a:xfrm>
          <a:off x="0" y="0"/>
          <a:ext cx="0" cy="0"/>
          <a:chOff x="0" y="0"/>
          <a:chExt cx="0" cy="0"/>
        </a:xfrm>
      </p:grpSpPr>
      <p:sp>
        <p:nvSpPr>
          <p:cNvPr id="2" name="Object1"/>
          <p:cNvSpPr/>
          <p:nvPr/>
        </p:nvSpPr>
        <p:spPr>
          <a:xfrm>
            <a:off x="609905" y="642938"/>
            <a:ext cx="1188720" cy="771525"/>
          </a:xfrm>
          <a:prstGeom prst="rect">
            <a:avLst/>
          </a:prstGeom>
          <a:noFill/>
          <a:ln/>
        </p:spPr>
        <p:txBody>
          <a:bodyPr wrap="square" lIns="0" tIns="0" rIns="0" bIns="0" rtlCol="0" anchor="t">
            <a:normAutofit/>
          </a:bodyPr>
          <a:lstStyle/>
          <a:p>
            <a:pPr algn="l">
              <a:lnSpc>
                <a:spcPts val="5444"/>
              </a:lnSpc>
            </a:pPr>
            <a:r>
              <a:rPr lang="en-US" sz="4200" b="1" dirty="0">
                <a:solidFill>
                  <a:srgbClr val="FFFFFF"/>
                </a:solidFill>
                <a:latin typeface="Arial" pitchFamily="34" charset="0"/>
                <a:ea typeface="Arial" pitchFamily="34" charset="-122"/>
                <a:cs typeface="Arial" pitchFamily="34" charset="-120"/>
              </a:rPr>
              <a:t>概念</a:t>
            </a:r>
            <a:endParaRPr lang="en-US" sz="4188" dirty="0"/>
          </a:p>
        </p:txBody>
      </p:sp>
      <p:sp>
        <p:nvSpPr>
          <p:cNvPr id="3" name="Object2"/>
          <p:cNvSpPr/>
          <p:nvPr/>
        </p:nvSpPr>
        <p:spPr>
          <a:xfrm>
            <a:off x="609905" y="1429893"/>
            <a:ext cx="1920240" cy="462915"/>
          </a:xfrm>
          <a:prstGeom prst="rect">
            <a:avLst/>
          </a:prstGeom>
          <a:noFill/>
          <a:ln/>
        </p:spPr>
        <p:txBody>
          <a:bodyPr wrap="square" lIns="0" tIns="0" rIns="0" bIns="0" rtlCol="0" anchor="t">
            <a:normAutofit/>
          </a:bodyPr>
          <a:lstStyle/>
          <a:p>
            <a:pPr algn="l">
              <a:lnSpc>
                <a:spcPts val="3198"/>
              </a:lnSpc>
            </a:pPr>
            <a:r>
              <a:rPr lang="en-US" sz="2300" b="0" dirty="0">
                <a:solidFill>
                  <a:srgbClr val="FFFFFF"/>
                </a:solidFill>
                <a:latin typeface="Arial" pitchFamily="34" charset="0"/>
                <a:ea typeface="Arial" pitchFamily="34" charset="-122"/>
                <a:cs typeface="Arial" pitchFamily="34" charset="-120"/>
              </a:rPr>
              <a:t>数字基带信号</a:t>
            </a:r>
            <a:endParaRPr lang="en-US" sz="2284" dirty="0"/>
          </a:p>
        </p:txBody>
      </p:sp>
      <p:sp>
        <p:nvSpPr>
          <p:cNvPr id="4" name="Object3"/>
          <p:cNvSpPr/>
          <p:nvPr/>
        </p:nvSpPr>
        <p:spPr>
          <a:xfrm>
            <a:off x="609905" y="2067687"/>
            <a:ext cx="2560320" cy="462915"/>
          </a:xfrm>
          <a:prstGeom prst="rect">
            <a:avLst/>
          </a:prstGeom>
          <a:noFill/>
          <a:ln/>
        </p:spPr>
        <p:txBody>
          <a:bodyPr wrap="square" lIns="0" tIns="0" rIns="0" bIns="0" rtlCol="0" anchor="t">
            <a:normAutofit/>
          </a:bodyPr>
          <a:lstStyle/>
          <a:p>
            <a:pPr algn="l">
              <a:lnSpc>
                <a:spcPts val="3198"/>
              </a:lnSpc>
            </a:pPr>
            <a:r>
              <a:rPr lang="en-US" sz="2300" b="0" dirty="0">
                <a:solidFill>
                  <a:srgbClr val="FFFFFF"/>
                </a:solidFill>
                <a:latin typeface="Arial" pitchFamily="34" charset="0"/>
                <a:ea typeface="Arial" pitchFamily="34" charset="-122"/>
                <a:cs typeface="Arial" pitchFamily="34" charset="-120"/>
              </a:rPr>
              <a:t>数字基带传输系统</a:t>
            </a:r>
            <a:endParaRPr lang="en-US" sz="2284" dirty="0"/>
          </a:p>
        </p:txBody>
      </p:sp>
      <p:sp>
        <p:nvSpPr>
          <p:cNvPr id="5" name="Object4"/>
          <p:cNvSpPr/>
          <p:nvPr/>
        </p:nvSpPr>
        <p:spPr>
          <a:xfrm>
            <a:off x="609905" y="2705481"/>
            <a:ext cx="2560320" cy="462915"/>
          </a:xfrm>
          <a:prstGeom prst="rect">
            <a:avLst/>
          </a:prstGeom>
          <a:noFill/>
          <a:ln/>
        </p:spPr>
        <p:txBody>
          <a:bodyPr wrap="square" lIns="0" tIns="0" rIns="0" bIns="0" rtlCol="0" anchor="t">
            <a:normAutofit/>
          </a:bodyPr>
          <a:lstStyle/>
          <a:p>
            <a:pPr algn="l">
              <a:lnSpc>
                <a:spcPts val="3198"/>
              </a:lnSpc>
            </a:pPr>
            <a:r>
              <a:rPr lang="en-US" sz="2300" b="0" dirty="0">
                <a:solidFill>
                  <a:srgbClr val="FFFFFF"/>
                </a:solidFill>
                <a:latin typeface="Arial" pitchFamily="34" charset="0"/>
                <a:ea typeface="Arial" pitchFamily="34" charset="-122"/>
                <a:cs typeface="Arial" pitchFamily="34" charset="-120"/>
              </a:rPr>
              <a:t>数字带通传输系统</a:t>
            </a:r>
            <a:endParaRPr lang="en-US" sz="2284" dirty="0"/>
          </a:p>
        </p:txBody>
      </p:sp>
      <p:sp>
        <p:nvSpPr>
          <p:cNvPr id="6" name="Object5"/>
          <p:cNvSpPr/>
          <p:nvPr/>
        </p:nvSpPr>
        <p:spPr>
          <a:xfrm>
            <a:off x="609905" y="3343275"/>
            <a:ext cx="3474720" cy="462915"/>
          </a:xfrm>
          <a:prstGeom prst="rect">
            <a:avLst/>
          </a:prstGeom>
          <a:noFill/>
          <a:ln/>
        </p:spPr>
        <p:txBody>
          <a:bodyPr wrap="square" lIns="0" tIns="0" rIns="0" bIns="0" rtlCol="0" anchor="t">
            <a:normAutofit/>
          </a:bodyPr>
          <a:lstStyle/>
          <a:p>
            <a:pPr algn="l">
              <a:lnSpc>
                <a:spcPts val="3198"/>
              </a:lnSpc>
            </a:pPr>
            <a:r>
              <a:rPr lang="en-US" sz="2300" b="0" dirty="0">
                <a:solidFill>
                  <a:srgbClr val="FFFFFF"/>
                </a:solidFill>
                <a:latin typeface="Arial" pitchFamily="34" charset="0"/>
                <a:ea typeface="Arial" pitchFamily="34" charset="-122"/>
                <a:cs typeface="Arial" pitchFamily="34" charset="-120"/>
              </a:rPr>
              <a:t>数字基带信号的常用码型</a:t>
            </a:r>
            <a:endParaRPr lang="en-US" sz="2284" dirty="0"/>
          </a:p>
        </p:txBody>
      </p:sp>
      <p:pic>
        <p:nvPicPr>
          <p:cNvPr id="7" name="Object 6"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2862358"/>
            <a:ext cx="263347" cy="205740"/>
          </a:xfrm>
          <a:prstGeom prst="rect">
            <a:avLst/>
          </a:prstGeom>
        </p:spPr>
      </p:pic>
      <p:sp>
        <p:nvSpPr>
          <p:cNvPr id="8" name="Object7"/>
          <p:cNvSpPr/>
          <p:nvPr/>
        </p:nvSpPr>
        <p:spPr>
          <a:xfrm>
            <a:off x="256946" y="205740"/>
            <a:ext cx="1097280" cy="154305"/>
          </a:xfrm>
          <a:prstGeom prst="rect">
            <a:avLst/>
          </a:prstGeom>
          <a:noFill/>
          <a:ln/>
        </p:spPr>
        <p:txBody>
          <a:bodyPr wrap="square" lIns="0" tIns="0" rIns="0" bIns="0" rtlCol="0" anchor="t">
            <a:normAutofit/>
          </a:bodyPr>
          <a:lstStyle/>
          <a:p>
            <a:pPr algn="l">
              <a:lnSpc>
                <a:spcPts val="1035"/>
              </a:lnSpc>
            </a:pPr>
            <a:r>
              <a:rPr lang="en-US" sz="1000" b="0" dirty="0">
                <a:solidFill>
                  <a:srgbClr val="FFFFFF"/>
                </a:solidFill>
                <a:latin typeface="Arial" pitchFamily="34" charset="0"/>
                <a:ea typeface="Arial" pitchFamily="34" charset="-122"/>
                <a:cs typeface="Arial" pitchFamily="34" charset="-120"/>
              </a:rPr>
              <a:t>数字基带传输系统</a:t>
            </a:r>
            <a:endParaRPr lang="en-US" sz="973" dirty="0"/>
          </a:p>
        </p:txBody>
      </p:sp>
      <p:pic>
        <p:nvPicPr>
          <p:cNvPr id="9" name="Object 8"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56946" y="388849"/>
            <a:ext cx="256946" cy="22631"/>
          </a:xfrm>
          <a:prstGeom prst="rect">
            <a:avLst/>
          </a:prstGeom>
        </p:spPr>
      </p:pic>
    </p:spTree>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name="Slide 276">
    <p:spTree>
      <p:nvGrpSpPr>
        <p:cNvPr id="1" name=""/>
        <p:cNvGrpSpPr/>
        <p:nvPr/>
      </p:nvGrpSpPr>
      <p:grpSpPr>
        <a:xfrm>
          <a:off x="0" y="0"/>
          <a:ext cx="0" cy="0"/>
          <a:chOff x="0" y="0"/>
          <a:chExt cx="0" cy="0"/>
        </a:xfrm>
      </p:grpSpPr>
      <p:sp>
        <p:nvSpPr>
          <p:cNvPr id="2" name="Object1"/>
          <p:cNvSpPr/>
          <p:nvPr/>
        </p:nvSpPr>
        <p:spPr>
          <a:xfrm>
            <a:off x="609905" y="1552308"/>
            <a:ext cx="4389120" cy="977265"/>
          </a:xfrm>
          <a:prstGeom prst="rect">
            <a:avLst/>
          </a:prstGeom>
          <a:noFill/>
          <a:ln/>
        </p:spPr>
        <p:txBody>
          <a:bodyPr wrap="square" lIns="0" tIns="0" rIns="0" bIns="0" rtlCol="0" anchor="t">
            <a:normAutofit/>
          </a:bodyPr>
          <a:lstStyle/>
          <a:p>
            <a:pPr algn="l">
              <a:lnSpc>
                <a:spcPts val="6929"/>
              </a:lnSpc>
            </a:pPr>
            <a:r>
              <a:rPr lang="en-US" sz="5300" b="1" dirty="0">
                <a:solidFill>
                  <a:srgbClr val="FFFFFF"/>
                </a:solidFill>
                <a:latin typeface="Arial" pitchFamily="34" charset="0"/>
                <a:ea typeface="Arial" pitchFamily="34" charset="-122"/>
                <a:cs typeface="Arial" pitchFamily="34" charset="-120"/>
              </a:rPr>
              <a:t>数字基带信号</a:t>
            </a:r>
            <a:endParaRPr lang="en-US" sz="5330" dirty="0"/>
          </a:p>
        </p:txBody>
      </p:sp>
      <p:sp>
        <p:nvSpPr>
          <p:cNvPr id="3" name="Object2"/>
          <p:cNvSpPr/>
          <p:nvPr/>
        </p:nvSpPr>
        <p:spPr>
          <a:xfrm>
            <a:off x="609905" y="2922537"/>
            <a:ext cx="4663440" cy="668655"/>
          </a:xfrm>
          <a:prstGeom prst="rect">
            <a:avLst/>
          </a:prstGeom>
          <a:noFill/>
          <a:ln/>
        </p:spPr>
        <p:txBody>
          <a:bodyPr wrap="square" lIns="0" tIns="0" rIns="0" bIns="0" rtlCol="0" anchor="t">
            <a:normAutofit/>
          </a:bodyPr>
          <a:lstStyle/>
          <a:p>
            <a:pPr algn="l">
              <a:lnSpc>
                <a:spcPts val="4949"/>
              </a:lnSpc>
            </a:pPr>
            <a:r>
              <a:rPr lang="en-US" sz="3800" b="0" dirty="0">
                <a:solidFill>
                  <a:srgbClr val="FFFFFF"/>
                </a:solidFill>
                <a:latin typeface="Arial" pitchFamily="34" charset="0"/>
                <a:ea typeface="Arial" pitchFamily="34" charset="-122"/>
                <a:cs typeface="Arial" pitchFamily="34" charset="-120"/>
              </a:rPr>
              <a:t>未经调制的数字信号</a:t>
            </a:r>
            <a:endParaRPr lang="en-US" sz="3807" dirty="0"/>
          </a:p>
        </p:txBody>
      </p:sp>
      <p:pic>
        <p:nvPicPr>
          <p:cNvPr id="4" name="Object 3"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09905" y="2488425"/>
            <a:ext cx="4629607" cy="434111"/>
          </a:xfrm>
          <a:prstGeom prst="rect">
            <a:avLst/>
          </a:prstGeom>
        </p:spPr>
      </p:pic>
      <p:sp>
        <p:nvSpPr>
          <p:cNvPr id="5" name="Object4"/>
          <p:cNvSpPr/>
          <p:nvPr/>
        </p:nvSpPr>
        <p:spPr>
          <a:xfrm>
            <a:off x="256946" y="205740"/>
            <a:ext cx="1097280" cy="154305"/>
          </a:xfrm>
          <a:prstGeom prst="rect">
            <a:avLst/>
          </a:prstGeom>
          <a:noFill/>
          <a:ln/>
        </p:spPr>
        <p:txBody>
          <a:bodyPr wrap="square" lIns="0" tIns="0" rIns="0" bIns="0" rtlCol="0" anchor="t">
            <a:normAutofit/>
          </a:bodyPr>
          <a:lstStyle/>
          <a:p>
            <a:pPr algn="l">
              <a:lnSpc>
                <a:spcPts val="1035"/>
              </a:lnSpc>
            </a:pPr>
            <a:r>
              <a:rPr lang="en-US" sz="1000" b="0" dirty="0">
                <a:solidFill>
                  <a:srgbClr val="FFFFFF"/>
                </a:solidFill>
                <a:latin typeface="Arial" pitchFamily="34" charset="0"/>
                <a:ea typeface="Arial" pitchFamily="34" charset="-122"/>
                <a:cs typeface="Arial" pitchFamily="34" charset="-120"/>
              </a:rPr>
              <a:t>数字基带传输系统</a:t>
            </a:r>
            <a:endParaRPr lang="en-US" sz="973" dirty="0"/>
          </a:p>
        </p:txBody>
      </p:sp>
      <p:pic>
        <p:nvPicPr>
          <p:cNvPr id="6" name="Object 5"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56946" y="388849"/>
            <a:ext cx="256946" cy="22631"/>
          </a:xfrm>
          <a:prstGeom prst="rect">
            <a:avLst/>
          </a:prstGeom>
        </p:spPr>
      </p:pic>
    </p:spTree>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name="Slide 277">
    <p:spTree>
      <p:nvGrpSpPr>
        <p:cNvPr id="1" name=""/>
        <p:cNvGrpSpPr/>
        <p:nvPr/>
      </p:nvGrpSpPr>
      <p:grpSpPr>
        <a:xfrm>
          <a:off x="0" y="0"/>
          <a:ext cx="0" cy="0"/>
          <a:chOff x="0" y="0"/>
          <a:chExt cx="0" cy="0"/>
        </a:xfrm>
      </p:grpSpPr>
      <p:sp>
        <p:nvSpPr>
          <p:cNvPr id="2" name="Object1"/>
          <p:cNvSpPr/>
          <p:nvPr/>
        </p:nvSpPr>
        <p:spPr>
          <a:xfrm>
            <a:off x="609905" y="883653"/>
            <a:ext cx="5760720" cy="977265"/>
          </a:xfrm>
          <a:prstGeom prst="rect">
            <a:avLst/>
          </a:prstGeom>
          <a:noFill/>
          <a:ln/>
        </p:spPr>
        <p:txBody>
          <a:bodyPr wrap="square" lIns="0" tIns="0" rIns="0" bIns="0" rtlCol="0" anchor="t">
            <a:normAutofit/>
          </a:bodyPr>
          <a:lstStyle/>
          <a:p>
            <a:pPr algn="l">
              <a:lnSpc>
                <a:spcPts val="6929"/>
              </a:lnSpc>
            </a:pPr>
            <a:r>
              <a:rPr lang="en-US" sz="5300" b="1" dirty="0">
                <a:solidFill>
                  <a:srgbClr val="FFFFFF"/>
                </a:solidFill>
                <a:latin typeface="Arial" pitchFamily="34" charset="0"/>
                <a:ea typeface="Arial" pitchFamily="34" charset="-122"/>
                <a:cs typeface="Arial" pitchFamily="34" charset="-120"/>
              </a:rPr>
              <a:t>数字基带传输系统</a:t>
            </a:r>
            <a:endParaRPr lang="en-US" sz="5330" dirty="0"/>
          </a:p>
        </p:txBody>
      </p:sp>
      <p:sp>
        <p:nvSpPr>
          <p:cNvPr id="3" name="Object2"/>
          <p:cNvSpPr/>
          <p:nvPr/>
        </p:nvSpPr>
        <p:spPr>
          <a:xfrm>
            <a:off x="609905" y="2253882"/>
            <a:ext cx="7772400" cy="2005965"/>
          </a:xfrm>
          <a:prstGeom prst="rect">
            <a:avLst/>
          </a:prstGeom>
          <a:noFill/>
          <a:ln/>
        </p:spPr>
        <p:txBody>
          <a:bodyPr wrap="square" lIns="0" tIns="0" rIns="0" bIns="0" rtlCol="0" anchor="t">
            <a:normAutofit/>
          </a:bodyPr>
          <a:lstStyle/>
          <a:p>
            <a:pPr algn="l">
              <a:lnSpc>
                <a:spcPts val="4949"/>
              </a:lnSpc>
            </a:pPr>
            <a:r>
              <a:rPr lang="en-US" sz="3800" b="0" dirty="0">
                <a:solidFill>
                  <a:srgbClr val="FFFFFF"/>
                </a:solidFill>
                <a:latin typeface="Arial" pitchFamily="34" charset="0"/>
                <a:ea typeface="Arial" pitchFamily="34" charset="-122"/>
                <a:cs typeface="Arial" pitchFamily="34" charset="-120"/>
              </a:rPr>
              <a:t>不经载波调制而直接传输数字基带信号的系统，常用于传输距离不太远的情况下。</a:t>
            </a:r>
            <a:endParaRPr lang="en-US" sz="3807" dirty="0"/>
          </a:p>
        </p:txBody>
      </p:sp>
      <p:pic>
        <p:nvPicPr>
          <p:cNvPr id="4" name="Object 3"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09905" y="1819770"/>
            <a:ext cx="7715707" cy="434111"/>
          </a:xfrm>
          <a:prstGeom prst="rect">
            <a:avLst/>
          </a:prstGeom>
        </p:spPr>
      </p:pic>
      <p:sp>
        <p:nvSpPr>
          <p:cNvPr id="5" name="Object4"/>
          <p:cNvSpPr/>
          <p:nvPr/>
        </p:nvSpPr>
        <p:spPr>
          <a:xfrm>
            <a:off x="256946" y="205740"/>
            <a:ext cx="1097280" cy="154305"/>
          </a:xfrm>
          <a:prstGeom prst="rect">
            <a:avLst/>
          </a:prstGeom>
          <a:noFill/>
          <a:ln/>
        </p:spPr>
        <p:txBody>
          <a:bodyPr wrap="square" lIns="0" tIns="0" rIns="0" bIns="0" rtlCol="0" anchor="t">
            <a:normAutofit/>
          </a:bodyPr>
          <a:lstStyle/>
          <a:p>
            <a:pPr algn="l">
              <a:lnSpc>
                <a:spcPts val="1035"/>
              </a:lnSpc>
            </a:pPr>
            <a:r>
              <a:rPr lang="en-US" sz="1000" b="0" dirty="0">
                <a:solidFill>
                  <a:srgbClr val="FFFFFF"/>
                </a:solidFill>
                <a:latin typeface="Arial" pitchFamily="34" charset="0"/>
                <a:ea typeface="Arial" pitchFamily="34" charset="-122"/>
                <a:cs typeface="Arial" pitchFamily="34" charset="-120"/>
              </a:rPr>
              <a:t>数字基带传输系统</a:t>
            </a:r>
            <a:endParaRPr lang="en-US" sz="973" dirty="0"/>
          </a:p>
        </p:txBody>
      </p:sp>
      <p:pic>
        <p:nvPicPr>
          <p:cNvPr id="6" name="Object 5"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56946" y="388849"/>
            <a:ext cx="256946" cy="22631"/>
          </a:xfrm>
          <a:prstGeom prst="rect">
            <a:avLst/>
          </a:prstGeom>
        </p:spPr>
      </p:pic>
    </p:spTree>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name="Slide 278">
    <p:spTree>
      <p:nvGrpSpPr>
        <p:cNvPr id="1" name=""/>
        <p:cNvGrpSpPr/>
        <p:nvPr/>
      </p:nvGrpSpPr>
      <p:grpSpPr>
        <a:xfrm>
          <a:off x="0" y="0"/>
          <a:ext cx="0" cy="0"/>
          <a:chOff x="0" y="0"/>
          <a:chExt cx="0" cy="0"/>
        </a:xfrm>
      </p:grpSpPr>
      <p:sp>
        <p:nvSpPr>
          <p:cNvPr id="2" name="Object1"/>
          <p:cNvSpPr/>
          <p:nvPr/>
        </p:nvSpPr>
        <p:spPr>
          <a:xfrm>
            <a:off x="609905" y="1552308"/>
            <a:ext cx="5760720" cy="977265"/>
          </a:xfrm>
          <a:prstGeom prst="rect">
            <a:avLst/>
          </a:prstGeom>
          <a:noFill/>
          <a:ln/>
        </p:spPr>
        <p:txBody>
          <a:bodyPr wrap="square" lIns="0" tIns="0" rIns="0" bIns="0" rtlCol="0" anchor="t">
            <a:normAutofit/>
          </a:bodyPr>
          <a:lstStyle/>
          <a:p>
            <a:pPr algn="l">
              <a:lnSpc>
                <a:spcPts val="6929"/>
              </a:lnSpc>
            </a:pPr>
            <a:r>
              <a:rPr lang="en-US" sz="5300" b="1" dirty="0">
                <a:solidFill>
                  <a:srgbClr val="FFFFFF"/>
                </a:solidFill>
                <a:latin typeface="Arial" pitchFamily="34" charset="0"/>
                <a:ea typeface="Arial" pitchFamily="34" charset="-122"/>
                <a:cs typeface="Arial" pitchFamily="34" charset="-120"/>
              </a:rPr>
              <a:t>数字带通传输系统</a:t>
            </a:r>
            <a:endParaRPr lang="en-US" sz="5330" dirty="0"/>
          </a:p>
        </p:txBody>
      </p:sp>
      <p:sp>
        <p:nvSpPr>
          <p:cNvPr id="3" name="Object2"/>
          <p:cNvSpPr/>
          <p:nvPr/>
        </p:nvSpPr>
        <p:spPr>
          <a:xfrm>
            <a:off x="609905" y="2922537"/>
            <a:ext cx="7223760" cy="668655"/>
          </a:xfrm>
          <a:prstGeom prst="rect">
            <a:avLst/>
          </a:prstGeom>
          <a:noFill/>
          <a:ln/>
        </p:spPr>
        <p:txBody>
          <a:bodyPr wrap="square" lIns="0" tIns="0" rIns="0" bIns="0" rtlCol="0" anchor="t">
            <a:normAutofit/>
          </a:bodyPr>
          <a:lstStyle/>
          <a:p>
            <a:pPr algn="l">
              <a:lnSpc>
                <a:spcPts val="4949"/>
              </a:lnSpc>
            </a:pPr>
            <a:r>
              <a:rPr lang="en-US" sz="3800" b="0" dirty="0">
                <a:solidFill>
                  <a:srgbClr val="FFFFFF"/>
                </a:solidFill>
                <a:latin typeface="Arial" pitchFamily="34" charset="0"/>
                <a:ea typeface="Arial" pitchFamily="34" charset="-122"/>
                <a:cs typeface="Arial" pitchFamily="34" charset="-120"/>
              </a:rPr>
              <a:t>包括调制和解调过程的传输系统</a:t>
            </a:r>
            <a:endParaRPr lang="en-US" sz="3807" dirty="0"/>
          </a:p>
        </p:txBody>
      </p:sp>
      <p:pic>
        <p:nvPicPr>
          <p:cNvPr id="4" name="Object 3"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09905" y="2488425"/>
            <a:ext cx="7200900" cy="434111"/>
          </a:xfrm>
          <a:prstGeom prst="rect">
            <a:avLst/>
          </a:prstGeom>
        </p:spPr>
      </p:pic>
      <p:sp>
        <p:nvSpPr>
          <p:cNvPr id="5" name="Object4"/>
          <p:cNvSpPr/>
          <p:nvPr/>
        </p:nvSpPr>
        <p:spPr>
          <a:xfrm>
            <a:off x="256946" y="205740"/>
            <a:ext cx="1097280" cy="154305"/>
          </a:xfrm>
          <a:prstGeom prst="rect">
            <a:avLst/>
          </a:prstGeom>
          <a:noFill/>
          <a:ln/>
        </p:spPr>
        <p:txBody>
          <a:bodyPr wrap="square" lIns="0" tIns="0" rIns="0" bIns="0" rtlCol="0" anchor="t">
            <a:normAutofit/>
          </a:bodyPr>
          <a:lstStyle/>
          <a:p>
            <a:pPr algn="l">
              <a:lnSpc>
                <a:spcPts val="1035"/>
              </a:lnSpc>
            </a:pPr>
            <a:r>
              <a:rPr lang="en-US" sz="1000" b="0" dirty="0">
                <a:solidFill>
                  <a:srgbClr val="FFFFFF"/>
                </a:solidFill>
                <a:latin typeface="Arial" pitchFamily="34" charset="0"/>
                <a:ea typeface="Arial" pitchFamily="34" charset="-122"/>
                <a:cs typeface="Arial" pitchFamily="34" charset="-120"/>
              </a:rPr>
              <a:t>数字基带传输系统</a:t>
            </a:r>
            <a:endParaRPr lang="en-US" sz="973" dirty="0"/>
          </a:p>
        </p:txBody>
      </p:sp>
      <p:pic>
        <p:nvPicPr>
          <p:cNvPr id="6" name="Object 5"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56946" y="388849"/>
            <a:ext cx="256946" cy="22631"/>
          </a:xfrm>
          <a:prstGeom prst="rect">
            <a:avLst/>
          </a:prstGeom>
        </p:spPr>
      </p:pic>
    </p:spTree>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name="Slide 279">
    <p:spTree>
      <p:nvGrpSpPr>
        <p:cNvPr id="1" name=""/>
        <p:cNvGrpSpPr/>
        <p:nvPr/>
      </p:nvGrpSpPr>
      <p:grpSpPr>
        <a:xfrm>
          <a:off x="0" y="0"/>
          <a:ext cx="0" cy="0"/>
          <a:chOff x="0" y="0"/>
          <a:chExt cx="0" cy="0"/>
        </a:xfrm>
      </p:grpSpPr>
      <p:sp>
        <p:nvSpPr>
          <p:cNvPr id="2" name="Object1"/>
          <p:cNvSpPr/>
          <p:nvPr/>
        </p:nvSpPr>
        <p:spPr>
          <a:xfrm>
            <a:off x="609905" y="642938"/>
            <a:ext cx="6309360" cy="771525"/>
          </a:xfrm>
          <a:prstGeom prst="rect">
            <a:avLst/>
          </a:prstGeom>
          <a:noFill/>
          <a:ln/>
        </p:spPr>
        <p:txBody>
          <a:bodyPr wrap="square" lIns="0" tIns="0" rIns="0" bIns="0" rtlCol="0" anchor="t">
            <a:normAutofit/>
          </a:bodyPr>
          <a:lstStyle/>
          <a:p>
            <a:pPr algn="l">
              <a:lnSpc>
                <a:spcPts val="5444"/>
              </a:lnSpc>
            </a:pPr>
            <a:r>
              <a:rPr lang="en-US" sz="4200" b="1" dirty="0">
                <a:solidFill>
                  <a:srgbClr val="FFFFFF"/>
                </a:solidFill>
                <a:latin typeface="Arial" pitchFamily="34" charset="0"/>
                <a:ea typeface="Arial" pitchFamily="34" charset="-122"/>
                <a:cs typeface="Arial" pitchFamily="34" charset="-120"/>
              </a:rPr>
              <a:t>数字基带信号的常用码型</a:t>
            </a:r>
            <a:endParaRPr lang="en-US" sz="4188" dirty="0"/>
          </a:p>
        </p:txBody>
      </p:sp>
      <p:sp>
        <p:nvSpPr>
          <p:cNvPr id="3" name="Object2"/>
          <p:cNvSpPr/>
          <p:nvPr/>
        </p:nvSpPr>
        <p:spPr>
          <a:xfrm>
            <a:off x="609905" y="1429893"/>
            <a:ext cx="2834640" cy="462915"/>
          </a:xfrm>
          <a:prstGeom prst="rect">
            <a:avLst/>
          </a:prstGeom>
          <a:noFill/>
          <a:ln/>
        </p:spPr>
        <p:txBody>
          <a:bodyPr wrap="square" lIns="0" tIns="0" rIns="0" bIns="0" rtlCol="0" anchor="t">
            <a:normAutofit/>
          </a:bodyPr>
          <a:lstStyle/>
          <a:p>
            <a:pPr algn="l">
              <a:lnSpc>
                <a:spcPts val="3198"/>
              </a:lnSpc>
            </a:pPr>
            <a:r>
              <a:rPr lang="en-US" sz="2300" b="0" dirty="0">
                <a:solidFill>
                  <a:srgbClr val="FFFFFF"/>
                </a:solidFill>
                <a:latin typeface="Arial" pitchFamily="34" charset="0"/>
                <a:ea typeface="Arial" pitchFamily="34" charset="-122"/>
                <a:cs typeface="Arial" pitchFamily="34" charset="-120"/>
              </a:rPr>
              <a:t>单极性非归零NRZ码</a:t>
            </a:r>
            <a:endParaRPr lang="en-US" sz="2284" dirty="0"/>
          </a:p>
        </p:txBody>
      </p:sp>
      <p:sp>
        <p:nvSpPr>
          <p:cNvPr id="4" name="Object3"/>
          <p:cNvSpPr/>
          <p:nvPr/>
        </p:nvSpPr>
        <p:spPr>
          <a:xfrm>
            <a:off x="609905" y="2067687"/>
            <a:ext cx="2834640" cy="462915"/>
          </a:xfrm>
          <a:prstGeom prst="rect">
            <a:avLst/>
          </a:prstGeom>
          <a:noFill/>
          <a:ln/>
        </p:spPr>
        <p:txBody>
          <a:bodyPr wrap="square" lIns="0" tIns="0" rIns="0" bIns="0" rtlCol="0" anchor="t">
            <a:normAutofit/>
          </a:bodyPr>
          <a:lstStyle/>
          <a:p>
            <a:pPr algn="l">
              <a:lnSpc>
                <a:spcPts val="3198"/>
              </a:lnSpc>
            </a:pPr>
            <a:r>
              <a:rPr lang="en-US" sz="2300" b="0" dirty="0">
                <a:solidFill>
                  <a:srgbClr val="FFFFFF"/>
                </a:solidFill>
                <a:latin typeface="Arial" pitchFamily="34" charset="0"/>
                <a:ea typeface="Arial" pitchFamily="34" charset="-122"/>
                <a:cs typeface="Arial" pitchFamily="34" charset="-120"/>
              </a:rPr>
              <a:t>双极性非归零NRZ码</a:t>
            </a:r>
            <a:endParaRPr lang="en-US" sz="2284" dirty="0"/>
          </a:p>
        </p:txBody>
      </p:sp>
      <p:sp>
        <p:nvSpPr>
          <p:cNvPr id="5" name="Object4"/>
          <p:cNvSpPr/>
          <p:nvPr/>
        </p:nvSpPr>
        <p:spPr>
          <a:xfrm>
            <a:off x="609905" y="2705481"/>
            <a:ext cx="2286000" cy="462915"/>
          </a:xfrm>
          <a:prstGeom prst="rect">
            <a:avLst/>
          </a:prstGeom>
          <a:noFill/>
          <a:ln/>
        </p:spPr>
        <p:txBody>
          <a:bodyPr wrap="square" lIns="0" tIns="0" rIns="0" bIns="0" rtlCol="0" anchor="t">
            <a:normAutofit/>
          </a:bodyPr>
          <a:lstStyle/>
          <a:p>
            <a:pPr algn="l">
              <a:lnSpc>
                <a:spcPts val="3198"/>
              </a:lnSpc>
            </a:pPr>
            <a:r>
              <a:rPr lang="en-US" sz="2300" b="0" dirty="0">
                <a:solidFill>
                  <a:srgbClr val="FFFFFF"/>
                </a:solidFill>
                <a:latin typeface="Arial" pitchFamily="34" charset="0"/>
                <a:ea typeface="Arial" pitchFamily="34" charset="-122"/>
                <a:cs typeface="Arial" pitchFamily="34" charset="-120"/>
              </a:rPr>
              <a:t>单极性归零RZ码</a:t>
            </a:r>
            <a:endParaRPr lang="en-US" sz="2284" dirty="0"/>
          </a:p>
        </p:txBody>
      </p:sp>
      <p:sp>
        <p:nvSpPr>
          <p:cNvPr id="6" name="Object5"/>
          <p:cNvSpPr/>
          <p:nvPr/>
        </p:nvSpPr>
        <p:spPr>
          <a:xfrm>
            <a:off x="609905" y="3343275"/>
            <a:ext cx="2286000" cy="462915"/>
          </a:xfrm>
          <a:prstGeom prst="rect">
            <a:avLst/>
          </a:prstGeom>
          <a:noFill/>
          <a:ln/>
        </p:spPr>
        <p:txBody>
          <a:bodyPr wrap="square" lIns="0" tIns="0" rIns="0" bIns="0" rtlCol="0" anchor="t">
            <a:normAutofit/>
          </a:bodyPr>
          <a:lstStyle/>
          <a:p>
            <a:pPr algn="l">
              <a:lnSpc>
                <a:spcPts val="3198"/>
              </a:lnSpc>
            </a:pPr>
            <a:r>
              <a:rPr lang="en-US" sz="2300" b="0" dirty="0">
                <a:solidFill>
                  <a:srgbClr val="FFFFFF"/>
                </a:solidFill>
                <a:latin typeface="Arial" pitchFamily="34" charset="0"/>
                <a:ea typeface="Arial" pitchFamily="34" charset="-122"/>
                <a:cs typeface="Arial" pitchFamily="34" charset="-120"/>
              </a:rPr>
              <a:t>双极性归零RZ码</a:t>
            </a:r>
            <a:endParaRPr lang="en-US" sz="2284" dirty="0"/>
          </a:p>
        </p:txBody>
      </p:sp>
      <p:sp>
        <p:nvSpPr>
          <p:cNvPr id="7" name="Object6"/>
          <p:cNvSpPr/>
          <p:nvPr/>
        </p:nvSpPr>
        <p:spPr>
          <a:xfrm>
            <a:off x="609905" y="3981069"/>
            <a:ext cx="1005840" cy="462915"/>
          </a:xfrm>
          <a:prstGeom prst="rect">
            <a:avLst/>
          </a:prstGeom>
          <a:noFill/>
          <a:ln/>
        </p:spPr>
        <p:txBody>
          <a:bodyPr wrap="square" lIns="0" tIns="0" rIns="0" bIns="0" rtlCol="0" anchor="t">
            <a:normAutofit/>
          </a:bodyPr>
          <a:lstStyle/>
          <a:p>
            <a:pPr algn="l">
              <a:lnSpc>
                <a:spcPts val="3198"/>
              </a:lnSpc>
            </a:pPr>
            <a:r>
              <a:rPr lang="en-US" sz="2300" b="0" dirty="0">
                <a:solidFill>
                  <a:srgbClr val="FFFFFF"/>
                </a:solidFill>
                <a:latin typeface="Arial" pitchFamily="34" charset="0"/>
                <a:ea typeface="Arial" pitchFamily="34" charset="-122"/>
                <a:cs typeface="Arial" pitchFamily="34" charset="-120"/>
              </a:rPr>
              <a:t>差分码</a:t>
            </a:r>
            <a:endParaRPr lang="en-US" sz="2284" dirty="0"/>
          </a:p>
        </p:txBody>
      </p:sp>
      <p:sp>
        <p:nvSpPr>
          <p:cNvPr id="8" name="Object7"/>
          <p:cNvSpPr/>
          <p:nvPr/>
        </p:nvSpPr>
        <p:spPr>
          <a:xfrm>
            <a:off x="609905" y="4618863"/>
            <a:ext cx="1280160" cy="462915"/>
          </a:xfrm>
          <a:prstGeom prst="rect">
            <a:avLst/>
          </a:prstGeom>
          <a:noFill/>
          <a:ln/>
        </p:spPr>
        <p:txBody>
          <a:bodyPr wrap="square" lIns="0" tIns="0" rIns="0" bIns="0" rtlCol="0" anchor="t">
            <a:normAutofit/>
          </a:bodyPr>
          <a:lstStyle/>
          <a:p>
            <a:pPr algn="l">
              <a:lnSpc>
                <a:spcPts val="3198"/>
              </a:lnSpc>
            </a:pPr>
            <a:r>
              <a:rPr lang="en-US" sz="2300" b="0" dirty="0">
                <a:solidFill>
                  <a:srgbClr val="FFFFFF"/>
                </a:solidFill>
                <a:latin typeface="Arial" pitchFamily="34" charset="0"/>
                <a:ea typeface="Arial" pitchFamily="34" charset="-122"/>
                <a:cs typeface="Arial" pitchFamily="34" charset="-120"/>
              </a:rPr>
              <a:t>其他码型</a:t>
            </a:r>
            <a:endParaRPr lang="en-US" sz="2284" dirty="0"/>
          </a:p>
        </p:txBody>
      </p:sp>
      <p:pic>
        <p:nvPicPr>
          <p:cNvPr id="9" name="Object 8"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2862358"/>
            <a:ext cx="263347" cy="205740"/>
          </a:xfrm>
          <a:prstGeom prst="rect">
            <a:avLst/>
          </a:prstGeom>
        </p:spPr>
      </p:pic>
      <p:sp>
        <p:nvSpPr>
          <p:cNvPr id="10" name="Object9"/>
          <p:cNvSpPr/>
          <p:nvPr/>
        </p:nvSpPr>
        <p:spPr>
          <a:xfrm>
            <a:off x="256946" y="205740"/>
            <a:ext cx="1097280" cy="154305"/>
          </a:xfrm>
          <a:prstGeom prst="rect">
            <a:avLst/>
          </a:prstGeom>
          <a:noFill/>
          <a:ln/>
        </p:spPr>
        <p:txBody>
          <a:bodyPr wrap="square" lIns="0" tIns="0" rIns="0" bIns="0" rtlCol="0" anchor="t">
            <a:normAutofit/>
          </a:bodyPr>
          <a:lstStyle/>
          <a:p>
            <a:pPr algn="l">
              <a:lnSpc>
                <a:spcPts val="1035"/>
              </a:lnSpc>
            </a:pPr>
            <a:r>
              <a:rPr lang="en-US" sz="1000" b="0" dirty="0">
                <a:solidFill>
                  <a:srgbClr val="FFFFFF"/>
                </a:solidFill>
                <a:latin typeface="Arial" pitchFamily="34" charset="0"/>
                <a:ea typeface="Arial" pitchFamily="34" charset="-122"/>
                <a:cs typeface="Arial" pitchFamily="34" charset="-120"/>
              </a:rPr>
              <a:t>数字基带传输系统</a:t>
            </a:r>
            <a:endParaRPr lang="en-US" sz="973" dirty="0"/>
          </a:p>
        </p:txBody>
      </p:sp>
      <p:pic>
        <p:nvPicPr>
          <p:cNvPr id="11" name="Object 10"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56946" y="388849"/>
            <a:ext cx="256946" cy="22631"/>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spTree>
      <p:nvGrpSpPr>
        <p:cNvPr id="1" name=""/>
        <p:cNvGrpSpPr/>
        <p:nvPr/>
      </p:nvGrpSpPr>
      <p:grpSpPr>
        <a:xfrm>
          <a:off x="0" y="0"/>
          <a:ext cx="0" cy="0"/>
          <a:chOff x="0" y="0"/>
          <a:chExt cx="0" cy="0"/>
        </a:xfrm>
      </p:grpSpPr>
      <p:sp>
        <p:nvSpPr>
          <p:cNvPr id="2" name="Object1"/>
          <p:cNvSpPr/>
          <p:nvPr/>
        </p:nvSpPr>
        <p:spPr>
          <a:xfrm>
            <a:off x="609905" y="642938"/>
            <a:ext cx="5120640" cy="771525"/>
          </a:xfrm>
          <a:prstGeom prst="rect">
            <a:avLst/>
          </a:prstGeom>
          <a:noFill/>
          <a:ln/>
        </p:spPr>
        <p:txBody>
          <a:bodyPr wrap="square" lIns="0" tIns="0" rIns="0" bIns="0" rtlCol="0" anchor="t">
            <a:normAutofit/>
          </a:bodyPr>
          <a:lstStyle/>
          <a:p>
            <a:pPr algn="l">
              <a:lnSpc>
                <a:spcPts val="5444"/>
              </a:lnSpc>
            </a:pPr>
            <a:r>
              <a:rPr lang="en-US" sz="4200" b="1" dirty="0">
                <a:solidFill>
                  <a:srgbClr val="FFFFFF"/>
                </a:solidFill>
                <a:latin typeface="Arial" pitchFamily="34" charset="0"/>
                <a:ea typeface="Arial" pitchFamily="34" charset="-122"/>
                <a:cs typeface="Arial" pitchFamily="34" charset="-120"/>
              </a:rPr>
              <a:t>数字通信的主要优点</a:t>
            </a:r>
            <a:endParaRPr lang="en-US" sz="4188" dirty="0"/>
          </a:p>
        </p:txBody>
      </p:sp>
      <p:sp>
        <p:nvSpPr>
          <p:cNvPr id="3" name="Object2"/>
          <p:cNvSpPr/>
          <p:nvPr/>
        </p:nvSpPr>
        <p:spPr>
          <a:xfrm>
            <a:off x="609905" y="1429893"/>
            <a:ext cx="1920240" cy="462915"/>
          </a:xfrm>
          <a:prstGeom prst="rect">
            <a:avLst/>
          </a:prstGeom>
          <a:noFill/>
          <a:ln/>
        </p:spPr>
        <p:txBody>
          <a:bodyPr wrap="square" lIns="0" tIns="0" rIns="0" bIns="0" rtlCol="0" anchor="t">
            <a:normAutofit/>
          </a:bodyPr>
          <a:lstStyle/>
          <a:p>
            <a:pPr algn="l">
              <a:lnSpc>
                <a:spcPts val="3198"/>
              </a:lnSpc>
            </a:pPr>
            <a:r>
              <a:rPr lang="en-US" sz="2300" b="0" dirty="0">
                <a:solidFill>
                  <a:srgbClr val="FFFFFF"/>
                </a:solidFill>
                <a:latin typeface="Arial" pitchFamily="34" charset="0"/>
                <a:ea typeface="Arial" pitchFamily="34" charset="-122"/>
                <a:cs typeface="Arial" pitchFamily="34" charset="-120"/>
              </a:rPr>
              <a:t>抗干扰能力强</a:t>
            </a:r>
            <a:endParaRPr lang="en-US" sz="2284" dirty="0"/>
          </a:p>
        </p:txBody>
      </p:sp>
      <p:sp>
        <p:nvSpPr>
          <p:cNvPr id="4" name="Object3"/>
          <p:cNvSpPr/>
          <p:nvPr/>
        </p:nvSpPr>
        <p:spPr>
          <a:xfrm>
            <a:off x="609905" y="2067687"/>
            <a:ext cx="1280160" cy="462915"/>
          </a:xfrm>
          <a:prstGeom prst="rect">
            <a:avLst/>
          </a:prstGeom>
          <a:noFill/>
          <a:ln/>
        </p:spPr>
        <p:txBody>
          <a:bodyPr wrap="square" lIns="0" tIns="0" rIns="0" bIns="0" rtlCol="0" anchor="t">
            <a:normAutofit/>
          </a:bodyPr>
          <a:lstStyle/>
          <a:p>
            <a:pPr algn="l">
              <a:lnSpc>
                <a:spcPts val="3198"/>
              </a:lnSpc>
            </a:pPr>
            <a:r>
              <a:rPr lang="en-US" sz="2300" b="0" dirty="0">
                <a:solidFill>
                  <a:srgbClr val="FFFFFF"/>
                </a:solidFill>
                <a:latin typeface="Arial" pitchFamily="34" charset="0"/>
                <a:ea typeface="Arial" pitchFamily="34" charset="-122"/>
                <a:cs typeface="Arial" pitchFamily="34" charset="-120"/>
              </a:rPr>
              <a:t>差错可控</a:t>
            </a:r>
            <a:endParaRPr lang="en-US" sz="2284" dirty="0"/>
          </a:p>
        </p:txBody>
      </p:sp>
      <p:sp>
        <p:nvSpPr>
          <p:cNvPr id="5" name="Object4"/>
          <p:cNvSpPr/>
          <p:nvPr/>
        </p:nvSpPr>
        <p:spPr>
          <a:xfrm>
            <a:off x="609905" y="2705481"/>
            <a:ext cx="1005840" cy="462915"/>
          </a:xfrm>
          <a:prstGeom prst="rect">
            <a:avLst/>
          </a:prstGeom>
          <a:noFill/>
          <a:ln/>
        </p:spPr>
        <p:txBody>
          <a:bodyPr wrap="square" lIns="0" tIns="0" rIns="0" bIns="0" rtlCol="0" anchor="t">
            <a:normAutofit/>
          </a:bodyPr>
          <a:lstStyle/>
          <a:p>
            <a:pPr algn="l">
              <a:lnSpc>
                <a:spcPts val="3198"/>
              </a:lnSpc>
            </a:pPr>
            <a:r>
              <a:rPr lang="en-US" sz="2300" b="0" dirty="0">
                <a:solidFill>
                  <a:srgbClr val="FFFFFF"/>
                </a:solidFill>
                <a:latin typeface="Arial" pitchFamily="34" charset="0"/>
                <a:ea typeface="Arial" pitchFamily="34" charset="-122"/>
                <a:cs typeface="Arial" pitchFamily="34" charset="-120"/>
              </a:rPr>
              <a:t>易加密</a:t>
            </a:r>
            <a:endParaRPr lang="en-US" sz="2284" dirty="0"/>
          </a:p>
        </p:txBody>
      </p:sp>
      <p:sp>
        <p:nvSpPr>
          <p:cNvPr id="6" name="Object5"/>
          <p:cNvSpPr/>
          <p:nvPr/>
        </p:nvSpPr>
        <p:spPr>
          <a:xfrm>
            <a:off x="609905" y="3343275"/>
            <a:ext cx="3108960" cy="462915"/>
          </a:xfrm>
          <a:prstGeom prst="rect">
            <a:avLst/>
          </a:prstGeom>
          <a:noFill/>
          <a:ln/>
        </p:spPr>
        <p:txBody>
          <a:bodyPr wrap="square" lIns="0" tIns="0" rIns="0" bIns="0" rtlCol="0" anchor="t">
            <a:normAutofit/>
          </a:bodyPr>
          <a:lstStyle/>
          <a:p>
            <a:pPr algn="l">
              <a:lnSpc>
                <a:spcPts val="3198"/>
              </a:lnSpc>
            </a:pPr>
            <a:r>
              <a:rPr lang="en-US" sz="2300" b="0" dirty="0">
                <a:solidFill>
                  <a:srgbClr val="FFFFFF"/>
                </a:solidFill>
                <a:latin typeface="Arial" pitchFamily="34" charset="0"/>
                <a:ea typeface="Arial" pitchFamily="34" charset="-122"/>
                <a:cs typeface="Arial" pitchFamily="34" charset="-120"/>
              </a:rPr>
              <a:t>易于与现代技术相结合</a:t>
            </a:r>
            <a:endParaRPr lang="en-US" sz="2284" dirty="0"/>
          </a:p>
        </p:txBody>
      </p:sp>
      <p:pic>
        <p:nvPicPr>
          <p:cNvPr id="7" name="Object 6"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2862358"/>
            <a:ext cx="263347" cy="205740"/>
          </a:xfrm>
          <a:prstGeom prst="rect">
            <a:avLst/>
          </a:prstGeom>
        </p:spPr>
      </p:pic>
      <p:sp>
        <p:nvSpPr>
          <p:cNvPr id="8" name="Object7"/>
          <p:cNvSpPr/>
          <p:nvPr/>
        </p:nvSpPr>
        <p:spPr>
          <a:xfrm>
            <a:off x="256946" y="205740"/>
            <a:ext cx="274320" cy="154305"/>
          </a:xfrm>
          <a:prstGeom prst="rect">
            <a:avLst/>
          </a:prstGeom>
          <a:noFill/>
          <a:ln/>
        </p:spPr>
        <p:txBody>
          <a:bodyPr wrap="square" lIns="0" tIns="0" rIns="0" bIns="0" rtlCol="0" anchor="t">
            <a:normAutofit/>
          </a:bodyPr>
          <a:lstStyle/>
          <a:p>
            <a:pPr algn="l">
              <a:lnSpc>
                <a:spcPts val="1035"/>
              </a:lnSpc>
            </a:pPr>
            <a:r>
              <a:rPr lang="en-US" sz="1000" b="0" dirty="0">
                <a:solidFill>
                  <a:srgbClr val="FFFFFF"/>
                </a:solidFill>
                <a:latin typeface="Arial" pitchFamily="34" charset="0"/>
                <a:ea typeface="Arial" pitchFamily="34" charset="-122"/>
                <a:cs typeface="Arial" pitchFamily="34" charset="-120"/>
              </a:rPr>
              <a:t>绪论</a:t>
            </a:r>
            <a:endParaRPr lang="en-US" sz="973" dirty="0"/>
          </a:p>
        </p:txBody>
      </p:sp>
      <p:pic>
        <p:nvPicPr>
          <p:cNvPr id="9" name="Object 8"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56946" y="388849"/>
            <a:ext cx="256946" cy="22631"/>
          </a:xfrm>
          <a:prstGeom prst="rect">
            <a:avLst/>
          </a:prstGeom>
        </p:spPr>
      </p:pic>
    </p:spTree>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name="Slide 280">
    <p:spTree>
      <p:nvGrpSpPr>
        <p:cNvPr id="1" name=""/>
        <p:cNvGrpSpPr/>
        <p:nvPr/>
      </p:nvGrpSpPr>
      <p:grpSpPr>
        <a:xfrm>
          <a:off x="0" y="0"/>
          <a:ext cx="0" cy="0"/>
          <a:chOff x="0" y="0"/>
          <a:chExt cx="0" cy="0"/>
        </a:xfrm>
      </p:grpSpPr>
      <p:sp>
        <p:nvSpPr>
          <p:cNvPr id="2" name="Object1"/>
          <p:cNvSpPr/>
          <p:nvPr/>
        </p:nvSpPr>
        <p:spPr>
          <a:xfrm>
            <a:off x="609905" y="642938"/>
            <a:ext cx="2286000" cy="771525"/>
          </a:xfrm>
          <a:prstGeom prst="rect">
            <a:avLst/>
          </a:prstGeom>
          <a:noFill/>
          <a:ln/>
        </p:spPr>
        <p:txBody>
          <a:bodyPr wrap="square" lIns="0" tIns="0" rIns="0" bIns="0" rtlCol="0" anchor="t">
            <a:normAutofit/>
          </a:bodyPr>
          <a:lstStyle/>
          <a:p>
            <a:pPr algn="l">
              <a:lnSpc>
                <a:spcPts val="5444"/>
              </a:lnSpc>
            </a:pPr>
            <a:r>
              <a:rPr lang="en-US" sz="4200" b="1" dirty="0">
                <a:solidFill>
                  <a:srgbClr val="FFFFFF"/>
                </a:solidFill>
                <a:latin typeface="Arial" pitchFamily="34" charset="0"/>
                <a:ea typeface="Arial" pitchFamily="34" charset="-122"/>
                <a:cs typeface="Arial" pitchFamily="34" charset="-120"/>
              </a:rPr>
              <a:t>其他码型</a:t>
            </a:r>
            <a:endParaRPr lang="en-US" sz="4188" dirty="0"/>
          </a:p>
        </p:txBody>
      </p:sp>
      <p:sp>
        <p:nvSpPr>
          <p:cNvPr id="3" name="Object2"/>
          <p:cNvSpPr/>
          <p:nvPr/>
        </p:nvSpPr>
        <p:spPr>
          <a:xfrm>
            <a:off x="609905" y="1429893"/>
            <a:ext cx="914400" cy="462915"/>
          </a:xfrm>
          <a:prstGeom prst="rect">
            <a:avLst/>
          </a:prstGeom>
          <a:noFill/>
          <a:ln/>
        </p:spPr>
        <p:txBody>
          <a:bodyPr wrap="square" lIns="0" tIns="0" rIns="0" bIns="0" rtlCol="0" anchor="t">
            <a:normAutofit/>
          </a:bodyPr>
          <a:lstStyle/>
          <a:p>
            <a:pPr algn="l">
              <a:lnSpc>
                <a:spcPts val="3198"/>
              </a:lnSpc>
            </a:pPr>
            <a:r>
              <a:rPr lang="en-US" sz="2300" b="0" dirty="0">
                <a:solidFill>
                  <a:srgbClr val="FFFFFF"/>
                </a:solidFill>
                <a:latin typeface="Arial" pitchFamily="34" charset="0"/>
                <a:ea typeface="Arial" pitchFamily="34" charset="-122"/>
                <a:cs typeface="Arial" pitchFamily="34" charset="-120"/>
              </a:rPr>
              <a:t>AMI码</a:t>
            </a:r>
            <a:endParaRPr lang="en-US" sz="2284" dirty="0"/>
          </a:p>
        </p:txBody>
      </p:sp>
      <p:sp>
        <p:nvSpPr>
          <p:cNvPr id="4" name="Object3"/>
          <p:cNvSpPr/>
          <p:nvPr/>
        </p:nvSpPr>
        <p:spPr>
          <a:xfrm>
            <a:off x="609905" y="2067687"/>
            <a:ext cx="1371600" cy="462915"/>
          </a:xfrm>
          <a:prstGeom prst="rect">
            <a:avLst/>
          </a:prstGeom>
          <a:noFill/>
          <a:ln/>
        </p:spPr>
        <p:txBody>
          <a:bodyPr wrap="square" lIns="0" tIns="0" rIns="0" bIns="0" rtlCol="0" anchor="t">
            <a:normAutofit/>
          </a:bodyPr>
          <a:lstStyle/>
          <a:p>
            <a:pPr algn="l">
              <a:lnSpc>
                <a:spcPts val="3198"/>
              </a:lnSpc>
            </a:pPr>
            <a:r>
              <a:rPr lang="en-US" sz="2300" b="0" dirty="0">
                <a:solidFill>
                  <a:srgbClr val="FFFFFF"/>
                </a:solidFill>
                <a:latin typeface="Arial" pitchFamily="34" charset="0"/>
                <a:ea typeface="Arial" pitchFamily="34" charset="-122"/>
                <a:cs typeface="Arial" pitchFamily="34" charset="-120"/>
              </a:rPr>
              <a:t>HDB_3码</a:t>
            </a:r>
            <a:endParaRPr lang="en-US" sz="2284" dirty="0"/>
          </a:p>
        </p:txBody>
      </p:sp>
      <p:sp>
        <p:nvSpPr>
          <p:cNvPr id="5" name="Object4"/>
          <p:cNvSpPr/>
          <p:nvPr/>
        </p:nvSpPr>
        <p:spPr>
          <a:xfrm>
            <a:off x="609905" y="2705481"/>
            <a:ext cx="1005840" cy="462915"/>
          </a:xfrm>
          <a:prstGeom prst="rect">
            <a:avLst/>
          </a:prstGeom>
          <a:noFill/>
          <a:ln/>
        </p:spPr>
        <p:txBody>
          <a:bodyPr wrap="square" lIns="0" tIns="0" rIns="0" bIns="0" rtlCol="0" anchor="t">
            <a:normAutofit/>
          </a:bodyPr>
          <a:lstStyle/>
          <a:p>
            <a:pPr algn="l">
              <a:lnSpc>
                <a:spcPts val="3198"/>
              </a:lnSpc>
            </a:pPr>
            <a:r>
              <a:rPr lang="en-US" sz="2300" b="0" dirty="0">
                <a:solidFill>
                  <a:srgbClr val="FFFFFF"/>
                </a:solidFill>
                <a:latin typeface="Arial" pitchFamily="34" charset="0"/>
                <a:ea typeface="Arial" pitchFamily="34" charset="-122"/>
                <a:cs typeface="Arial" pitchFamily="34" charset="-120"/>
              </a:rPr>
              <a:t>双相码</a:t>
            </a:r>
            <a:endParaRPr lang="en-US" sz="2284" dirty="0"/>
          </a:p>
        </p:txBody>
      </p:sp>
      <p:sp>
        <p:nvSpPr>
          <p:cNvPr id="6" name="Object5"/>
          <p:cNvSpPr/>
          <p:nvPr/>
        </p:nvSpPr>
        <p:spPr>
          <a:xfrm>
            <a:off x="609905" y="3343275"/>
            <a:ext cx="1188720" cy="462915"/>
          </a:xfrm>
          <a:prstGeom prst="rect">
            <a:avLst/>
          </a:prstGeom>
          <a:noFill/>
          <a:ln/>
        </p:spPr>
        <p:txBody>
          <a:bodyPr wrap="square" lIns="0" tIns="0" rIns="0" bIns="0" rtlCol="0" anchor="t">
            <a:normAutofit/>
          </a:bodyPr>
          <a:lstStyle/>
          <a:p>
            <a:pPr algn="l">
              <a:lnSpc>
                <a:spcPts val="3198"/>
              </a:lnSpc>
            </a:pPr>
            <a:r>
              <a:rPr lang="en-US" sz="2300" b="0" dirty="0">
                <a:solidFill>
                  <a:srgbClr val="FFFFFF"/>
                </a:solidFill>
                <a:latin typeface="Arial" pitchFamily="34" charset="0"/>
                <a:ea typeface="Arial" pitchFamily="34" charset="-122"/>
                <a:cs typeface="Arial" pitchFamily="34" charset="-120"/>
              </a:rPr>
              <a:t>Miller码</a:t>
            </a:r>
            <a:endParaRPr lang="en-US" sz="2284" dirty="0"/>
          </a:p>
        </p:txBody>
      </p:sp>
      <p:sp>
        <p:nvSpPr>
          <p:cNvPr id="7" name="Object6"/>
          <p:cNvSpPr/>
          <p:nvPr/>
        </p:nvSpPr>
        <p:spPr>
          <a:xfrm>
            <a:off x="609905" y="3981069"/>
            <a:ext cx="914400" cy="462915"/>
          </a:xfrm>
          <a:prstGeom prst="rect">
            <a:avLst/>
          </a:prstGeom>
          <a:noFill/>
          <a:ln/>
        </p:spPr>
        <p:txBody>
          <a:bodyPr wrap="square" lIns="0" tIns="0" rIns="0" bIns="0" rtlCol="0" anchor="t">
            <a:normAutofit/>
          </a:bodyPr>
          <a:lstStyle/>
          <a:p>
            <a:pPr algn="l">
              <a:lnSpc>
                <a:spcPts val="3198"/>
              </a:lnSpc>
            </a:pPr>
            <a:r>
              <a:rPr lang="en-US" sz="2300" b="0" dirty="0">
                <a:solidFill>
                  <a:srgbClr val="FFFFFF"/>
                </a:solidFill>
                <a:latin typeface="Arial" pitchFamily="34" charset="0"/>
                <a:ea typeface="Arial" pitchFamily="34" charset="-122"/>
                <a:cs typeface="Arial" pitchFamily="34" charset="-120"/>
              </a:rPr>
              <a:t>CMI码</a:t>
            </a:r>
            <a:endParaRPr lang="en-US" sz="2284" dirty="0"/>
          </a:p>
        </p:txBody>
      </p:sp>
      <p:sp>
        <p:nvSpPr>
          <p:cNvPr id="8" name="Object7"/>
          <p:cNvSpPr/>
          <p:nvPr/>
        </p:nvSpPr>
        <p:spPr>
          <a:xfrm>
            <a:off x="609905" y="4618863"/>
            <a:ext cx="1280160" cy="462915"/>
          </a:xfrm>
          <a:prstGeom prst="rect">
            <a:avLst/>
          </a:prstGeom>
          <a:noFill/>
          <a:ln/>
        </p:spPr>
        <p:txBody>
          <a:bodyPr wrap="square" lIns="0" tIns="0" rIns="0" bIns="0" rtlCol="0" anchor="t">
            <a:normAutofit/>
          </a:bodyPr>
          <a:lstStyle/>
          <a:p>
            <a:pPr algn="l">
              <a:lnSpc>
                <a:spcPts val="3198"/>
              </a:lnSpc>
            </a:pPr>
            <a:r>
              <a:rPr lang="en-US" sz="2300" b="0" dirty="0">
                <a:solidFill>
                  <a:srgbClr val="FFFFFF"/>
                </a:solidFill>
                <a:latin typeface="Arial" pitchFamily="34" charset="0"/>
                <a:ea typeface="Arial" pitchFamily="34" charset="-122"/>
                <a:cs typeface="Arial" pitchFamily="34" charset="-120"/>
              </a:rPr>
              <a:t>多进制码</a:t>
            </a:r>
            <a:endParaRPr lang="en-US" sz="2284" dirty="0"/>
          </a:p>
        </p:txBody>
      </p:sp>
      <p:pic>
        <p:nvPicPr>
          <p:cNvPr id="9" name="Object 8"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2862358"/>
            <a:ext cx="263347" cy="205740"/>
          </a:xfrm>
          <a:prstGeom prst="rect">
            <a:avLst/>
          </a:prstGeom>
        </p:spPr>
      </p:pic>
      <p:sp>
        <p:nvSpPr>
          <p:cNvPr id="10" name="Object9"/>
          <p:cNvSpPr/>
          <p:nvPr/>
        </p:nvSpPr>
        <p:spPr>
          <a:xfrm>
            <a:off x="256946" y="205740"/>
            <a:ext cx="1097280" cy="154305"/>
          </a:xfrm>
          <a:prstGeom prst="rect">
            <a:avLst/>
          </a:prstGeom>
          <a:noFill/>
          <a:ln/>
        </p:spPr>
        <p:txBody>
          <a:bodyPr wrap="square" lIns="0" tIns="0" rIns="0" bIns="0" rtlCol="0" anchor="t">
            <a:normAutofit/>
          </a:bodyPr>
          <a:lstStyle/>
          <a:p>
            <a:pPr algn="l">
              <a:lnSpc>
                <a:spcPts val="1035"/>
              </a:lnSpc>
            </a:pPr>
            <a:r>
              <a:rPr lang="en-US" sz="1000" b="0" dirty="0">
                <a:solidFill>
                  <a:srgbClr val="FFFFFF"/>
                </a:solidFill>
                <a:latin typeface="Arial" pitchFamily="34" charset="0"/>
                <a:ea typeface="Arial" pitchFamily="34" charset="-122"/>
                <a:cs typeface="Arial" pitchFamily="34" charset="-120"/>
              </a:rPr>
              <a:t>数字基带传输系统</a:t>
            </a:r>
            <a:endParaRPr lang="en-US" sz="973" dirty="0"/>
          </a:p>
        </p:txBody>
      </p:sp>
      <p:pic>
        <p:nvPicPr>
          <p:cNvPr id="11" name="Object 10"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56946" y="388849"/>
            <a:ext cx="256946" cy="22631"/>
          </a:xfrm>
          <a:prstGeom prst="rect">
            <a:avLst/>
          </a:prstGeom>
        </p:spPr>
      </p:pic>
    </p:spTree>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name="Slide 281">
    <p:spTree>
      <p:nvGrpSpPr>
        <p:cNvPr id="1" name=""/>
        <p:cNvGrpSpPr/>
        <p:nvPr/>
      </p:nvGrpSpPr>
      <p:grpSpPr>
        <a:xfrm>
          <a:off x="0" y="0"/>
          <a:ext cx="0" cy="0"/>
          <a:chOff x="0" y="0"/>
          <a:chExt cx="0" cy="0"/>
        </a:xfrm>
      </p:grpSpPr>
      <p:sp>
        <p:nvSpPr>
          <p:cNvPr id="2" name="Object1"/>
          <p:cNvSpPr/>
          <p:nvPr/>
        </p:nvSpPr>
        <p:spPr>
          <a:xfrm>
            <a:off x="609905" y="642938"/>
            <a:ext cx="4572000" cy="771525"/>
          </a:xfrm>
          <a:prstGeom prst="rect">
            <a:avLst/>
          </a:prstGeom>
          <a:noFill/>
          <a:ln/>
        </p:spPr>
        <p:txBody>
          <a:bodyPr wrap="square" lIns="0" tIns="0" rIns="0" bIns="0" rtlCol="0" anchor="t">
            <a:normAutofit/>
          </a:bodyPr>
          <a:lstStyle/>
          <a:p>
            <a:pPr algn="l">
              <a:lnSpc>
                <a:spcPts val="5444"/>
              </a:lnSpc>
            </a:pPr>
            <a:r>
              <a:rPr lang="en-US" sz="4200" b="1" dirty="0">
                <a:solidFill>
                  <a:srgbClr val="FFFFFF"/>
                </a:solidFill>
                <a:latin typeface="Arial" pitchFamily="34" charset="0"/>
                <a:ea typeface="Arial" pitchFamily="34" charset="-122"/>
                <a:cs typeface="Arial" pitchFamily="34" charset="-120"/>
              </a:rPr>
              <a:t>数字基带信号传输</a:t>
            </a:r>
            <a:endParaRPr lang="en-US" sz="4188" dirty="0"/>
          </a:p>
        </p:txBody>
      </p:sp>
      <p:sp>
        <p:nvSpPr>
          <p:cNvPr id="3" name="Object2"/>
          <p:cNvSpPr/>
          <p:nvPr/>
        </p:nvSpPr>
        <p:spPr>
          <a:xfrm>
            <a:off x="609905" y="1429893"/>
            <a:ext cx="0" cy="0"/>
          </a:xfrm>
          <a:prstGeom prst="rect">
            <a:avLst/>
          </a:prstGeom>
          <a:noFill/>
          <a:ln/>
        </p:spPr>
        <p:txBody>
          <a:bodyPr wrap="square" lIns="0" tIns="0" rIns="0" bIns="0" rtlCol="0" anchor="t">
            <a:normAutofit fontScale="25000" lnSpcReduction="20000"/>
          </a:bodyPr>
          <a:lstStyle/>
          <a:p>
            <a:pPr algn="l">
              <a:lnSpc>
                <a:spcPts val="3198"/>
              </a:lnSpc>
            </a:pPr>
            <a:endParaRPr lang="en-US" sz="2284" dirty="0"/>
          </a:p>
        </p:txBody>
      </p:sp>
      <p:pic>
        <p:nvPicPr>
          <p:cNvPr id="4" name="Object 3"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71170" y="1491615"/>
            <a:ext cx="309067" cy="308610"/>
          </a:xfrm>
          <a:prstGeom prst="rect">
            <a:avLst/>
          </a:prstGeom>
        </p:spPr>
      </p:pic>
      <p:sp>
        <p:nvSpPr>
          <p:cNvPr id="5" name="Object4"/>
          <p:cNvSpPr/>
          <p:nvPr/>
        </p:nvSpPr>
        <p:spPr>
          <a:xfrm>
            <a:off x="609905" y="2067687"/>
            <a:ext cx="1280160" cy="462915"/>
          </a:xfrm>
          <a:prstGeom prst="rect">
            <a:avLst/>
          </a:prstGeom>
          <a:noFill/>
          <a:ln/>
        </p:spPr>
        <p:txBody>
          <a:bodyPr wrap="square" lIns="0" tIns="0" rIns="0" bIns="0" rtlCol="0" anchor="t">
            <a:normAutofit/>
          </a:bodyPr>
          <a:lstStyle/>
          <a:p>
            <a:pPr algn="l">
              <a:lnSpc>
                <a:spcPts val="3198"/>
              </a:lnSpc>
            </a:pPr>
            <a:r>
              <a:rPr lang="en-US" sz="2300" b="0" dirty="0">
                <a:solidFill>
                  <a:srgbClr val="FFFFFF"/>
                </a:solidFill>
                <a:latin typeface="Arial" pitchFamily="34" charset="0"/>
                <a:ea typeface="Arial" pitchFamily="34" charset="-122"/>
                <a:cs typeface="Arial" pitchFamily="34" charset="-120"/>
              </a:rPr>
              <a:t>输入信号</a:t>
            </a:r>
            <a:endParaRPr lang="en-US" sz="2284" dirty="0"/>
          </a:p>
        </p:txBody>
      </p:sp>
      <p:sp>
        <p:nvSpPr>
          <p:cNvPr id="6" name="Object5"/>
          <p:cNvSpPr/>
          <p:nvPr/>
        </p:nvSpPr>
        <p:spPr>
          <a:xfrm>
            <a:off x="609905" y="2705481"/>
            <a:ext cx="1280160" cy="462915"/>
          </a:xfrm>
          <a:prstGeom prst="rect">
            <a:avLst/>
          </a:prstGeom>
          <a:noFill/>
          <a:ln/>
        </p:spPr>
        <p:txBody>
          <a:bodyPr wrap="square" lIns="0" tIns="0" rIns="0" bIns="0" rtlCol="0" anchor="t">
            <a:normAutofit/>
          </a:bodyPr>
          <a:lstStyle/>
          <a:p>
            <a:pPr algn="l">
              <a:lnSpc>
                <a:spcPts val="3198"/>
              </a:lnSpc>
            </a:pPr>
            <a:r>
              <a:rPr lang="en-US" sz="2300" b="0" dirty="0">
                <a:solidFill>
                  <a:srgbClr val="FFFFFF"/>
                </a:solidFill>
                <a:latin typeface="Arial" pitchFamily="34" charset="0"/>
                <a:ea typeface="Arial" pitchFamily="34" charset="-122"/>
                <a:cs typeface="Arial" pitchFamily="34" charset="-120"/>
              </a:rPr>
              <a:t>传输函数</a:t>
            </a:r>
            <a:endParaRPr lang="en-US" sz="2284" dirty="0"/>
          </a:p>
        </p:txBody>
      </p:sp>
      <p:sp>
        <p:nvSpPr>
          <p:cNvPr id="7" name="Object6"/>
          <p:cNvSpPr/>
          <p:nvPr/>
        </p:nvSpPr>
        <p:spPr>
          <a:xfrm>
            <a:off x="609905" y="3343275"/>
            <a:ext cx="1280160" cy="462915"/>
          </a:xfrm>
          <a:prstGeom prst="rect">
            <a:avLst/>
          </a:prstGeom>
          <a:noFill/>
          <a:ln/>
        </p:spPr>
        <p:txBody>
          <a:bodyPr wrap="square" lIns="0" tIns="0" rIns="0" bIns="0" rtlCol="0" anchor="t">
            <a:normAutofit/>
          </a:bodyPr>
          <a:lstStyle/>
          <a:p>
            <a:pPr algn="l">
              <a:lnSpc>
                <a:spcPts val="3198"/>
              </a:lnSpc>
            </a:pPr>
            <a:r>
              <a:rPr lang="en-US" sz="2300" b="0" dirty="0">
                <a:solidFill>
                  <a:srgbClr val="FFFFFF"/>
                </a:solidFill>
                <a:latin typeface="Arial" pitchFamily="34" charset="0"/>
                <a:ea typeface="Arial" pitchFamily="34" charset="-122"/>
                <a:cs typeface="Arial" pitchFamily="34" charset="-120"/>
              </a:rPr>
              <a:t>接收信号</a:t>
            </a:r>
            <a:endParaRPr lang="en-US" sz="2284" dirty="0"/>
          </a:p>
        </p:txBody>
      </p:sp>
      <p:pic>
        <p:nvPicPr>
          <p:cNvPr id="8" name="Object 7"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0" y="2862358"/>
            <a:ext cx="263347" cy="205740"/>
          </a:xfrm>
          <a:prstGeom prst="rect">
            <a:avLst/>
          </a:prstGeom>
        </p:spPr>
      </p:pic>
      <p:sp>
        <p:nvSpPr>
          <p:cNvPr id="9" name="Object8"/>
          <p:cNvSpPr/>
          <p:nvPr/>
        </p:nvSpPr>
        <p:spPr>
          <a:xfrm>
            <a:off x="256946" y="205740"/>
            <a:ext cx="1097280" cy="154305"/>
          </a:xfrm>
          <a:prstGeom prst="rect">
            <a:avLst/>
          </a:prstGeom>
          <a:noFill/>
          <a:ln/>
        </p:spPr>
        <p:txBody>
          <a:bodyPr wrap="square" lIns="0" tIns="0" rIns="0" bIns="0" rtlCol="0" anchor="t">
            <a:normAutofit/>
          </a:bodyPr>
          <a:lstStyle/>
          <a:p>
            <a:pPr algn="l">
              <a:lnSpc>
                <a:spcPts val="1035"/>
              </a:lnSpc>
            </a:pPr>
            <a:r>
              <a:rPr lang="en-US" sz="1000" b="0" dirty="0">
                <a:solidFill>
                  <a:srgbClr val="FFFFFF"/>
                </a:solidFill>
                <a:latin typeface="Arial" pitchFamily="34" charset="0"/>
                <a:ea typeface="Arial" pitchFamily="34" charset="-122"/>
                <a:cs typeface="Arial" pitchFamily="34" charset="-120"/>
              </a:rPr>
              <a:t>数字基带传输系统</a:t>
            </a:r>
            <a:endParaRPr lang="en-US" sz="973" dirty="0"/>
          </a:p>
        </p:txBody>
      </p:sp>
      <p:pic>
        <p:nvPicPr>
          <p:cNvPr id="10" name="Object 9"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56946" y="388849"/>
            <a:ext cx="256946" cy="22631"/>
          </a:xfrm>
          <a:prstGeom prst="rect">
            <a:avLst/>
          </a:prstGeom>
        </p:spPr>
      </p:pic>
    </p:spTree>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name="Slide 282">
    <p:spTree>
      <p:nvGrpSpPr>
        <p:cNvPr id="1" name=""/>
        <p:cNvGrpSpPr/>
        <p:nvPr/>
      </p:nvGrpSpPr>
      <p:grpSpPr>
        <a:xfrm>
          <a:off x="0" y="0"/>
          <a:ext cx="0" cy="0"/>
          <a:chOff x="0" y="0"/>
          <a:chExt cx="0" cy="0"/>
        </a:xfrm>
      </p:grpSpPr>
      <p:pic>
        <p:nvPicPr>
          <p:cNvPr id="2" name="Object 1" descr="file://C:\Users\tons\AppData\Roaming\XMind\Electron v3\vana\workbooks\f4ea90d42ceac6a1d5eb8b85d1\resources\1af2767ff891f9c473f095e1e38d81810d6bcb184937be718ee276909c99a929.jpg"/>
          <p:cNvPicPr>
            <a:picLocks noChangeAspect="1"/>
          </p:cNvPicPr>
          <p:nvPr/>
        </p:nvPicPr>
        <p:blipFill>
          <a:blip r:embed="rId3"/>
          <a:stretch>
            <a:fillRect/>
          </a:stretch>
        </p:blipFill>
        <p:spPr>
          <a:xfrm>
            <a:off x="609905" y="1733874"/>
            <a:ext cx="7925105" cy="1676267"/>
          </a:xfrm>
          <a:prstGeom prst="rect">
            <a:avLst/>
          </a:prstGeom>
        </p:spPr>
      </p:pic>
      <p:sp>
        <p:nvSpPr>
          <p:cNvPr id="3" name="Object2"/>
          <p:cNvSpPr/>
          <p:nvPr/>
        </p:nvSpPr>
        <p:spPr>
          <a:xfrm>
            <a:off x="256946" y="205740"/>
            <a:ext cx="1097280" cy="154305"/>
          </a:xfrm>
          <a:prstGeom prst="rect">
            <a:avLst/>
          </a:prstGeom>
          <a:noFill/>
          <a:ln/>
        </p:spPr>
        <p:txBody>
          <a:bodyPr wrap="square" lIns="0" tIns="0" rIns="0" bIns="0" rtlCol="0" anchor="t">
            <a:normAutofit/>
          </a:bodyPr>
          <a:lstStyle/>
          <a:p>
            <a:pPr algn="l">
              <a:lnSpc>
                <a:spcPts val="1035"/>
              </a:lnSpc>
            </a:pPr>
            <a:r>
              <a:rPr lang="en-US" sz="1000" b="0" dirty="0">
                <a:solidFill>
                  <a:srgbClr val="FFFFFF"/>
                </a:solidFill>
                <a:latin typeface="Arial" pitchFamily="34" charset="0"/>
                <a:ea typeface="Arial" pitchFamily="34" charset="-122"/>
                <a:cs typeface="Arial" pitchFamily="34" charset="-120"/>
              </a:rPr>
              <a:t>数字基带传输系统</a:t>
            </a:r>
            <a:endParaRPr lang="en-US" sz="973" dirty="0"/>
          </a:p>
        </p:txBody>
      </p:sp>
      <p:pic>
        <p:nvPicPr>
          <p:cNvPr id="4" name="Object 3"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56946" y="388849"/>
            <a:ext cx="256946" cy="22631"/>
          </a:xfrm>
          <a:prstGeom prst="rect">
            <a:avLst/>
          </a:prstGeom>
        </p:spPr>
      </p:pic>
    </p:spTree>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name="Slide 283">
    <p:spTree>
      <p:nvGrpSpPr>
        <p:cNvPr id="1" name=""/>
        <p:cNvGrpSpPr/>
        <p:nvPr/>
      </p:nvGrpSpPr>
      <p:grpSpPr>
        <a:xfrm>
          <a:off x="0" y="0"/>
          <a:ext cx="0" cy="0"/>
          <a:chOff x="0" y="0"/>
          <a:chExt cx="0" cy="0"/>
        </a:xfrm>
      </p:grpSpPr>
      <p:sp>
        <p:nvSpPr>
          <p:cNvPr id="2" name="Object1"/>
          <p:cNvSpPr/>
          <p:nvPr/>
        </p:nvSpPr>
        <p:spPr>
          <a:xfrm>
            <a:off x="609905" y="1552308"/>
            <a:ext cx="2926080" cy="977265"/>
          </a:xfrm>
          <a:prstGeom prst="rect">
            <a:avLst/>
          </a:prstGeom>
          <a:noFill/>
          <a:ln/>
        </p:spPr>
        <p:txBody>
          <a:bodyPr wrap="square" lIns="0" tIns="0" rIns="0" bIns="0" rtlCol="0" anchor="t">
            <a:normAutofit/>
          </a:bodyPr>
          <a:lstStyle/>
          <a:p>
            <a:pPr algn="l">
              <a:lnSpc>
                <a:spcPts val="6929"/>
              </a:lnSpc>
            </a:pPr>
            <a:r>
              <a:rPr lang="en-US" sz="5300" b="1" dirty="0">
                <a:solidFill>
                  <a:srgbClr val="FFFFFF"/>
                </a:solidFill>
                <a:latin typeface="Arial" pitchFamily="34" charset="0"/>
                <a:ea typeface="Arial" pitchFamily="34" charset="-122"/>
                <a:cs typeface="Arial" pitchFamily="34" charset="-120"/>
              </a:rPr>
              <a:t>输入信号</a:t>
            </a:r>
            <a:endParaRPr lang="en-US" sz="5330" dirty="0"/>
          </a:p>
        </p:txBody>
      </p:sp>
      <p:sp>
        <p:nvSpPr>
          <p:cNvPr id="3" name="Object2"/>
          <p:cNvSpPr/>
          <p:nvPr/>
        </p:nvSpPr>
        <p:spPr>
          <a:xfrm>
            <a:off x="609905" y="2922537"/>
            <a:ext cx="0" cy="0"/>
          </a:xfrm>
          <a:prstGeom prst="rect">
            <a:avLst/>
          </a:prstGeom>
          <a:noFill/>
          <a:ln/>
        </p:spPr>
        <p:txBody>
          <a:bodyPr wrap="square" lIns="0" tIns="0" rIns="0" bIns="0" rtlCol="0" anchor="t">
            <a:normAutofit fontScale="25000" lnSpcReduction="20000"/>
          </a:bodyPr>
          <a:lstStyle/>
          <a:p>
            <a:pPr algn="l">
              <a:lnSpc>
                <a:spcPts val="4949"/>
              </a:lnSpc>
            </a:pPr>
            <a:endParaRPr lang="en-US" sz="3807" dirty="0"/>
          </a:p>
        </p:txBody>
      </p:sp>
      <p:pic>
        <p:nvPicPr>
          <p:cNvPr id="4" name="Object 3"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86714" y="2999689"/>
            <a:ext cx="514807" cy="514350"/>
          </a:xfrm>
          <a:prstGeom prst="rect">
            <a:avLst/>
          </a:prstGeom>
        </p:spPr>
      </p:pic>
      <p:pic>
        <p:nvPicPr>
          <p:cNvPr id="5" name="Object 4"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09905" y="2488425"/>
            <a:ext cx="2880360" cy="434111"/>
          </a:xfrm>
          <a:prstGeom prst="rect">
            <a:avLst/>
          </a:prstGeom>
        </p:spPr>
      </p:pic>
      <p:sp>
        <p:nvSpPr>
          <p:cNvPr id="6" name="Object5"/>
          <p:cNvSpPr/>
          <p:nvPr/>
        </p:nvSpPr>
        <p:spPr>
          <a:xfrm>
            <a:off x="256946" y="205740"/>
            <a:ext cx="1097280" cy="154305"/>
          </a:xfrm>
          <a:prstGeom prst="rect">
            <a:avLst/>
          </a:prstGeom>
          <a:noFill/>
          <a:ln/>
        </p:spPr>
        <p:txBody>
          <a:bodyPr wrap="square" lIns="0" tIns="0" rIns="0" bIns="0" rtlCol="0" anchor="t">
            <a:normAutofit/>
          </a:bodyPr>
          <a:lstStyle/>
          <a:p>
            <a:pPr algn="l">
              <a:lnSpc>
                <a:spcPts val="1035"/>
              </a:lnSpc>
            </a:pPr>
            <a:r>
              <a:rPr lang="en-US" sz="1000" b="0" dirty="0">
                <a:solidFill>
                  <a:srgbClr val="FFFFFF"/>
                </a:solidFill>
                <a:latin typeface="Arial" pitchFamily="34" charset="0"/>
                <a:ea typeface="Arial" pitchFamily="34" charset="-122"/>
                <a:cs typeface="Arial" pitchFamily="34" charset="-120"/>
              </a:rPr>
              <a:t>数字基带传输系统</a:t>
            </a:r>
            <a:endParaRPr lang="en-US" sz="973" dirty="0"/>
          </a:p>
        </p:txBody>
      </p:sp>
      <p:pic>
        <p:nvPicPr>
          <p:cNvPr id="7" name="Object 6"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56946" y="388849"/>
            <a:ext cx="256946" cy="22631"/>
          </a:xfrm>
          <a:prstGeom prst="rect">
            <a:avLst/>
          </a:prstGeom>
        </p:spPr>
      </p:pic>
    </p:spTree>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name="Slide 284">
    <p:spTree>
      <p:nvGrpSpPr>
        <p:cNvPr id="1" name=""/>
        <p:cNvGrpSpPr/>
        <p:nvPr/>
      </p:nvGrpSpPr>
      <p:grpSpPr>
        <a:xfrm>
          <a:off x="0" y="0"/>
          <a:ext cx="0" cy="0"/>
          <a:chOff x="0" y="0"/>
          <a:chExt cx="0" cy="0"/>
        </a:xfrm>
      </p:grpSpPr>
      <p:pic>
        <p:nvPicPr>
          <p:cNvPr id="2" name="Object 1" descr="file://C:\Users\tons\AppData\Roaming\XMind\Electron v3\vana\workbooks\f4ea90d42ceac6a1d5eb8b85d1\resources\e523df69e150a5ea6a5d1fb579d526c77085ce8e145f215892b94ab504b08293.png"/>
          <p:cNvPicPr>
            <a:picLocks noChangeAspect="1"/>
          </p:cNvPicPr>
          <p:nvPr/>
        </p:nvPicPr>
        <p:blipFill>
          <a:blip r:embed="rId3"/>
          <a:stretch>
            <a:fillRect/>
          </a:stretch>
        </p:blipFill>
        <p:spPr>
          <a:xfrm>
            <a:off x="1218895" y="1489043"/>
            <a:ext cx="6705295" cy="2165414"/>
          </a:xfrm>
          <a:prstGeom prst="rect">
            <a:avLst/>
          </a:prstGeom>
        </p:spPr>
      </p:pic>
      <p:sp>
        <p:nvSpPr>
          <p:cNvPr id="3" name="Object2"/>
          <p:cNvSpPr/>
          <p:nvPr/>
        </p:nvSpPr>
        <p:spPr>
          <a:xfrm>
            <a:off x="256946" y="205740"/>
            <a:ext cx="1097280" cy="154305"/>
          </a:xfrm>
          <a:prstGeom prst="rect">
            <a:avLst/>
          </a:prstGeom>
          <a:noFill/>
          <a:ln/>
        </p:spPr>
        <p:txBody>
          <a:bodyPr wrap="square" lIns="0" tIns="0" rIns="0" bIns="0" rtlCol="0" anchor="t">
            <a:normAutofit/>
          </a:bodyPr>
          <a:lstStyle/>
          <a:p>
            <a:pPr algn="l">
              <a:lnSpc>
                <a:spcPts val="1035"/>
              </a:lnSpc>
            </a:pPr>
            <a:r>
              <a:rPr lang="en-US" sz="1000" b="0" dirty="0">
                <a:solidFill>
                  <a:srgbClr val="FFFFFF"/>
                </a:solidFill>
                <a:latin typeface="Arial" pitchFamily="34" charset="0"/>
                <a:ea typeface="Arial" pitchFamily="34" charset="-122"/>
                <a:cs typeface="Arial" pitchFamily="34" charset="-120"/>
              </a:rPr>
              <a:t>数字基带传输系统</a:t>
            </a:r>
            <a:endParaRPr lang="en-US" sz="973" dirty="0"/>
          </a:p>
        </p:txBody>
      </p:sp>
      <p:pic>
        <p:nvPicPr>
          <p:cNvPr id="4" name="Object 3"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56946" y="388849"/>
            <a:ext cx="256946" cy="22631"/>
          </a:xfrm>
          <a:prstGeom prst="rect">
            <a:avLst/>
          </a:prstGeom>
        </p:spPr>
      </p:pic>
    </p:spTree>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name="Slide 285">
    <p:spTree>
      <p:nvGrpSpPr>
        <p:cNvPr id="1" name=""/>
        <p:cNvGrpSpPr/>
        <p:nvPr/>
      </p:nvGrpSpPr>
      <p:grpSpPr>
        <a:xfrm>
          <a:off x="0" y="0"/>
          <a:ext cx="0" cy="0"/>
          <a:chOff x="0" y="0"/>
          <a:chExt cx="0" cy="0"/>
        </a:xfrm>
      </p:grpSpPr>
      <p:sp>
        <p:nvSpPr>
          <p:cNvPr id="2" name="Object1"/>
          <p:cNvSpPr/>
          <p:nvPr/>
        </p:nvSpPr>
        <p:spPr>
          <a:xfrm>
            <a:off x="609905" y="1552308"/>
            <a:ext cx="2926080" cy="977265"/>
          </a:xfrm>
          <a:prstGeom prst="rect">
            <a:avLst/>
          </a:prstGeom>
          <a:noFill/>
          <a:ln/>
        </p:spPr>
        <p:txBody>
          <a:bodyPr wrap="square" lIns="0" tIns="0" rIns="0" bIns="0" rtlCol="0" anchor="t">
            <a:normAutofit/>
          </a:bodyPr>
          <a:lstStyle/>
          <a:p>
            <a:pPr algn="l">
              <a:lnSpc>
                <a:spcPts val="6929"/>
              </a:lnSpc>
            </a:pPr>
            <a:r>
              <a:rPr lang="en-US" sz="5300" b="1" dirty="0">
                <a:solidFill>
                  <a:srgbClr val="FFFFFF"/>
                </a:solidFill>
                <a:latin typeface="Arial" pitchFamily="34" charset="0"/>
                <a:ea typeface="Arial" pitchFamily="34" charset="-122"/>
                <a:cs typeface="Arial" pitchFamily="34" charset="-120"/>
              </a:rPr>
              <a:t>传输函数</a:t>
            </a:r>
            <a:endParaRPr lang="en-US" sz="5330" dirty="0"/>
          </a:p>
        </p:txBody>
      </p:sp>
      <p:sp>
        <p:nvSpPr>
          <p:cNvPr id="3" name="Object2"/>
          <p:cNvSpPr/>
          <p:nvPr/>
        </p:nvSpPr>
        <p:spPr>
          <a:xfrm>
            <a:off x="609905" y="2922537"/>
            <a:ext cx="0" cy="0"/>
          </a:xfrm>
          <a:prstGeom prst="rect">
            <a:avLst/>
          </a:prstGeom>
          <a:noFill/>
          <a:ln/>
        </p:spPr>
        <p:txBody>
          <a:bodyPr wrap="square" lIns="0" tIns="0" rIns="0" bIns="0" rtlCol="0" anchor="t">
            <a:normAutofit fontScale="25000" lnSpcReduction="20000"/>
          </a:bodyPr>
          <a:lstStyle/>
          <a:p>
            <a:pPr algn="l">
              <a:lnSpc>
                <a:spcPts val="4949"/>
              </a:lnSpc>
            </a:pPr>
            <a:endParaRPr lang="en-US" sz="3807" dirty="0"/>
          </a:p>
        </p:txBody>
      </p:sp>
      <p:pic>
        <p:nvPicPr>
          <p:cNvPr id="4" name="Object 3"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86714" y="2999689"/>
            <a:ext cx="514807" cy="514350"/>
          </a:xfrm>
          <a:prstGeom prst="rect">
            <a:avLst/>
          </a:prstGeom>
        </p:spPr>
      </p:pic>
      <p:pic>
        <p:nvPicPr>
          <p:cNvPr id="5" name="Object 4"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09905" y="2488425"/>
            <a:ext cx="2880360" cy="434111"/>
          </a:xfrm>
          <a:prstGeom prst="rect">
            <a:avLst/>
          </a:prstGeom>
        </p:spPr>
      </p:pic>
      <p:sp>
        <p:nvSpPr>
          <p:cNvPr id="6" name="Object5"/>
          <p:cNvSpPr/>
          <p:nvPr/>
        </p:nvSpPr>
        <p:spPr>
          <a:xfrm>
            <a:off x="256946" y="205740"/>
            <a:ext cx="1097280" cy="154305"/>
          </a:xfrm>
          <a:prstGeom prst="rect">
            <a:avLst/>
          </a:prstGeom>
          <a:noFill/>
          <a:ln/>
        </p:spPr>
        <p:txBody>
          <a:bodyPr wrap="square" lIns="0" tIns="0" rIns="0" bIns="0" rtlCol="0" anchor="t">
            <a:normAutofit/>
          </a:bodyPr>
          <a:lstStyle/>
          <a:p>
            <a:pPr algn="l">
              <a:lnSpc>
                <a:spcPts val="1035"/>
              </a:lnSpc>
            </a:pPr>
            <a:r>
              <a:rPr lang="en-US" sz="1000" b="0" dirty="0">
                <a:solidFill>
                  <a:srgbClr val="FFFFFF"/>
                </a:solidFill>
                <a:latin typeface="Arial" pitchFamily="34" charset="0"/>
                <a:ea typeface="Arial" pitchFamily="34" charset="-122"/>
                <a:cs typeface="Arial" pitchFamily="34" charset="-120"/>
              </a:rPr>
              <a:t>数字基带传输系统</a:t>
            </a:r>
            <a:endParaRPr lang="en-US" sz="973" dirty="0"/>
          </a:p>
        </p:txBody>
      </p:sp>
      <p:pic>
        <p:nvPicPr>
          <p:cNvPr id="7" name="Object 6"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56946" y="388849"/>
            <a:ext cx="256946" cy="22631"/>
          </a:xfrm>
          <a:prstGeom prst="rect">
            <a:avLst/>
          </a:prstGeom>
        </p:spPr>
      </p:pic>
    </p:spTree>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name="Slide 286">
    <p:spTree>
      <p:nvGrpSpPr>
        <p:cNvPr id="1" name=""/>
        <p:cNvGrpSpPr/>
        <p:nvPr/>
      </p:nvGrpSpPr>
      <p:grpSpPr>
        <a:xfrm>
          <a:off x="0" y="0"/>
          <a:ext cx="0" cy="0"/>
          <a:chOff x="0" y="0"/>
          <a:chExt cx="0" cy="0"/>
        </a:xfrm>
      </p:grpSpPr>
      <p:pic>
        <p:nvPicPr>
          <p:cNvPr id="2" name="Object 1" descr="file://C:\Users\tons\AppData\Roaming\XMind\Electron v3\vana\workbooks\f4ea90d42ceac6a1d5eb8b85d1\resources\0452fb02e3cac3e39a3312f01b4fe9a74edeebe01a7360db7719cad052da6b9c.png"/>
          <p:cNvPicPr>
            <a:picLocks noChangeAspect="1"/>
          </p:cNvPicPr>
          <p:nvPr/>
        </p:nvPicPr>
        <p:blipFill>
          <a:blip r:embed="rId3"/>
          <a:stretch>
            <a:fillRect/>
          </a:stretch>
        </p:blipFill>
        <p:spPr>
          <a:xfrm>
            <a:off x="1218895" y="2047627"/>
            <a:ext cx="6705295" cy="1047731"/>
          </a:xfrm>
          <a:prstGeom prst="rect">
            <a:avLst/>
          </a:prstGeom>
        </p:spPr>
      </p:pic>
      <p:sp>
        <p:nvSpPr>
          <p:cNvPr id="3" name="Object2"/>
          <p:cNvSpPr/>
          <p:nvPr/>
        </p:nvSpPr>
        <p:spPr>
          <a:xfrm>
            <a:off x="256946" y="205740"/>
            <a:ext cx="1097280" cy="154305"/>
          </a:xfrm>
          <a:prstGeom prst="rect">
            <a:avLst/>
          </a:prstGeom>
          <a:noFill/>
          <a:ln/>
        </p:spPr>
        <p:txBody>
          <a:bodyPr wrap="square" lIns="0" tIns="0" rIns="0" bIns="0" rtlCol="0" anchor="t">
            <a:normAutofit/>
          </a:bodyPr>
          <a:lstStyle/>
          <a:p>
            <a:pPr algn="l">
              <a:lnSpc>
                <a:spcPts val="1035"/>
              </a:lnSpc>
            </a:pPr>
            <a:r>
              <a:rPr lang="en-US" sz="1000" b="0" dirty="0">
                <a:solidFill>
                  <a:srgbClr val="FFFFFF"/>
                </a:solidFill>
                <a:latin typeface="Arial" pitchFamily="34" charset="0"/>
                <a:ea typeface="Arial" pitchFamily="34" charset="-122"/>
                <a:cs typeface="Arial" pitchFamily="34" charset="-120"/>
              </a:rPr>
              <a:t>数字基带传输系统</a:t>
            </a:r>
            <a:endParaRPr lang="en-US" sz="973" dirty="0"/>
          </a:p>
        </p:txBody>
      </p:sp>
      <p:pic>
        <p:nvPicPr>
          <p:cNvPr id="4" name="Object 3"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56946" y="388849"/>
            <a:ext cx="256946" cy="22631"/>
          </a:xfrm>
          <a:prstGeom prst="rect">
            <a:avLst/>
          </a:prstGeom>
        </p:spPr>
      </p:pic>
    </p:spTree>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name="Slide 287">
    <p:spTree>
      <p:nvGrpSpPr>
        <p:cNvPr id="1" name=""/>
        <p:cNvGrpSpPr/>
        <p:nvPr/>
      </p:nvGrpSpPr>
      <p:grpSpPr>
        <a:xfrm>
          <a:off x="0" y="0"/>
          <a:ext cx="0" cy="0"/>
          <a:chOff x="0" y="0"/>
          <a:chExt cx="0" cy="0"/>
        </a:xfrm>
      </p:grpSpPr>
      <p:sp>
        <p:nvSpPr>
          <p:cNvPr id="2" name="Object1"/>
          <p:cNvSpPr/>
          <p:nvPr/>
        </p:nvSpPr>
        <p:spPr>
          <a:xfrm>
            <a:off x="609905" y="1552308"/>
            <a:ext cx="2926080" cy="977265"/>
          </a:xfrm>
          <a:prstGeom prst="rect">
            <a:avLst/>
          </a:prstGeom>
          <a:noFill/>
          <a:ln/>
        </p:spPr>
        <p:txBody>
          <a:bodyPr wrap="square" lIns="0" tIns="0" rIns="0" bIns="0" rtlCol="0" anchor="t">
            <a:normAutofit/>
          </a:bodyPr>
          <a:lstStyle/>
          <a:p>
            <a:pPr algn="l">
              <a:lnSpc>
                <a:spcPts val="6929"/>
              </a:lnSpc>
            </a:pPr>
            <a:r>
              <a:rPr lang="en-US" sz="5300" b="1" dirty="0">
                <a:solidFill>
                  <a:srgbClr val="FFFFFF"/>
                </a:solidFill>
                <a:latin typeface="Arial" pitchFamily="34" charset="0"/>
                <a:ea typeface="Arial" pitchFamily="34" charset="-122"/>
                <a:cs typeface="Arial" pitchFamily="34" charset="-120"/>
              </a:rPr>
              <a:t>接收信号</a:t>
            </a:r>
            <a:endParaRPr lang="en-US" sz="5330" dirty="0"/>
          </a:p>
        </p:txBody>
      </p:sp>
      <p:sp>
        <p:nvSpPr>
          <p:cNvPr id="3" name="Object2"/>
          <p:cNvSpPr/>
          <p:nvPr/>
        </p:nvSpPr>
        <p:spPr>
          <a:xfrm>
            <a:off x="609905" y="2922537"/>
            <a:ext cx="0" cy="0"/>
          </a:xfrm>
          <a:prstGeom prst="rect">
            <a:avLst/>
          </a:prstGeom>
          <a:noFill/>
          <a:ln/>
        </p:spPr>
        <p:txBody>
          <a:bodyPr wrap="square" lIns="0" tIns="0" rIns="0" bIns="0" rtlCol="0" anchor="t">
            <a:normAutofit fontScale="25000" lnSpcReduction="20000"/>
          </a:bodyPr>
          <a:lstStyle/>
          <a:p>
            <a:pPr algn="l">
              <a:lnSpc>
                <a:spcPts val="4949"/>
              </a:lnSpc>
            </a:pPr>
            <a:endParaRPr lang="en-US" sz="3807" dirty="0"/>
          </a:p>
        </p:txBody>
      </p:sp>
      <p:pic>
        <p:nvPicPr>
          <p:cNvPr id="4" name="Object 3"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86714" y="2999689"/>
            <a:ext cx="514807" cy="514350"/>
          </a:xfrm>
          <a:prstGeom prst="rect">
            <a:avLst/>
          </a:prstGeom>
        </p:spPr>
      </p:pic>
      <p:pic>
        <p:nvPicPr>
          <p:cNvPr id="5" name="Object 4"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09905" y="2488425"/>
            <a:ext cx="2880360" cy="434111"/>
          </a:xfrm>
          <a:prstGeom prst="rect">
            <a:avLst/>
          </a:prstGeom>
        </p:spPr>
      </p:pic>
      <p:sp>
        <p:nvSpPr>
          <p:cNvPr id="6" name="Object5"/>
          <p:cNvSpPr/>
          <p:nvPr/>
        </p:nvSpPr>
        <p:spPr>
          <a:xfrm>
            <a:off x="256946" y="205740"/>
            <a:ext cx="1097280" cy="154305"/>
          </a:xfrm>
          <a:prstGeom prst="rect">
            <a:avLst/>
          </a:prstGeom>
          <a:noFill/>
          <a:ln/>
        </p:spPr>
        <p:txBody>
          <a:bodyPr wrap="square" lIns="0" tIns="0" rIns="0" bIns="0" rtlCol="0" anchor="t">
            <a:normAutofit/>
          </a:bodyPr>
          <a:lstStyle/>
          <a:p>
            <a:pPr algn="l">
              <a:lnSpc>
                <a:spcPts val="1035"/>
              </a:lnSpc>
            </a:pPr>
            <a:r>
              <a:rPr lang="en-US" sz="1000" b="0" dirty="0">
                <a:solidFill>
                  <a:srgbClr val="FFFFFF"/>
                </a:solidFill>
                <a:latin typeface="Arial" pitchFamily="34" charset="0"/>
                <a:ea typeface="Arial" pitchFamily="34" charset="-122"/>
                <a:cs typeface="Arial" pitchFamily="34" charset="-120"/>
              </a:rPr>
              <a:t>数字基带传输系统</a:t>
            </a:r>
            <a:endParaRPr lang="en-US" sz="973" dirty="0"/>
          </a:p>
        </p:txBody>
      </p:sp>
      <p:pic>
        <p:nvPicPr>
          <p:cNvPr id="7" name="Object 6"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56946" y="388849"/>
            <a:ext cx="256946" cy="22631"/>
          </a:xfrm>
          <a:prstGeom prst="rect">
            <a:avLst/>
          </a:prstGeom>
        </p:spPr>
      </p:pic>
    </p:spTree>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name="Slide 288">
    <p:spTree>
      <p:nvGrpSpPr>
        <p:cNvPr id="1" name=""/>
        <p:cNvGrpSpPr/>
        <p:nvPr/>
      </p:nvGrpSpPr>
      <p:grpSpPr>
        <a:xfrm>
          <a:off x="0" y="0"/>
          <a:ext cx="0" cy="0"/>
          <a:chOff x="0" y="0"/>
          <a:chExt cx="0" cy="0"/>
        </a:xfrm>
      </p:grpSpPr>
      <p:pic>
        <p:nvPicPr>
          <p:cNvPr id="2" name="Object 1" descr="file://C:\Users\tons\AppData\Roaming\XMind\Electron v3\vana\workbooks\f4ea90d42ceac6a1d5eb8b85d1\resources\bfdfea530c6d751aaf72621f34f5b1e7fbc51b8b28a0f1986823275d4e560bb1.png"/>
          <p:cNvPicPr>
            <a:picLocks noChangeAspect="1"/>
          </p:cNvPicPr>
          <p:nvPr/>
        </p:nvPicPr>
        <p:blipFill>
          <a:blip r:embed="rId3"/>
          <a:stretch>
            <a:fillRect/>
          </a:stretch>
        </p:blipFill>
        <p:spPr>
          <a:xfrm>
            <a:off x="1218895" y="1742618"/>
            <a:ext cx="6705295" cy="1657750"/>
          </a:xfrm>
          <a:prstGeom prst="rect">
            <a:avLst/>
          </a:prstGeom>
        </p:spPr>
      </p:pic>
      <p:sp>
        <p:nvSpPr>
          <p:cNvPr id="3" name="Object2"/>
          <p:cNvSpPr/>
          <p:nvPr/>
        </p:nvSpPr>
        <p:spPr>
          <a:xfrm>
            <a:off x="256946" y="205740"/>
            <a:ext cx="1097280" cy="154305"/>
          </a:xfrm>
          <a:prstGeom prst="rect">
            <a:avLst/>
          </a:prstGeom>
          <a:noFill/>
          <a:ln/>
        </p:spPr>
        <p:txBody>
          <a:bodyPr wrap="square" lIns="0" tIns="0" rIns="0" bIns="0" rtlCol="0" anchor="t">
            <a:normAutofit/>
          </a:bodyPr>
          <a:lstStyle/>
          <a:p>
            <a:pPr algn="l">
              <a:lnSpc>
                <a:spcPts val="1035"/>
              </a:lnSpc>
            </a:pPr>
            <a:r>
              <a:rPr lang="en-US" sz="1000" b="0" dirty="0">
                <a:solidFill>
                  <a:srgbClr val="FFFFFF"/>
                </a:solidFill>
                <a:latin typeface="Arial" pitchFamily="34" charset="0"/>
                <a:ea typeface="Arial" pitchFamily="34" charset="-122"/>
                <a:cs typeface="Arial" pitchFamily="34" charset="-120"/>
              </a:rPr>
              <a:t>数字基带传输系统</a:t>
            </a:r>
            <a:endParaRPr lang="en-US" sz="973" dirty="0"/>
          </a:p>
        </p:txBody>
      </p:sp>
      <p:pic>
        <p:nvPicPr>
          <p:cNvPr id="4" name="Object 3"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56946" y="388849"/>
            <a:ext cx="256946" cy="22631"/>
          </a:xfrm>
          <a:prstGeom prst="rect">
            <a:avLst/>
          </a:prstGeom>
        </p:spPr>
      </p:pic>
    </p:spTree>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name="Slide 289">
    <p:spTree>
      <p:nvGrpSpPr>
        <p:cNvPr id="1" name=""/>
        <p:cNvGrpSpPr/>
        <p:nvPr/>
      </p:nvGrpSpPr>
      <p:grpSpPr>
        <a:xfrm>
          <a:off x="0" y="0"/>
          <a:ext cx="0" cy="0"/>
          <a:chOff x="0" y="0"/>
          <a:chExt cx="0" cy="0"/>
        </a:xfrm>
      </p:grpSpPr>
      <p:sp>
        <p:nvSpPr>
          <p:cNvPr id="2" name="Object1"/>
          <p:cNvSpPr/>
          <p:nvPr/>
        </p:nvSpPr>
        <p:spPr>
          <a:xfrm>
            <a:off x="609905" y="1552308"/>
            <a:ext cx="0" cy="0"/>
          </a:xfrm>
          <a:prstGeom prst="rect">
            <a:avLst/>
          </a:prstGeom>
          <a:noFill/>
          <a:ln/>
        </p:spPr>
        <p:txBody>
          <a:bodyPr wrap="square" lIns="0" tIns="0" rIns="0" bIns="0" rtlCol="0" anchor="t">
            <a:normAutofit fontScale="25000" lnSpcReduction="20000"/>
          </a:bodyPr>
          <a:lstStyle/>
          <a:p>
            <a:pPr algn="l">
              <a:lnSpc>
                <a:spcPts val="6929"/>
              </a:lnSpc>
            </a:pPr>
            <a:endParaRPr lang="en-US" sz="5330" dirty="0"/>
          </a:p>
        </p:txBody>
      </p:sp>
      <p:pic>
        <p:nvPicPr>
          <p:cNvPr id="3" name="Object 2"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17804" y="1660322"/>
            <a:ext cx="720547" cy="720090"/>
          </a:xfrm>
          <a:prstGeom prst="rect">
            <a:avLst/>
          </a:prstGeom>
        </p:spPr>
      </p:pic>
      <p:sp>
        <p:nvSpPr>
          <p:cNvPr id="4" name="Object3"/>
          <p:cNvSpPr/>
          <p:nvPr/>
        </p:nvSpPr>
        <p:spPr>
          <a:xfrm>
            <a:off x="609905" y="2922537"/>
            <a:ext cx="0" cy="0"/>
          </a:xfrm>
          <a:prstGeom prst="rect">
            <a:avLst/>
          </a:prstGeom>
          <a:noFill/>
          <a:ln/>
        </p:spPr>
        <p:txBody>
          <a:bodyPr wrap="square" lIns="0" tIns="0" rIns="0" bIns="0" rtlCol="0" anchor="t">
            <a:normAutofit fontScale="25000" lnSpcReduction="20000"/>
          </a:bodyPr>
          <a:lstStyle/>
          <a:p>
            <a:pPr algn="l">
              <a:lnSpc>
                <a:spcPts val="4949"/>
              </a:lnSpc>
            </a:pPr>
            <a:endParaRPr lang="en-US" sz="3807" dirty="0"/>
          </a:p>
        </p:txBody>
      </p:sp>
      <p:pic>
        <p:nvPicPr>
          <p:cNvPr id="5" name="Object 4"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86714" y="2999689"/>
            <a:ext cx="514807" cy="514350"/>
          </a:xfrm>
          <a:prstGeom prst="rect">
            <a:avLst/>
          </a:prstGeom>
        </p:spPr>
      </p:pic>
      <p:pic>
        <p:nvPicPr>
          <p:cNvPr id="6" name="Object 5"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09905" y="2488425"/>
            <a:ext cx="936346" cy="434111"/>
          </a:xfrm>
          <a:prstGeom prst="rect">
            <a:avLst/>
          </a:prstGeom>
        </p:spPr>
      </p:pic>
      <p:sp>
        <p:nvSpPr>
          <p:cNvPr id="7" name="Object6"/>
          <p:cNvSpPr/>
          <p:nvPr/>
        </p:nvSpPr>
        <p:spPr>
          <a:xfrm>
            <a:off x="256946" y="205740"/>
            <a:ext cx="1097280" cy="154305"/>
          </a:xfrm>
          <a:prstGeom prst="rect">
            <a:avLst/>
          </a:prstGeom>
          <a:noFill/>
          <a:ln/>
        </p:spPr>
        <p:txBody>
          <a:bodyPr wrap="square" lIns="0" tIns="0" rIns="0" bIns="0" rtlCol="0" anchor="t">
            <a:normAutofit/>
          </a:bodyPr>
          <a:lstStyle/>
          <a:p>
            <a:pPr algn="l">
              <a:lnSpc>
                <a:spcPts val="1035"/>
              </a:lnSpc>
            </a:pPr>
            <a:r>
              <a:rPr lang="en-US" sz="1000" b="0" dirty="0">
                <a:solidFill>
                  <a:srgbClr val="FFFFFF"/>
                </a:solidFill>
                <a:latin typeface="Arial" pitchFamily="34" charset="0"/>
                <a:ea typeface="Arial" pitchFamily="34" charset="-122"/>
                <a:cs typeface="Arial" pitchFamily="34" charset="-120"/>
              </a:rPr>
              <a:t>数字基带传输系统</a:t>
            </a:r>
            <a:endParaRPr lang="en-US" sz="973" dirty="0"/>
          </a:p>
        </p:txBody>
      </p:sp>
      <p:pic>
        <p:nvPicPr>
          <p:cNvPr id="8" name="Object 7"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56946" y="388849"/>
            <a:ext cx="256946" cy="22631"/>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9">
    <p:spTree>
      <p:nvGrpSpPr>
        <p:cNvPr id="1" name=""/>
        <p:cNvGrpSpPr/>
        <p:nvPr/>
      </p:nvGrpSpPr>
      <p:grpSpPr>
        <a:xfrm>
          <a:off x="0" y="0"/>
          <a:ext cx="0" cy="0"/>
          <a:chOff x="0" y="0"/>
          <a:chExt cx="0" cy="0"/>
        </a:xfrm>
      </p:grpSpPr>
      <p:sp>
        <p:nvSpPr>
          <p:cNvPr id="2" name="Object1"/>
          <p:cNvSpPr/>
          <p:nvPr/>
        </p:nvSpPr>
        <p:spPr>
          <a:xfrm>
            <a:off x="609905" y="642938"/>
            <a:ext cx="4023360" cy="771525"/>
          </a:xfrm>
          <a:prstGeom prst="rect">
            <a:avLst/>
          </a:prstGeom>
          <a:noFill/>
          <a:ln/>
        </p:spPr>
        <p:txBody>
          <a:bodyPr wrap="square" lIns="0" tIns="0" rIns="0" bIns="0" rtlCol="0" anchor="t">
            <a:normAutofit/>
          </a:bodyPr>
          <a:lstStyle/>
          <a:p>
            <a:pPr algn="l">
              <a:lnSpc>
                <a:spcPts val="5444"/>
              </a:lnSpc>
            </a:pPr>
            <a:r>
              <a:rPr lang="en-US" sz="4200" b="1" dirty="0">
                <a:solidFill>
                  <a:srgbClr val="FFFFFF"/>
                </a:solidFill>
                <a:latin typeface="Arial" pitchFamily="34" charset="0"/>
                <a:ea typeface="Arial" pitchFamily="34" charset="-122"/>
                <a:cs typeface="Arial" pitchFamily="34" charset="-120"/>
              </a:rPr>
              <a:t>数字通信的缺点</a:t>
            </a:r>
            <a:endParaRPr lang="en-US" sz="4188" dirty="0"/>
          </a:p>
        </p:txBody>
      </p:sp>
      <p:sp>
        <p:nvSpPr>
          <p:cNvPr id="3" name="Object2"/>
          <p:cNvSpPr/>
          <p:nvPr/>
        </p:nvSpPr>
        <p:spPr>
          <a:xfrm>
            <a:off x="609905" y="1429893"/>
            <a:ext cx="2194560" cy="462915"/>
          </a:xfrm>
          <a:prstGeom prst="rect">
            <a:avLst/>
          </a:prstGeom>
          <a:noFill/>
          <a:ln/>
        </p:spPr>
        <p:txBody>
          <a:bodyPr wrap="square" lIns="0" tIns="0" rIns="0" bIns="0" rtlCol="0" anchor="t">
            <a:normAutofit/>
          </a:bodyPr>
          <a:lstStyle/>
          <a:p>
            <a:pPr algn="l">
              <a:lnSpc>
                <a:spcPts val="3198"/>
              </a:lnSpc>
            </a:pPr>
            <a:r>
              <a:rPr lang="en-US" sz="2300" b="0" dirty="0">
                <a:solidFill>
                  <a:srgbClr val="FFFFFF"/>
                </a:solidFill>
                <a:latin typeface="Arial" pitchFamily="34" charset="0"/>
                <a:ea typeface="Arial" pitchFamily="34" charset="-122"/>
                <a:cs typeface="Arial" pitchFamily="34" charset="-120"/>
              </a:rPr>
              <a:t>频带利用率不高</a:t>
            </a:r>
            <a:endParaRPr lang="en-US" sz="2284" dirty="0"/>
          </a:p>
        </p:txBody>
      </p:sp>
      <p:sp>
        <p:nvSpPr>
          <p:cNvPr id="4" name="Object3"/>
          <p:cNvSpPr/>
          <p:nvPr/>
        </p:nvSpPr>
        <p:spPr>
          <a:xfrm>
            <a:off x="609905" y="2067687"/>
            <a:ext cx="2194560" cy="462915"/>
          </a:xfrm>
          <a:prstGeom prst="rect">
            <a:avLst/>
          </a:prstGeom>
          <a:noFill/>
          <a:ln/>
        </p:spPr>
        <p:txBody>
          <a:bodyPr wrap="square" lIns="0" tIns="0" rIns="0" bIns="0" rtlCol="0" anchor="t">
            <a:normAutofit/>
          </a:bodyPr>
          <a:lstStyle/>
          <a:p>
            <a:pPr algn="l">
              <a:lnSpc>
                <a:spcPts val="3198"/>
              </a:lnSpc>
            </a:pPr>
            <a:r>
              <a:rPr lang="en-US" sz="2300" b="0" dirty="0">
                <a:solidFill>
                  <a:srgbClr val="FFFFFF"/>
                </a:solidFill>
                <a:latin typeface="Arial" pitchFamily="34" charset="0"/>
                <a:ea typeface="Arial" pitchFamily="34" charset="-122"/>
                <a:cs typeface="Arial" pitchFamily="34" charset="-120"/>
              </a:rPr>
              <a:t>系统设备较复杂</a:t>
            </a:r>
            <a:endParaRPr lang="en-US" sz="2284" dirty="0"/>
          </a:p>
        </p:txBody>
      </p:sp>
      <p:pic>
        <p:nvPicPr>
          <p:cNvPr id="5" name="Object 4"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2862358"/>
            <a:ext cx="263347" cy="205740"/>
          </a:xfrm>
          <a:prstGeom prst="rect">
            <a:avLst/>
          </a:prstGeom>
        </p:spPr>
      </p:pic>
      <p:sp>
        <p:nvSpPr>
          <p:cNvPr id="6" name="Object5"/>
          <p:cNvSpPr/>
          <p:nvPr/>
        </p:nvSpPr>
        <p:spPr>
          <a:xfrm>
            <a:off x="256946" y="205740"/>
            <a:ext cx="274320" cy="154305"/>
          </a:xfrm>
          <a:prstGeom prst="rect">
            <a:avLst/>
          </a:prstGeom>
          <a:noFill/>
          <a:ln/>
        </p:spPr>
        <p:txBody>
          <a:bodyPr wrap="square" lIns="0" tIns="0" rIns="0" bIns="0" rtlCol="0" anchor="t">
            <a:normAutofit/>
          </a:bodyPr>
          <a:lstStyle/>
          <a:p>
            <a:pPr algn="l">
              <a:lnSpc>
                <a:spcPts val="1035"/>
              </a:lnSpc>
            </a:pPr>
            <a:r>
              <a:rPr lang="en-US" sz="1000" b="0" dirty="0">
                <a:solidFill>
                  <a:srgbClr val="FFFFFF"/>
                </a:solidFill>
                <a:latin typeface="Arial" pitchFamily="34" charset="0"/>
                <a:ea typeface="Arial" pitchFamily="34" charset="-122"/>
                <a:cs typeface="Arial" pitchFamily="34" charset="-120"/>
              </a:rPr>
              <a:t>绪论</a:t>
            </a:r>
            <a:endParaRPr lang="en-US" sz="973" dirty="0"/>
          </a:p>
        </p:txBody>
      </p:sp>
      <p:pic>
        <p:nvPicPr>
          <p:cNvPr id="7" name="Object 6"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56946" y="388849"/>
            <a:ext cx="256946" cy="22631"/>
          </a:xfrm>
          <a:prstGeom prst="rect">
            <a:avLst/>
          </a:prstGeom>
        </p:spPr>
      </p:pic>
    </p:spTree>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name="Slide 290">
    <p:spTree>
      <p:nvGrpSpPr>
        <p:cNvPr id="1" name=""/>
        <p:cNvGrpSpPr/>
        <p:nvPr/>
      </p:nvGrpSpPr>
      <p:grpSpPr>
        <a:xfrm>
          <a:off x="0" y="0"/>
          <a:ext cx="0" cy="0"/>
          <a:chOff x="0" y="0"/>
          <a:chExt cx="0" cy="0"/>
        </a:xfrm>
      </p:grpSpPr>
      <p:pic>
        <p:nvPicPr>
          <p:cNvPr id="2" name="Object 1" descr="file://C:\Users\tons\AppData\Roaming\XMind\Electron v3\vana\workbooks\f4ea90d42ceac6a1d5eb8b85d1\resources\2c9fca307aabd0e5f23b2062e920b262f36e971fcb525680a24a76b30a1b81c1.png"/>
          <p:cNvPicPr>
            <a:picLocks noChangeAspect="1"/>
          </p:cNvPicPr>
          <p:nvPr/>
        </p:nvPicPr>
        <p:blipFill>
          <a:blip r:embed="rId3"/>
          <a:stretch>
            <a:fillRect/>
          </a:stretch>
        </p:blipFill>
        <p:spPr>
          <a:xfrm>
            <a:off x="1218895" y="1703527"/>
            <a:ext cx="6705295" cy="1736446"/>
          </a:xfrm>
          <a:prstGeom prst="rect">
            <a:avLst/>
          </a:prstGeom>
        </p:spPr>
      </p:pic>
      <p:sp>
        <p:nvSpPr>
          <p:cNvPr id="3" name="Object2"/>
          <p:cNvSpPr/>
          <p:nvPr/>
        </p:nvSpPr>
        <p:spPr>
          <a:xfrm>
            <a:off x="256946" y="205740"/>
            <a:ext cx="1097280" cy="154305"/>
          </a:xfrm>
          <a:prstGeom prst="rect">
            <a:avLst/>
          </a:prstGeom>
          <a:noFill/>
          <a:ln/>
        </p:spPr>
        <p:txBody>
          <a:bodyPr wrap="square" lIns="0" tIns="0" rIns="0" bIns="0" rtlCol="0" anchor="t">
            <a:normAutofit/>
          </a:bodyPr>
          <a:lstStyle/>
          <a:p>
            <a:pPr algn="l">
              <a:lnSpc>
                <a:spcPts val="1035"/>
              </a:lnSpc>
            </a:pPr>
            <a:r>
              <a:rPr lang="en-US" sz="1000" b="0" dirty="0">
                <a:solidFill>
                  <a:srgbClr val="FFFFFF"/>
                </a:solidFill>
                <a:latin typeface="Arial" pitchFamily="34" charset="0"/>
                <a:ea typeface="Arial" pitchFamily="34" charset="-122"/>
                <a:cs typeface="Arial" pitchFamily="34" charset="-120"/>
              </a:rPr>
              <a:t>数字基带传输系统</a:t>
            </a:r>
            <a:endParaRPr lang="en-US" sz="973" dirty="0"/>
          </a:p>
        </p:txBody>
      </p:sp>
      <p:pic>
        <p:nvPicPr>
          <p:cNvPr id="4" name="Object 3"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56946" y="388849"/>
            <a:ext cx="256946" cy="22631"/>
          </a:xfrm>
          <a:prstGeom prst="rect">
            <a:avLst/>
          </a:prstGeom>
        </p:spPr>
      </p:pic>
    </p:spTree>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name="Slide 291">
    <p:spTree>
      <p:nvGrpSpPr>
        <p:cNvPr id="1" name=""/>
        <p:cNvGrpSpPr/>
        <p:nvPr/>
      </p:nvGrpSpPr>
      <p:grpSpPr>
        <a:xfrm>
          <a:off x="0" y="0"/>
          <a:ext cx="0" cy="0"/>
          <a:chOff x="0" y="0"/>
          <a:chExt cx="0" cy="0"/>
        </a:xfrm>
      </p:grpSpPr>
      <p:sp>
        <p:nvSpPr>
          <p:cNvPr id="2" name="Object1"/>
          <p:cNvSpPr/>
          <p:nvPr/>
        </p:nvSpPr>
        <p:spPr>
          <a:xfrm>
            <a:off x="609905" y="642938"/>
            <a:ext cx="3474720" cy="771525"/>
          </a:xfrm>
          <a:prstGeom prst="rect">
            <a:avLst/>
          </a:prstGeom>
          <a:noFill/>
          <a:ln/>
        </p:spPr>
        <p:txBody>
          <a:bodyPr wrap="square" lIns="0" tIns="0" rIns="0" bIns="0" rtlCol="0" anchor="t">
            <a:normAutofit/>
          </a:bodyPr>
          <a:lstStyle/>
          <a:p>
            <a:pPr algn="l">
              <a:lnSpc>
                <a:spcPts val="5444"/>
              </a:lnSpc>
            </a:pPr>
            <a:r>
              <a:rPr lang="en-US" sz="4200" b="1" dirty="0">
                <a:solidFill>
                  <a:srgbClr val="FFFFFF"/>
                </a:solidFill>
                <a:latin typeface="Arial" pitchFamily="34" charset="0"/>
                <a:ea typeface="Arial" pitchFamily="34" charset="-122"/>
                <a:cs typeface="Arial" pitchFamily="34" charset="-120"/>
              </a:rPr>
              <a:t>部分响应系统</a:t>
            </a:r>
            <a:endParaRPr lang="en-US" sz="4188" dirty="0"/>
          </a:p>
        </p:txBody>
      </p:sp>
      <p:sp>
        <p:nvSpPr>
          <p:cNvPr id="3" name="Object2"/>
          <p:cNvSpPr/>
          <p:nvPr/>
        </p:nvSpPr>
        <p:spPr>
          <a:xfrm>
            <a:off x="609905" y="1429893"/>
            <a:ext cx="0" cy="0"/>
          </a:xfrm>
          <a:prstGeom prst="rect">
            <a:avLst/>
          </a:prstGeom>
          <a:noFill/>
          <a:ln/>
        </p:spPr>
        <p:txBody>
          <a:bodyPr wrap="square" lIns="0" tIns="0" rIns="0" bIns="0" rtlCol="0" anchor="t">
            <a:normAutofit fontScale="25000" lnSpcReduction="20000"/>
          </a:bodyPr>
          <a:lstStyle/>
          <a:p>
            <a:pPr algn="l">
              <a:lnSpc>
                <a:spcPts val="3198"/>
              </a:lnSpc>
            </a:pPr>
            <a:endParaRPr lang="en-US" sz="2284" dirty="0"/>
          </a:p>
        </p:txBody>
      </p:sp>
      <p:pic>
        <p:nvPicPr>
          <p:cNvPr id="4" name="Object 3"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71170" y="1491615"/>
            <a:ext cx="309067" cy="308610"/>
          </a:xfrm>
          <a:prstGeom prst="rect">
            <a:avLst/>
          </a:prstGeom>
        </p:spPr>
      </p:pic>
      <p:sp>
        <p:nvSpPr>
          <p:cNvPr id="5" name="Object4"/>
          <p:cNvSpPr/>
          <p:nvPr/>
        </p:nvSpPr>
        <p:spPr>
          <a:xfrm>
            <a:off x="609905" y="2067687"/>
            <a:ext cx="0" cy="0"/>
          </a:xfrm>
          <a:prstGeom prst="rect">
            <a:avLst/>
          </a:prstGeom>
          <a:noFill/>
          <a:ln/>
        </p:spPr>
        <p:txBody>
          <a:bodyPr wrap="square" lIns="0" tIns="0" rIns="0" bIns="0" rtlCol="0" anchor="t">
            <a:normAutofit fontScale="25000" lnSpcReduction="20000"/>
          </a:bodyPr>
          <a:lstStyle/>
          <a:p>
            <a:pPr algn="l">
              <a:lnSpc>
                <a:spcPts val="3198"/>
              </a:lnSpc>
            </a:pPr>
            <a:endParaRPr lang="en-US" sz="2284" dirty="0"/>
          </a:p>
        </p:txBody>
      </p:sp>
      <p:pic>
        <p:nvPicPr>
          <p:cNvPr id="6" name="Object 5"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71170" y="2129409"/>
            <a:ext cx="309067" cy="308610"/>
          </a:xfrm>
          <a:prstGeom prst="rect">
            <a:avLst/>
          </a:prstGeom>
        </p:spPr>
      </p:pic>
      <p:pic>
        <p:nvPicPr>
          <p:cNvPr id="7" name="Object 6"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0" y="2862358"/>
            <a:ext cx="263347" cy="205740"/>
          </a:xfrm>
          <a:prstGeom prst="rect">
            <a:avLst/>
          </a:prstGeom>
        </p:spPr>
      </p:pic>
      <p:sp>
        <p:nvSpPr>
          <p:cNvPr id="8" name="Object7"/>
          <p:cNvSpPr/>
          <p:nvPr/>
        </p:nvSpPr>
        <p:spPr>
          <a:xfrm>
            <a:off x="256946" y="205740"/>
            <a:ext cx="1097280" cy="154305"/>
          </a:xfrm>
          <a:prstGeom prst="rect">
            <a:avLst/>
          </a:prstGeom>
          <a:noFill/>
          <a:ln/>
        </p:spPr>
        <p:txBody>
          <a:bodyPr wrap="square" lIns="0" tIns="0" rIns="0" bIns="0" rtlCol="0" anchor="t">
            <a:normAutofit/>
          </a:bodyPr>
          <a:lstStyle/>
          <a:p>
            <a:pPr algn="l">
              <a:lnSpc>
                <a:spcPts val="1035"/>
              </a:lnSpc>
            </a:pPr>
            <a:r>
              <a:rPr lang="en-US" sz="1000" b="0" dirty="0">
                <a:solidFill>
                  <a:srgbClr val="FFFFFF"/>
                </a:solidFill>
                <a:latin typeface="Arial" pitchFamily="34" charset="0"/>
                <a:ea typeface="Arial" pitchFamily="34" charset="-122"/>
                <a:cs typeface="Arial" pitchFamily="34" charset="-120"/>
              </a:rPr>
              <a:t>数字基带传输系统</a:t>
            </a:r>
            <a:endParaRPr lang="en-US" sz="973" dirty="0"/>
          </a:p>
        </p:txBody>
      </p:sp>
      <p:pic>
        <p:nvPicPr>
          <p:cNvPr id="9" name="Object 8"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56946" y="388849"/>
            <a:ext cx="256946" cy="22631"/>
          </a:xfrm>
          <a:prstGeom prst="rect">
            <a:avLst/>
          </a:prstGeom>
        </p:spPr>
      </p:pic>
    </p:spTree>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name="Slide 292">
    <p:spTree>
      <p:nvGrpSpPr>
        <p:cNvPr id="1" name=""/>
        <p:cNvGrpSpPr/>
        <p:nvPr/>
      </p:nvGrpSpPr>
      <p:grpSpPr>
        <a:xfrm>
          <a:off x="0" y="0"/>
          <a:ext cx="0" cy="0"/>
          <a:chOff x="0" y="0"/>
          <a:chExt cx="0" cy="0"/>
        </a:xfrm>
      </p:grpSpPr>
      <p:pic>
        <p:nvPicPr>
          <p:cNvPr id="2" name="Object 1" descr="file://C:\Users\tons\AppData\Roaming\XMind\Electron v3\vana\workbooks\f4ea90d42ceac6a1d5eb8b85d1\resources\039284f2fadebe1fe48fb49771f47396f684806df17d8b9f5efd9ef9dbe3a487.png"/>
          <p:cNvPicPr>
            <a:picLocks noChangeAspect="1"/>
          </p:cNvPicPr>
          <p:nvPr/>
        </p:nvPicPr>
        <p:blipFill>
          <a:blip r:embed="rId3"/>
          <a:stretch>
            <a:fillRect/>
          </a:stretch>
        </p:blipFill>
        <p:spPr>
          <a:xfrm>
            <a:off x="1218895" y="1539450"/>
            <a:ext cx="6705295" cy="2064087"/>
          </a:xfrm>
          <a:prstGeom prst="rect">
            <a:avLst/>
          </a:prstGeom>
        </p:spPr>
      </p:pic>
      <p:sp>
        <p:nvSpPr>
          <p:cNvPr id="3" name="Object2"/>
          <p:cNvSpPr/>
          <p:nvPr/>
        </p:nvSpPr>
        <p:spPr>
          <a:xfrm>
            <a:off x="256946" y="205740"/>
            <a:ext cx="1097280" cy="154305"/>
          </a:xfrm>
          <a:prstGeom prst="rect">
            <a:avLst/>
          </a:prstGeom>
          <a:noFill/>
          <a:ln/>
        </p:spPr>
        <p:txBody>
          <a:bodyPr wrap="square" lIns="0" tIns="0" rIns="0" bIns="0" rtlCol="0" anchor="t">
            <a:normAutofit/>
          </a:bodyPr>
          <a:lstStyle/>
          <a:p>
            <a:pPr algn="l">
              <a:lnSpc>
                <a:spcPts val="1035"/>
              </a:lnSpc>
            </a:pPr>
            <a:r>
              <a:rPr lang="en-US" sz="1000" b="0" dirty="0">
                <a:solidFill>
                  <a:srgbClr val="FFFFFF"/>
                </a:solidFill>
                <a:latin typeface="Arial" pitchFamily="34" charset="0"/>
                <a:ea typeface="Arial" pitchFamily="34" charset="-122"/>
                <a:cs typeface="Arial" pitchFamily="34" charset="-120"/>
              </a:rPr>
              <a:t>数字基带传输系统</a:t>
            </a:r>
            <a:endParaRPr lang="en-US" sz="973" dirty="0"/>
          </a:p>
        </p:txBody>
      </p:sp>
      <p:pic>
        <p:nvPicPr>
          <p:cNvPr id="4" name="Object 3"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56946" y="388849"/>
            <a:ext cx="256946" cy="22631"/>
          </a:xfrm>
          <a:prstGeom prst="rect">
            <a:avLst/>
          </a:prstGeom>
        </p:spPr>
      </p:pic>
    </p:spTree>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name="Slide 293">
    <p:spTree>
      <p:nvGrpSpPr>
        <p:cNvPr id="1" name=""/>
        <p:cNvGrpSpPr/>
        <p:nvPr/>
      </p:nvGrpSpPr>
      <p:grpSpPr>
        <a:xfrm>
          <a:off x="0" y="0"/>
          <a:ext cx="0" cy="0"/>
          <a:chOff x="0" y="0"/>
          <a:chExt cx="0" cy="0"/>
        </a:xfrm>
      </p:grpSpPr>
      <p:pic>
        <p:nvPicPr>
          <p:cNvPr id="2" name="Object 1" descr="file://C:\Users\tons\AppData\Roaming\XMind\Electron v3\vana\workbooks\f4ea90d42ceac6a1d5eb8b85d1\resources\a2bfae197720737f9663e68ea3677b03ff9a5227d2e5735d138c65f91701e3bb.png"/>
          <p:cNvPicPr>
            <a:picLocks noChangeAspect="1"/>
          </p:cNvPicPr>
          <p:nvPr/>
        </p:nvPicPr>
        <p:blipFill>
          <a:blip r:embed="rId3"/>
          <a:stretch>
            <a:fillRect/>
          </a:stretch>
        </p:blipFill>
        <p:spPr>
          <a:xfrm>
            <a:off x="1218895" y="1614545"/>
            <a:ext cx="6705295" cy="1914925"/>
          </a:xfrm>
          <a:prstGeom prst="rect">
            <a:avLst/>
          </a:prstGeom>
        </p:spPr>
      </p:pic>
      <p:sp>
        <p:nvSpPr>
          <p:cNvPr id="3" name="Object2"/>
          <p:cNvSpPr/>
          <p:nvPr/>
        </p:nvSpPr>
        <p:spPr>
          <a:xfrm>
            <a:off x="256946" y="205740"/>
            <a:ext cx="1097280" cy="154305"/>
          </a:xfrm>
          <a:prstGeom prst="rect">
            <a:avLst/>
          </a:prstGeom>
          <a:noFill/>
          <a:ln/>
        </p:spPr>
        <p:txBody>
          <a:bodyPr wrap="square" lIns="0" tIns="0" rIns="0" bIns="0" rtlCol="0" anchor="t">
            <a:normAutofit/>
          </a:bodyPr>
          <a:lstStyle/>
          <a:p>
            <a:pPr algn="l">
              <a:lnSpc>
                <a:spcPts val="1035"/>
              </a:lnSpc>
            </a:pPr>
            <a:r>
              <a:rPr lang="en-US" sz="1000" b="0" dirty="0">
                <a:solidFill>
                  <a:srgbClr val="FFFFFF"/>
                </a:solidFill>
                <a:latin typeface="Arial" pitchFamily="34" charset="0"/>
                <a:ea typeface="Arial" pitchFamily="34" charset="-122"/>
                <a:cs typeface="Arial" pitchFamily="34" charset="-120"/>
              </a:rPr>
              <a:t>数字基带传输系统</a:t>
            </a:r>
            <a:endParaRPr lang="en-US" sz="973" dirty="0"/>
          </a:p>
        </p:txBody>
      </p:sp>
      <p:pic>
        <p:nvPicPr>
          <p:cNvPr id="4" name="Object 3"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56946" y="388849"/>
            <a:ext cx="256946" cy="22631"/>
          </a:xfrm>
          <a:prstGeom prst="rect">
            <a:avLst/>
          </a:prstGeom>
        </p:spPr>
      </p:pic>
    </p:spTree>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name="Slide 294">
    <p:spTree>
      <p:nvGrpSpPr>
        <p:cNvPr id="1" name=""/>
        <p:cNvGrpSpPr/>
        <p:nvPr/>
      </p:nvGrpSpPr>
      <p:grpSpPr>
        <a:xfrm>
          <a:off x="0" y="0"/>
          <a:ext cx="0" cy="0"/>
          <a:chOff x="0" y="0"/>
          <a:chExt cx="0" cy="0"/>
        </a:xfrm>
      </p:grpSpPr>
      <p:sp>
        <p:nvSpPr>
          <p:cNvPr id="2" name="Object1"/>
          <p:cNvSpPr/>
          <p:nvPr/>
        </p:nvSpPr>
        <p:spPr>
          <a:xfrm>
            <a:off x="609905" y="642938"/>
            <a:ext cx="1188720" cy="771525"/>
          </a:xfrm>
          <a:prstGeom prst="rect">
            <a:avLst/>
          </a:prstGeom>
          <a:noFill/>
          <a:ln/>
        </p:spPr>
        <p:txBody>
          <a:bodyPr wrap="square" lIns="0" tIns="0" rIns="0" bIns="0" rtlCol="0" anchor="t">
            <a:normAutofit/>
          </a:bodyPr>
          <a:lstStyle/>
          <a:p>
            <a:pPr algn="l">
              <a:lnSpc>
                <a:spcPts val="5444"/>
              </a:lnSpc>
            </a:pPr>
            <a:r>
              <a:rPr lang="en-US" sz="4200" b="1" dirty="0">
                <a:solidFill>
                  <a:srgbClr val="FFFFFF"/>
                </a:solidFill>
                <a:latin typeface="Arial" pitchFamily="34" charset="0"/>
                <a:ea typeface="Arial" pitchFamily="34" charset="-122"/>
                <a:cs typeface="Arial" pitchFamily="34" charset="-120"/>
              </a:rPr>
              <a:t>眼图</a:t>
            </a:r>
            <a:endParaRPr lang="en-US" sz="4188" dirty="0"/>
          </a:p>
        </p:txBody>
      </p:sp>
      <p:sp>
        <p:nvSpPr>
          <p:cNvPr id="3" name="Object2"/>
          <p:cNvSpPr/>
          <p:nvPr/>
        </p:nvSpPr>
        <p:spPr>
          <a:xfrm>
            <a:off x="609905" y="1429893"/>
            <a:ext cx="7772400" cy="874395"/>
          </a:xfrm>
          <a:prstGeom prst="rect">
            <a:avLst/>
          </a:prstGeom>
          <a:noFill/>
          <a:ln/>
        </p:spPr>
        <p:txBody>
          <a:bodyPr wrap="square" lIns="0" tIns="0" rIns="0" bIns="0" rtlCol="0" anchor="t">
            <a:normAutofit/>
          </a:bodyPr>
          <a:lstStyle/>
          <a:p>
            <a:pPr algn="l">
              <a:lnSpc>
                <a:spcPts val="3198"/>
              </a:lnSpc>
            </a:pPr>
            <a:r>
              <a:rPr lang="en-US" sz="2300" b="0" dirty="0">
                <a:solidFill>
                  <a:srgbClr val="FFFFFF"/>
                </a:solidFill>
                <a:latin typeface="Arial" pitchFamily="34" charset="0"/>
                <a:ea typeface="Arial" pitchFamily="34" charset="-122"/>
                <a:cs typeface="Arial" pitchFamily="34" charset="-120"/>
              </a:rPr>
              <a:t>眼图是一系列数字信号在示波器上累积而显示的图形，它包含了丰富的信息，从眼图上可以观察出码间串扰和噪...</a:t>
            </a:r>
            <a:endParaRPr lang="en-US" sz="2284" dirty="0"/>
          </a:p>
        </p:txBody>
      </p:sp>
      <p:sp>
        <p:nvSpPr>
          <p:cNvPr id="4" name="Object3"/>
          <p:cNvSpPr/>
          <p:nvPr/>
        </p:nvSpPr>
        <p:spPr>
          <a:xfrm>
            <a:off x="609905" y="2499741"/>
            <a:ext cx="0" cy="0"/>
          </a:xfrm>
          <a:prstGeom prst="rect">
            <a:avLst/>
          </a:prstGeom>
          <a:noFill/>
          <a:ln/>
        </p:spPr>
        <p:txBody>
          <a:bodyPr wrap="square" lIns="0" tIns="0" rIns="0" bIns="0" rtlCol="0" anchor="t">
            <a:normAutofit fontScale="25000" lnSpcReduction="20000"/>
          </a:bodyPr>
          <a:lstStyle/>
          <a:p>
            <a:pPr algn="l">
              <a:lnSpc>
                <a:spcPts val="3198"/>
              </a:lnSpc>
            </a:pPr>
            <a:endParaRPr lang="en-US" sz="2284" dirty="0"/>
          </a:p>
        </p:txBody>
      </p:sp>
      <p:pic>
        <p:nvPicPr>
          <p:cNvPr id="5" name="Object 4"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71170" y="2561463"/>
            <a:ext cx="309067" cy="308610"/>
          </a:xfrm>
          <a:prstGeom prst="rect">
            <a:avLst/>
          </a:prstGeom>
        </p:spPr>
      </p:pic>
      <p:pic>
        <p:nvPicPr>
          <p:cNvPr id="6" name="Object 5"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0" y="2862358"/>
            <a:ext cx="263347" cy="205740"/>
          </a:xfrm>
          <a:prstGeom prst="rect">
            <a:avLst/>
          </a:prstGeom>
        </p:spPr>
      </p:pic>
      <p:sp>
        <p:nvSpPr>
          <p:cNvPr id="7" name="Object6"/>
          <p:cNvSpPr/>
          <p:nvPr/>
        </p:nvSpPr>
        <p:spPr>
          <a:xfrm>
            <a:off x="256946" y="205740"/>
            <a:ext cx="1097280" cy="154305"/>
          </a:xfrm>
          <a:prstGeom prst="rect">
            <a:avLst/>
          </a:prstGeom>
          <a:noFill/>
          <a:ln/>
        </p:spPr>
        <p:txBody>
          <a:bodyPr wrap="square" lIns="0" tIns="0" rIns="0" bIns="0" rtlCol="0" anchor="t">
            <a:normAutofit/>
          </a:bodyPr>
          <a:lstStyle/>
          <a:p>
            <a:pPr algn="l">
              <a:lnSpc>
                <a:spcPts val="1035"/>
              </a:lnSpc>
            </a:pPr>
            <a:r>
              <a:rPr lang="en-US" sz="1000" b="0" dirty="0">
                <a:solidFill>
                  <a:srgbClr val="FFFFFF"/>
                </a:solidFill>
                <a:latin typeface="Arial" pitchFamily="34" charset="0"/>
                <a:ea typeface="Arial" pitchFamily="34" charset="-122"/>
                <a:cs typeface="Arial" pitchFamily="34" charset="-120"/>
              </a:rPr>
              <a:t>数字基带传输系统</a:t>
            </a:r>
            <a:endParaRPr lang="en-US" sz="973" dirty="0"/>
          </a:p>
        </p:txBody>
      </p:sp>
      <p:pic>
        <p:nvPicPr>
          <p:cNvPr id="8" name="Object 7"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56946" y="388849"/>
            <a:ext cx="256946" cy="22631"/>
          </a:xfrm>
          <a:prstGeom prst="rect">
            <a:avLst/>
          </a:prstGeom>
        </p:spPr>
      </p:pic>
    </p:spTree>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name="Slide 295">
    <p:spTree>
      <p:nvGrpSpPr>
        <p:cNvPr id="1" name=""/>
        <p:cNvGrpSpPr/>
        <p:nvPr/>
      </p:nvGrpSpPr>
      <p:grpSpPr>
        <a:xfrm>
          <a:off x="0" y="0"/>
          <a:ext cx="0" cy="0"/>
          <a:chOff x="0" y="0"/>
          <a:chExt cx="0" cy="0"/>
        </a:xfrm>
      </p:grpSpPr>
      <p:sp>
        <p:nvSpPr>
          <p:cNvPr id="2" name="Object1"/>
          <p:cNvSpPr/>
          <p:nvPr/>
        </p:nvSpPr>
        <p:spPr>
          <a:xfrm>
            <a:off x="634594" y="1299762"/>
            <a:ext cx="7955280" cy="2571750"/>
          </a:xfrm>
          <a:prstGeom prst="rect">
            <a:avLst/>
          </a:prstGeom>
          <a:noFill/>
          <a:ln/>
        </p:spPr>
        <p:txBody>
          <a:bodyPr wrap="square" lIns="0" tIns="0" rIns="0" bIns="0" rtlCol="0" anchor="t">
            <a:normAutofit/>
          </a:bodyPr>
          <a:lstStyle/>
          <a:p>
            <a:pPr algn="l">
              <a:lnSpc>
                <a:spcPts val="3139"/>
              </a:lnSpc>
            </a:pPr>
            <a:r>
              <a:rPr lang="en-US" sz="2200" b="1" dirty="0">
                <a:solidFill>
                  <a:srgbClr val="FFFFFF"/>
                </a:solidFill>
                <a:latin typeface="Arial" pitchFamily="34" charset="0"/>
                <a:ea typeface="Arial" pitchFamily="34" charset="-122"/>
                <a:cs typeface="Arial" pitchFamily="34" charset="-120"/>
              </a:rPr>
              <a:t>眼图是一系列数字信号在示波器上累积而显示的图形，它包含了丰富的信息，从眼图上可以观察出码间串扰和噪声的影响，体现了数字信号整体的特征，从而估计系统优劣程度，因而眼图分析是高速互连系统信号完整性分析的核心。另外也可以用此图形对接收滤波器的特性加以调整，以减小码间串扰，改善系统的传输性能。</a:t>
            </a:r>
            <a:endParaRPr lang="en-US" sz="2242" dirty="0"/>
          </a:p>
        </p:txBody>
      </p:sp>
      <p:sp>
        <p:nvSpPr>
          <p:cNvPr id="3" name="Object2"/>
          <p:cNvSpPr/>
          <p:nvPr/>
        </p:nvSpPr>
        <p:spPr>
          <a:xfrm>
            <a:off x="256946" y="205740"/>
            <a:ext cx="1097280" cy="154305"/>
          </a:xfrm>
          <a:prstGeom prst="rect">
            <a:avLst/>
          </a:prstGeom>
          <a:noFill/>
          <a:ln/>
        </p:spPr>
        <p:txBody>
          <a:bodyPr wrap="square" lIns="0" tIns="0" rIns="0" bIns="0" rtlCol="0" anchor="t">
            <a:normAutofit/>
          </a:bodyPr>
          <a:lstStyle/>
          <a:p>
            <a:pPr algn="l">
              <a:lnSpc>
                <a:spcPts val="1035"/>
              </a:lnSpc>
            </a:pPr>
            <a:r>
              <a:rPr lang="en-US" sz="1000" b="0" dirty="0">
                <a:solidFill>
                  <a:srgbClr val="FFFFFF"/>
                </a:solidFill>
                <a:latin typeface="Arial" pitchFamily="34" charset="0"/>
                <a:ea typeface="Arial" pitchFamily="34" charset="-122"/>
                <a:cs typeface="Arial" pitchFamily="34" charset="-120"/>
              </a:rPr>
              <a:t>数字基带传输系统</a:t>
            </a:r>
            <a:endParaRPr lang="en-US" sz="973" dirty="0"/>
          </a:p>
        </p:txBody>
      </p:sp>
      <p:pic>
        <p:nvPicPr>
          <p:cNvPr id="4" name="Object 3"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56946" y="388849"/>
            <a:ext cx="256946" cy="22631"/>
          </a:xfrm>
          <a:prstGeom prst="rect">
            <a:avLst/>
          </a:prstGeom>
        </p:spPr>
      </p:pic>
    </p:spTree>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name="Slide 296">
    <p:spTree>
      <p:nvGrpSpPr>
        <p:cNvPr id="1" name=""/>
        <p:cNvGrpSpPr/>
        <p:nvPr/>
      </p:nvGrpSpPr>
      <p:grpSpPr>
        <a:xfrm>
          <a:off x="0" y="0"/>
          <a:ext cx="0" cy="0"/>
          <a:chOff x="0" y="0"/>
          <a:chExt cx="0" cy="0"/>
        </a:xfrm>
      </p:grpSpPr>
      <p:pic>
        <p:nvPicPr>
          <p:cNvPr id="2" name="Object 1" descr="file://C:\Users\tons\AppData\Roaming\XMind\Electron v3\vana\workbooks\f4ea90d42ceac6a1d5eb8b85d1\resources\a43c94e1ffa5e41a3aa54bce4c66dfb4b8b7e34fdf6992fa7483d73ca7e0d6e3.jpg"/>
          <p:cNvPicPr>
            <a:picLocks noChangeAspect="1"/>
          </p:cNvPicPr>
          <p:nvPr/>
        </p:nvPicPr>
        <p:blipFill>
          <a:blip r:embed="rId3"/>
          <a:stretch>
            <a:fillRect/>
          </a:stretch>
        </p:blipFill>
        <p:spPr>
          <a:xfrm>
            <a:off x="609905" y="745293"/>
            <a:ext cx="7925105" cy="3653428"/>
          </a:xfrm>
          <a:prstGeom prst="rect">
            <a:avLst/>
          </a:prstGeom>
        </p:spPr>
      </p:pic>
      <p:sp>
        <p:nvSpPr>
          <p:cNvPr id="3" name="Object2"/>
          <p:cNvSpPr/>
          <p:nvPr/>
        </p:nvSpPr>
        <p:spPr>
          <a:xfrm>
            <a:off x="256946" y="205740"/>
            <a:ext cx="1097280" cy="154305"/>
          </a:xfrm>
          <a:prstGeom prst="rect">
            <a:avLst/>
          </a:prstGeom>
          <a:noFill/>
          <a:ln/>
        </p:spPr>
        <p:txBody>
          <a:bodyPr wrap="square" lIns="0" tIns="0" rIns="0" bIns="0" rtlCol="0" anchor="t">
            <a:normAutofit/>
          </a:bodyPr>
          <a:lstStyle/>
          <a:p>
            <a:pPr algn="l">
              <a:lnSpc>
                <a:spcPts val="1035"/>
              </a:lnSpc>
            </a:pPr>
            <a:r>
              <a:rPr lang="en-US" sz="1000" b="0" dirty="0">
                <a:solidFill>
                  <a:srgbClr val="FFFFFF"/>
                </a:solidFill>
                <a:latin typeface="Arial" pitchFamily="34" charset="0"/>
                <a:ea typeface="Arial" pitchFamily="34" charset="-122"/>
                <a:cs typeface="Arial" pitchFamily="34" charset="-120"/>
              </a:rPr>
              <a:t>数字基带传输系统</a:t>
            </a:r>
            <a:endParaRPr lang="en-US" sz="973" dirty="0"/>
          </a:p>
        </p:txBody>
      </p:sp>
      <p:pic>
        <p:nvPicPr>
          <p:cNvPr id="4" name="Object 3"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56946" y="388849"/>
            <a:ext cx="256946" cy="22631"/>
          </a:xfrm>
          <a:prstGeom prst="rect">
            <a:avLst/>
          </a:prstGeom>
        </p:spPr>
      </p:pic>
    </p:spTree>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name="Slide 297">
    <p:spTree>
      <p:nvGrpSpPr>
        <p:cNvPr id="1" name=""/>
        <p:cNvGrpSpPr/>
        <p:nvPr/>
      </p:nvGrpSpPr>
      <p:grpSpPr>
        <a:xfrm>
          <a:off x="0" y="0"/>
          <a:ext cx="0" cy="0"/>
          <a:chOff x="0" y="0"/>
          <a:chExt cx="0" cy="0"/>
        </a:xfrm>
      </p:grpSpPr>
      <p:sp>
        <p:nvSpPr>
          <p:cNvPr id="2" name="Object1"/>
          <p:cNvSpPr/>
          <p:nvPr/>
        </p:nvSpPr>
        <p:spPr>
          <a:xfrm>
            <a:off x="609905" y="642938"/>
            <a:ext cx="2286000" cy="771525"/>
          </a:xfrm>
          <a:prstGeom prst="rect">
            <a:avLst/>
          </a:prstGeom>
          <a:noFill/>
          <a:ln/>
        </p:spPr>
        <p:txBody>
          <a:bodyPr wrap="square" lIns="0" tIns="0" rIns="0" bIns="0" rtlCol="0" anchor="t">
            <a:normAutofit/>
          </a:bodyPr>
          <a:lstStyle/>
          <a:p>
            <a:pPr algn="l">
              <a:lnSpc>
                <a:spcPts val="5444"/>
              </a:lnSpc>
            </a:pPr>
            <a:r>
              <a:rPr lang="en-US" sz="4200" b="1" dirty="0">
                <a:solidFill>
                  <a:srgbClr val="FFFFFF"/>
                </a:solidFill>
                <a:latin typeface="Arial" pitchFamily="34" charset="0"/>
                <a:ea typeface="Arial" pitchFamily="34" charset="-122"/>
                <a:cs typeface="Arial" pitchFamily="34" charset="-120"/>
              </a:rPr>
              <a:t>时域均衡</a:t>
            </a:r>
            <a:endParaRPr lang="en-US" sz="4188" dirty="0"/>
          </a:p>
        </p:txBody>
      </p:sp>
      <p:sp>
        <p:nvSpPr>
          <p:cNvPr id="3" name="Object2"/>
          <p:cNvSpPr/>
          <p:nvPr/>
        </p:nvSpPr>
        <p:spPr>
          <a:xfrm>
            <a:off x="609905" y="1429893"/>
            <a:ext cx="640080" cy="462915"/>
          </a:xfrm>
          <a:prstGeom prst="rect">
            <a:avLst/>
          </a:prstGeom>
          <a:noFill/>
          <a:ln/>
        </p:spPr>
        <p:txBody>
          <a:bodyPr wrap="square" lIns="0" tIns="0" rIns="0" bIns="0" rtlCol="0" anchor="t">
            <a:normAutofit/>
          </a:bodyPr>
          <a:lstStyle/>
          <a:p>
            <a:pPr algn="l">
              <a:lnSpc>
                <a:spcPts val="3198"/>
              </a:lnSpc>
            </a:pPr>
            <a:r>
              <a:rPr lang="en-US" sz="2300" b="0" dirty="0">
                <a:solidFill>
                  <a:srgbClr val="FFFFFF"/>
                </a:solidFill>
                <a:latin typeface="Arial" pitchFamily="34" charset="0"/>
                <a:ea typeface="Arial" pitchFamily="34" charset="-122"/>
                <a:cs typeface="Arial" pitchFamily="34" charset="-120"/>
              </a:rPr>
              <a:t>概念</a:t>
            </a:r>
            <a:endParaRPr lang="en-US" sz="2284" dirty="0"/>
          </a:p>
        </p:txBody>
      </p:sp>
      <p:sp>
        <p:nvSpPr>
          <p:cNvPr id="4" name="Object3"/>
          <p:cNvSpPr/>
          <p:nvPr/>
        </p:nvSpPr>
        <p:spPr>
          <a:xfrm>
            <a:off x="609905" y="2067687"/>
            <a:ext cx="1280160" cy="462915"/>
          </a:xfrm>
          <a:prstGeom prst="rect">
            <a:avLst/>
          </a:prstGeom>
          <a:noFill/>
          <a:ln/>
        </p:spPr>
        <p:txBody>
          <a:bodyPr wrap="square" lIns="0" tIns="0" rIns="0" bIns="0" rtlCol="0" anchor="t">
            <a:normAutofit/>
          </a:bodyPr>
          <a:lstStyle/>
          <a:p>
            <a:pPr algn="l">
              <a:lnSpc>
                <a:spcPts val="3198"/>
              </a:lnSpc>
            </a:pPr>
            <a:r>
              <a:rPr lang="en-US" sz="2300" b="0" dirty="0">
                <a:solidFill>
                  <a:srgbClr val="FFFFFF"/>
                </a:solidFill>
                <a:latin typeface="Arial" pitchFamily="34" charset="0"/>
                <a:ea typeface="Arial" pitchFamily="34" charset="-122"/>
                <a:cs typeface="Arial" pitchFamily="34" charset="-120"/>
              </a:rPr>
              <a:t>传输函数</a:t>
            </a:r>
            <a:endParaRPr lang="en-US" sz="2284" dirty="0"/>
          </a:p>
        </p:txBody>
      </p:sp>
      <p:sp>
        <p:nvSpPr>
          <p:cNvPr id="5" name="Object4"/>
          <p:cNvSpPr/>
          <p:nvPr/>
        </p:nvSpPr>
        <p:spPr>
          <a:xfrm>
            <a:off x="609905" y="2705481"/>
            <a:ext cx="0" cy="0"/>
          </a:xfrm>
          <a:prstGeom prst="rect">
            <a:avLst/>
          </a:prstGeom>
          <a:noFill/>
          <a:ln/>
        </p:spPr>
        <p:txBody>
          <a:bodyPr wrap="square" lIns="0" tIns="0" rIns="0" bIns="0" rtlCol="0" anchor="t">
            <a:normAutofit fontScale="25000" lnSpcReduction="20000"/>
          </a:bodyPr>
          <a:lstStyle/>
          <a:p>
            <a:pPr algn="l">
              <a:lnSpc>
                <a:spcPts val="3198"/>
              </a:lnSpc>
            </a:pPr>
            <a:endParaRPr lang="en-US" sz="2284" dirty="0"/>
          </a:p>
        </p:txBody>
      </p:sp>
      <p:pic>
        <p:nvPicPr>
          <p:cNvPr id="6" name="Object 5"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71170" y="2767203"/>
            <a:ext cx="309067" cy="308610"/>
          </a:xfrm>
          <a:prstGeom prst="rect">
            <a:avLst/>
          </a:prstGeom>
        </p:spPr>
      </p:pic>
      <p:sp>
        <p:nvSpPr>
          <p:cNvPr id="7" name="Object6"/>
          <p:cNvSpPr/>
          <p:nvPr/>
        </p:nvSpPr>
        <p:spPr>
          <a:xfrm>
            <a:off x="609905" y="3343275"/>
            <a:ext cx="0" cy="0"/>
          </a:xfrm>
          <a:prstGeom prst="rect">
            <a:avLst/>
          </a:prstGeom>
          <a:noFill/>
          <a:ln/>
        </p:spPr>
        <p:txBody>
          <a:bodyPr wrap="square" lIns="0" tIns="0" rIns="0" bIns="0" rtlCol="0" anchor="t">
            <a:normAutofit fontScale="25000" lnSpcReduction="20000"/>
          </a:bodyPr>
          <a:lstStyle/>
          <a:p>
            <a:pPr algn="l">
              <a:lnSpc>
                <a:spcPts val="3198"/>
              </a:lnSpc>
            </a:pPr>
            <a:endParaRPr lang="en-US" sz="2284" dirty="0"/>
          </a:p>
        </p:txBody>
      </p:sp>
      <p:pic>
        <p:nvPicPr>
          <p:cNvPr id="8" name="Object 7"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71170" y="3404997"/>
            <a:ext cx="309067" cy="308610"/>
          </a:xfrm>
          <a:prstGeom prst="rect">
            <a:avLst/>
          </a:prstGeom>
        </p:spPr>
      </p:pic>
      <p:pic>
        <p:nvPicPr>
          <p:cNvPr id="9" name="Object 8"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0" y="2862358"/>
            <a:ext cx="263347" cy="205740"/>
          </a:xfrm>
          <a:prstGeom prst="rect">
            <a:avLst/>
          </a:prstGeom>
        </p:spPr>
      </p:pic>
      <p:sp>
        <p:nvSpPr>
          <p:cNvPr id="10" name="Object9"/>
          <p:cNvSpPr/>
          <p:nvPr/>
        </p:nvSpPr>
        <p:spPr>
          <a:xfrm>
            <a:off x="256946" y="205740"/>
            <a:ext cx="1097280" cy="154305"/>
          </a:xfrm>
          <a:prstGeom prst="rect">
            <a:avLst/>
          </a:prstGeom>
          <a:noFill/>
          <a:ln/>
        </p:spPr>
        <p:txBody>
          <a:bodyPr wrap="square" lIns="0" tIns="0" rIns="0" bIns="0" rtlCol="0" anchor="t">
            <a:normAutofit/>
          </a:bodyPr>
          <a:lstStyle/>
          <a:p>
            <a:pPr algn="l">
              <a:lnSpc>
                <a:spcPts val="1035"/>
              </a:lnSpc>
            </a:pPr>
            <a:r>
              <a:rPr lang="en-US" sz="1000" b="0" dirty="0">
                <a:solidFill>
                  <a:srgbClr val="FFFFFF"/>
                </a:solidFill>
                <a:latin typeface="Arial" pitchFamily="34" charset="0"/>
                <a:ea typeface="Arial" pitchFamily="34" charset="-122"/>
                <a:cs typeface="Arial" pitchFamily="34" charset="-120"/>
              </a:rPr>
              <a:t>数字基带传输系统</a:t>
            </a:r>
            <a:endParaRPr lang="en-US" sz="973" dirty="0"/>
          </a:p>
        </p:txBody>
      </p:sp>
      <p:pic>
        <p:nvPicPr>
          <p:cNvPr id="11" name="Object 10"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56946" y="388849"/>
            <a:ext cx="256946" cy="22631"/>
          </a:xfrm>
          <a:prstGeom prst="rect">
            <a:avLst/>
          </a:prstGeom>
        </p:spPr>
      </p:pic>
    </p:spTree>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name="Slide 298">
    <p:spTree>
      <p:nvGrpSpPr>
        <p:cNvPr id="1" name=""/>
        <p:cNvGrpSpPr/>
        <p:nvPr/>
      </p:nvGrpSpPr>
      <p:grpSpPr>
        <a:xfrm>
          <a:off x="0" y="0"/>
          <a:ext cx="0" cy="0"/>
          <a:chOff x="0" y="0"/>
          <a:chExt cx="0" cy="0"/>
        </a:xfrm>
      </p:grpSpPr>
      <p:sp>
        <p:nvSpPr>
          <p:cNvPr id="2" name="Object1"/>
          <p:cNvSpPr/>
          <p:nvPr/>
        </p:nvSpPr>
        <p:spPr>
          <a:xfrm>
            <a:off x="609905" y="686143"/>
            <a:ext cx="1463040" cy="977265"/>
          </a:xfrm>
          <a:prstGeom prst="rect">
            <a:avLst/>
          </a:prstGeom>
          <a:noFill/>
          <a:ln/>
        </p:spPr>
        <p:txBody>
          <a:bodyPr wrap="square" lIns="0" tIns="0" rIns="0" bIns="0" rtlCol="0" anchor="t">
            <a:normAutofit/>
          </a:bodyPr>
          <a:lstStyle/>
          <a:p>
            <a:pPr algn="l">
              <a:lnSpc>
                <a:spcPts val="6929"/>
              </a:lnSpc>
            </a:pPr>
            <a:r>
              <a:rPr lang="en-US" sz="5300" b="1" dirty="0">
                <a:solidFill>
                  <a:srgbClr val="FFFFFF"/>
                </a:solidFill>
                <a:latin typeface="Arial" pitchFamily="34" charset="0"/>
                <a:ea typeface="Arial" pitchFamily="34" charset="-122"/>
                <a:cs typeface="Arial" pitchFamily="34" charset="-120"/>
              </a:rPr>
              <a:t>概念</a:t>
            </a:r>
            <a:endParaRPr lang="en-US" sz="5330" dirty="0"/>
          </a:p>
        </p:txBody>
      </p:sp>
      <p:sp>
        <p:nvSpPr>
          <p:cNvPr id="3" name="Object2"/>
          <p:cNvSpPr/>
          <p:nvPr/>
        </p:nvSpPr>
        <p:spPr>
          <a:xfrm>
            <a:off x="609905" y="2056886"/>
            <a:ext cx="7955280" cy="2417445"/>
          </a:xfrm>
          <a:prstGeom prst="rect">
            <a:avLst/>
          </a:prstGeom>
          <a:noFill/>
          <a:ln/>
        </p:spPr>
        <p:txBody>
          <a:bodyPr wrap="square" lIns="0" tIns="0" rIns="0" bIns="0" rtlCol="0" anchor="t">
            <a:normAutofit/>
          </a:bodyPr>
          <a:lstStyle/>
          <a:p>
            <a:pPr algn="l">
              <a:lnSpc>
                <a:spcPts val="4441"/>
              </a:lnSpc>
            </a:pPr>
            <a:r>
              <a:rPr lang="en-US" sz="3200" b="0" dirty="0">
                <a:solidFill>
                  <a:srgbClr val="FFFFFF"/>
                </a:solidFill>
                <a:latin typeface="Arial" pitchFamily="34" charset="0"/>
                <a:ea typeface="Arial" pitchFamily="34" charset="-122"/>
                <a:cs typeface="Arial" pitchFamily="34" charset="-120"/>
              </a:rPr>
              <a:t>时域均衡（Time domain equalization）是指直接从时间响应考虑，使包括均衡器在内的整个系统的冲激响应满足无码间串扰条件进行校正的过程，属于均衡的分类。</a:t>
            </a:r>
            <a:endParaRPr lang="en-US" sz="3172" dirty="0"/>
          </a:p>
        </p:txBody>
      </p:sp>
      <p:pic>
        <p:nvPicPr>
          <p:cNvPr id="4" name="Object 3"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09905" y="1622260"/>
            <a:ext cx="7869326" cy="434111"/>
          </a:xfrm>
          <a:prstGeom prst="rect">
            <a:avLst/>
          </a:prstGeom>
        </p:spPr>
      </p:pic>
      <p:sp>
        <p:nvSpPr>
          <p:cNvPr id="5" name="Object4"/>
          <p:cNvSpPr/>
          <p:nvPr/>
        </p:nvSpPr>
        <p:spPr>
          <a:xfrm>
            <a:off x="256946" y="205740"/>
            <a:ext cx="1097280" cy="154305"/>
          </a:xfrm>
          <a:prstGeom prst="rect">
            <a:avLst/>
          </a:prstGeom>
          <a:noFill/>
          <a:ln/>
        </p:spPr>
        <p:txBody>
          <a:bodyPr wrap="square" lIns="0" tIns="0" rIns="0" bIns="0" rtlCol="0" anchor="t">
            <a:normAutofit/>
          </a:bodyPr>
          <a:lstStyle/>
          <a:p>
            <a:pPr algn="l">
              <a:lnSpc>
                <a:spcPts val="1035"/>
              </a:lnSpc>
            </a:pPr>
            <a:r>
              <a:rPr lang="en-US" sz="1000" b="0" dirty="0">
                <a:solidFill>
                  <a:srgbClr val="FFFFFF"/>
                </a:solidFill>
                <a:latin typeface="Arial" pitchFamily="34" charset="0"/>
                <a:ea typeface="Arial" pitchFamily="34" charset="-122"/>
                <a:cs typeface="Arial" pitchFamily="34" charset="-120"/>
              </a:rPr>
              <a:t>数字基带传输系统</a:t>
            </a:r>
            <a:endParaRPr lang="en-US" sz="973" dirty="0"/>
          </a:p>
        </p:txBody>
      </p:sp>
      <p:pic>
        <p:nvPicPr>
          <p:cNvPr id="6" name="Object 5"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56946" y="388849"/>
            <a:ext cx="256946" cy="22631"/>
          </a:xfrm>
          <a:prstGeom prst="rect">
            <a:avLst/>
          </a:prstGeom>
        </p:spPr>
      </p:pic>
    </p:spTree>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name="Slide 299">
    <p:spTree>
      <p:nvGrpSpPr>
        <p:cNvPr id="1" name=""/>
        <p:cNvGrpSpPr/>
        <p:nvPr/>
      </p:nvGrpSpPr>
      <p:grpSpPr>
        <a:xfrm>
          <a:off x="0" y="0"/>
          <a:ext cx="0" cy="0"/>
          <a:chOff x="0" y="0"/>
          <a:chExt cx="0" cy="0"/>
        </a:xfrm>
      </p:grpSpPr>
      <p:sp>
        <p:nvSpPr>
          <p:cNvPr id="2" name="Object1"/>
          <p:cNvSpPr/>
          <p:nvPr/>
        </p:nvSpPr>
        <p:spPr>
          <a:xfrm>
            <a:off x="609905" y="1552308"/>
            <a:ext cx="2926080" cy="977265"/>
          </a:xfrm>
          <a:prstGeom prst="rect">
            <a:avLst/>
          </a:prstGeom>
          <a:noFill/>
          <a:ln/>
        </p:spPr>
        <p:txBody>
          <a:bodyPr wrap="square" lIns="0" tIns="0" rIns="0" bIns="0" rtlCol="0" anchor="t">
            <a:normAutofit/>
          </a:bodyPr>
          <a:lstStyle/>
          <a:p>
            <a:pPr algn="l">
              <a:lnSpc>
                <a:spcPts val="6929"/>
              </a:lnSpc>
            </a:pPr>
            <a:r>
              <a:rPr lang="en-US" sz="5300" b="1" dirty="0">
                <a:solidFill>
                  <a:srgbClr val="FFFFFF"/>
                </a:solidFill>
                <a:latin typeface="Arial" pitchFamily="34" charset="0"/>
                <a:ea typeface="Arial" pitchFamily="34" charset="-122"/>
                <a:cs typeface="Arial" pitchFamily="34" charset="-120"/>
              </a:rPr>
              <a:t>传输函数</a:t>
            </a:r>
            <a:endParaRPr lang="en-US" sz="5330" dirty="0"/>
          </a:p>
        </p:txBody>
      </p:sp>
      <p:sp>
        <p:nvSpPr>
          <p:cNvPr id="3" name="Object2"/>
          <p:cNvSpPr/>
          <p:nvPr/>
        </p:nvSpPr>
        <p:spPr>
          <a:xfrm>
            <a:off x="609905" y="2922537"/>
            <a:ext cx="0" cy="0"/>
          </a:xfrm>
          <a:prstGeom prst="rect">
            <a:avLst/>
          </a:prstGeom>
          <a:noFill/>
          <a:ln/>
        </p:spPr>
        <p:txBody>
          <a:bodyPr wrap="square" lIns="0" tIns="0" rIns="0" bIns="0" rtlCol="0" anchor="t">
            <a:normAutofit fontScale="25000" lnSpcReduction="20000"/>
          </a:bodyPr>
          <a:lstStyle/>
          <a:p>
            <a:pPr algn="l">
              <a:lnSpc>
                <a:spcPts val="4949"/>
              </a:lnSpc>
            </a:pPr>
            <a:endParaRPr lang="en-US" sz="3807" dirty="0"/>
          </a:p>
        </p:txBody>
      </p:sp>
      <p:pic>
        <p:nvPicPr>
          <p:cNvPr id="4" name="Object 3"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86714" y="2999689"/>
            <a:ext cx="514807" cy="514350"/>
          </a:xfrm>
          <a:prstGeom prst="rect">
            <a:avLst/>
          </a:prstGeom>
        </p:spPr>
      </p:pic>
      <p:pic>
        <p:nvPicPr>
          <p:cNvPr id="5" name="Object 4"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09905" y="2488425"/>
            <a:ext cx="2880360" cy="434111"/>
          </a:xfrm>
          <a:prstGeom prst="rect">
            <a:avLst/>
          </a:prstGeom>
        </p:spPr>
      </p:pic>
      <p:sp>
        <p:nvSpPr>
          <p:cNvPr id="6" name="Object5"/>
          <p:cNvSpPr/>
          <p:nvPr/>
        </p:nvSpPr>
        <p:spPr>
          <a:xfrm>
            <a:off x="256946" y="205740"/>
            <a:ext cx="1097280" cy="154305"/>
          </a:xfrm>
          <a:prstGeom prst="rect">
            <a:avLst/>
          </a:prstGeom>
          <a:noFill/>
          <a:ln/>
        </p:spPr>
        <p:txBody>
          <a:bodyPr wrap="square" lIns="0" tIns="0" rIns="0" bIns="0" rtlCol="0" anchor="t">
            <a:normAutofit/>
          </a:bodyPr>
          <a:lstStyle/>
          <a:p>
            <a:pPr algn="l">
              <a:lnSpc>
                <a:spcPts val="1035"/>
              </a:lnSpc>
            </a:pPr>
            <a:r>
              <a:rPr lang="en-US" sz="1000" b="0" dirty="0">
                <a:solidFill>
                  <a:srgbClr val="FFFFFF"/>
                </a:solidFill>
                <a:latin typeface="Arial" pitchFamily="34" charset="0"/>
                <a:ea typeface="Arial" pitchFamily="34" charset="-122"/>
                <a:cs typeface="Arial" pitchFamily="34" charset="-120"/>
              </a:rPr>
              <a:t>数字基带传输系统</a:t>
            </a:r>
            <a:endParaRPr lang="en-US" sz="973" dirty="0"/>
          </a:p>
        </p:txBody>
      </p:sp>
      <p:pic>
        <p:nvPicPr>
          <p:cNvPr id="7" name="Object 6"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56946" y="388849"/>
            <a:ext cx="256946" cy="22631"/>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Object1"/>
          <p:cNvSpPr/>
          <p:nvPr/>
        </p:nvSpPr>
        <p:spPr>
          <a:xfrm>
            <a:off x="3800246" y="2070259"/>
            <a:ext cx="1554480" cy="1028700"/>
          </a:xfrm>
          <a:prstGeom prst="rect">
            <a:avLst/>
          </a:prstGeom>
          <a:noFill/>
          <a:ln/>
        </p:spPr>
        <p:txBody>
          <a:bodyPr wrap="square" lIns="0" tIns="0" rIns="0" bIns="0" rtlCol="0" anchor="t">
            <a:normAutofit/>
          </a:bodyPr>
          <a:lstStyle/>
          <a:p>
            <a:pPr algn="ctr">
              <a:lnSpc>
                <a:spcPts val="7424"/>
              </a:lnSpc>
            </a:pPr>
            <a:r>
              <a:rPr lang="en-US" sz="5700" b="1" dirty="0">
                <a:solidFill>
                  <a:srgbClr val="FFFFFF"/>
                </a:solidFill>
                <a:latin typeface="Arial" pitchFamily="34" charset="0"/>
                <a:ea typeface="Arial" pitchFamily="34" charset="-122"/>
                <a:cs typeface="Arial" pitchFamily="34" charset="-120"/>
              </a:rPr>
              <a:t>绪论</a:t>
            </a:r>
            <a:endParaRPr lang="en-US" sz="5711"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Slide 30">
    <p:spTree>
      <p:nvGrpSpPr>
        <p:cNvPr id="1" name=""/>
        <p:cNvGrpSpPr/>
        <p:nvPr/>
      </p:nvGrpSpPr>
      <p:grpSpPr>
        <a:xfrm>
          <a:off x="0" y="0"/>
          <a:ext cx="0" cy="0"/>
          <a:chOff x="0" y="0"/>
          <a:chExt cx="0" cy="0"/>
        </a:xfrm>
      </p:grpSpPr>
      <p:sp>
        <p:nvSpPr>
          <p:cNvPr id="2" name="Object1"/>
          <p:cNvSpPr/>
          <p:nvPr/>
        </p:nvSpPr>
        <p:spPr>
          <a:xfrm>
            <a:off x="609905" y="654253"/>
            <a:ext cx="5120640" cy="977265"/>
          </a:xfrm>
          <a:prstGeom prst="rect">
            <a:avLst/>
          </a:prstGeom>
          <a:noFill/>
          <a:ln/>
        </p:spPr>
        <p:txBody>
          <a:bodyPr wrap="square" lIns="0" tIns="0" rIns="0" bIns="0" rtlCol="0" anchor="t">
            <a:normAutofit/>
          </a:bodyPr>
          <a:lstStyle/>
          <a:p>
            <a:pPr algn="l">
              <a:lnSpc>
                <a:spcPts val="6929"/>
              </a:lnSpc>
            </a:pPr>
            <a:r>
              <a:rPr lang="en-US" sz="5300" b="1" dirty="0">
                <a:solidFill>
                  <a:srgbClr val="FFFFFF"/>
                </a:solidFill>
                <a:latin typeface="Arial" pitchFamily="34" charset="0"/>
                <a:ea typeface="Arial" pitchFamily="34" charset="-122"/>
                <a:cs typeface="Arial" pitchFamily="34" charset="-120"/>
              </a:rPr>
              <a:t>频带利用率不高</a:t>
            </a:r>
            <a:endParaRPr lang="en-US" sz="5330" dirty="0"/>
          </a:p>
        </p:txBody>
      </p:sp>
      <p:sp>
        <p:nvSpPr>
          <p:cNvPr id="3" name="Object2"/>
          <p:cNvSpPr/>
          <p:nvPr/>
        </p:nvSpPr>
        <p:spPr>
          <a:xfrm>
            <a:off x="609905" y="2024996"/>
            <a:ext cx="7772400" cy="2468880"/>
          </a:xfrm>
          <a:prstGeom prst="rect">
            <a:avLst/>
          </a:prstGeom>
          <a:noFill/>
          <a:ln/>
        </p:spPr>
        <p:txBody>
          <a:bodyPr wrap="square" lIns="0" tIns="0" rIns="0" bIns="0" rtlCol="0" anchor="t">
            <a:normAutofit/>
          </a:bodyPr>
          <a:lstStyle/>
          <a:p>
            <a:pPr algn="l">
              <a:lnSpc>
                <a:spcPts val="4560"/>
              </a:lnSpc>
            </a:pPr>
            <a:r>
              <a:rPr lang="en-US" sz="3300" b="0" dirty="0">
                <a:solidFill>
                  <a:srgbClr val="FFFFFF"/>
                </a:solidFill>
                <a:latin typeface="Arial" pitchFamily="34" charset="0"/>
                <a:ea typeface="Arial" pitchFamily="34" charset="-122"/>
                <a:cs typeface="Arial" pitchFamily="34" charset="-120"/>
              </a:rPr>
              <a:t>其中，Bw为系统允许最大带宽；Bi为每路信号的有效带宽，n为系统在其带宽内最多能容纳的信号路数。n值越大，系统利用率越高。</a:t>
            </a:r>
            <a:endParaRPr lang="en-US" sz="3257" dirty="0"/>
          </a:p>
        </p:txBody>
      </p:sp>
      <p:pic>
        <p:nvPicPr>
          <p:cNvPr id="4" name="Object 3"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09905" y="1590370"/>
            <a:ext cx="7726680" cy="434111"/>
          </a:xfrm>
          <a:prstGeom prst="rect">
            <a:avLst/>
          </a:prstGeom>
        </p:spPr>
      </p:pic>
      <p:sp>
        <p:nvSpPr>
          <p:cNvPr id="5" name="Object4"/>
          <p:cNvSpPr/>
          <p:nvPr/>
        </p:nvSpPr>
        <p:spPr>
          <a:xfrm>
            <a:off x="256946" y="205740"/>
            <a:ext cx="274320" cy="154305"/>
          </a:xfrm>
          <a:prstGeom prst="rect">
            <a:avLst/>
          </a:prstGeom>
          <a:noFill/>
          <a:ln/>
        </p:spPr>
        <p:txBody>
          <a:bodyPr wrap="square" lIns="0" tIns="0" rIns="0" bIns="0" rtlCol="0" anchor="t">
            <a:normAutofit/>
          </a:bodyPr>
          <a:lstStyle/>
          <a:p>
            <a:pPr algn="l">
              <a:lnSpc>
                <a:spcPts val="1035"/>
              </a:lnSpc>
            </a:pPr>
            <a:r>
              <a:rPr lang="en-US" sz="1000" b="0" dirty="0">
                <a:solidFill>
                  <a:srgbClr val="FFFFFF"/>
                </a:solidFill>
                <a:latin typeface="Arial" pitchFamily="34" charset="0"/>
                <a:ea typeface="Arial" pitchFamily="34" charset="-122"/>
                <a:cs typeface="Arial" pitchFamily="34" charset="-120"/>
              </a:rPr>
              <a:t>绪论</a:t>
            </a:r>
            <a:endParaRPr lang="en-US" sz="973" dirty="0"/>
          </a:p>
        </p:txBody>
      </p:sp>
      <p:pic>
        <p:nvPicPr>
          <p:cNvPr id="6" name="Object 5"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56946" y="388849"/>
            <a:ext cx="256946" cy="22631"/>
          </a:xfrm>
          <a:prstGeom prst="rect">
            <a:avLst/>
          </a:prstGeom>
        </p:spPr>
      </p:pic>
    </p:spTree>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name="Slide 300">
    <p:spTree>
      <p:nvGrpSpPr>
        <p:cNvPr id="1" name=""/>
        <p:cNvGrpSpPr/>
        <p:nvPr/>
      </p:nvGrpSpPr>
      <p:grpSpPr>
        <a:xfrm>
          <a:off x="0" y="0"/>
          <a:ext cx="0" cy="0"/>
          <a:chOff x="0" y="0"/>
          <a:chExt cx="0" cy="0"/>
        </a:xfrm>
      </p:grpSpPr>
      <p:pic>
        <p:nvPicPr>
          <p:cNvPr id="2" name="Object 1" descr="file://C:\Users\tons\AppData\Roaming\XMind\Electron v3\vana\workbooks\f4ea90d42ceac6a1d5eb8b85d1\resources\c39ebbe8bf7ac402d6cf200c871d3e9d0de819a1bd167572310b7e5b61407517.png"/>
          <p:cNvPicPr>
            <a:picLocks noChangeAspect="1"/>
          </p:cNvPicPr>
          <p:nvPr/>
        </p:nvPicPr>
        <p:blipFill>
          <a:blip r:embed="rId3"/>
          <a:stretch>
            <a:fillRect/>
          </a:stretch>
        </p:blipFill>
        <p:spPr>
          <a:xfrm>
            <a:off x="1218895" y="1856804"/>
            <a:ext cx="6705295" cy="1429379"/>
          </a:xfrm>
          <a:prstGeom prst="rect">
            <a:avLst/>
          </a:prstGeom>
        </p:spPr>
      </p:pic>
      <p:sp>
        <p:nvSpPr>
          <p:cNvPr id="3" name="Object2"/>
          <p:cNvSpPr/>
          <p:nvPr/>
        </p:nvSpPr>
        <p:spPr>
          <a:xfrm>
            <a:off x="256946" y="205740"/>
            <a:ext cx="1097280" cy="154305"/>
          </a:xfrm>
          <a:prstGeom prst="rect">
            <a:avLst/>
          </a:prstGeom>
          <a:noFill/>
          <a:ln/>
        </p:spPr>
        <p:txBody>
          <a:bodyPr wrap="square" lIns="0" tIns="0" rIns="0" bIns="0" rtlCol="0" anchor="t">
            <a:normAutofit/>
          </a:bodyPr>
          <a:lstStyle/>
          <a:p>
            <a:pPr algn="l">
              <a:lnSpc>
                <a:spcPts val="1035"/>
              </a:lnSpc>
            </a:pPr>
            <a:r>
              <a:rPr lang="en-US" sz="1000" b="0" dirty="0">
                <a:solidFill>
                  <a:srgbClr val="FFFFFF"/>
                </a:solidFill>
                <a:latin typeface="Arial" pitchFamily="34" charset="0"/>
                <a:ea typeface="Arial" pitchFamily="34" charset="-122"/>
                <a:cs typeface="Arial" pitchFamily="34" charset="-120"/>
              </a:rPr>
              <a:t>数字基带传输系统</a:t>
            </a:r>
            <a:endParaRPr lang="en-US" sz="973" dirty="0"/>
          </a:p>
        </p:txBody>
      </p:sp>
      <p:pic>
        <p:nvPicPr>
          <p:cNvPr id="4" name="Object 3"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56946" y="388849"/>
            <a:ext cx="256946" cy="22631"/>
          </a:xfrm>
          <a:prstGeom prst="rect">
            <a:avLst/>
          </a:prstGeom>
        </p:spPr>
      </p:pic>
    </p:spTree>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name="Slide 301">
    <p:spTree>
      <p:nvGrpSpPr>
        <p:cNvPr id="1" name=""/>
        <p:cNvGrpSpPr/>
        <p:nvPr/>
      </p:nvGrpSpPr>
      <p:grpSpPr>
        <a:xfrm>
          <a:off x="0" y="0"/>
          <a:ext cx="0" cy="0"/>
          <a:chOff x="0" y="0"/>
          <a:chExt cx="0" cy="0"/>
        </a:xfrm>
      </p:grpSpPr>
      <p:pic>
        <p:nvPicPr>
          <p:cNvPr id="2" name="Object 1" descr="file://C:\Users\tons\AppData\Roaming\XMind\Electron v3\vana\workbooks\f4ea90d42ceac6a1d5eb8b85d1\resources\cdc03c6d96df3e60e8d59d23253997bc687b1636905dbbd99b57395ee173dee0.png"/>
          <p:cNvPicPr>
            <a:picLocks noChangeAspect="1"/>
          </p:cNvPicPr>
          <p:nvPr/>
        </p:nvPicPr>
        <p:blipFill>
          <a:blip r:embed="rId3"/>
          <a:stretch>
            <a:fillRect/>
          </a:stretch>
        </p:blipFill>
        <p:spPr>
          <a:xfrm>
            <a:off x="1218895" y="1431950"/>
            <a:ext cx="6705295" cy="2279599"/>
          </a:xfrm>
          <a:prstGeom prst="rect">
            <a:avLst/>
          </a:prstGeom>
        </p:spPr>
      </p:pic>
      <p:sp>
        <p:nvSpPr>
          <p:cNvPr id="3" name="Object2"/>
          <p:cNvSpPr/>
          <p:nvPr/>
        </p:nvSpPr>
        <p:spPr>
          <a:xfrm>
            <a:off x="256946" y="205740"/>
            <a:ext cx="1097280" cy="154305"/>
          </a:xfrm>
          <a:prstGeom prst="rect">
            <a:avLst/>
          </a:prstGeom>
          <a:noFill/>
          <a:ln/>
        </p:spPr>
        <p:txBody>
          <a:bodyPr wrap="square" lIns="0" tIns="0" rIns="0" bIns="0" rtlCol="0" anchor="t">
            <a:normAutofit/>
          </a:bodyPr>
          <a:lstStyle/>
          <a:p>
            <a:pPr algn="l">
              <a:lnSpc>
                <a:spcPts val="1035"/>
              </a:lnSpc>
            </a:pPr>
            <a:r>
              <a:rPr lang="en-US" sz="1000" b="0" dirty="0">
                <a:solidFill>
                  <a:srgbClr val="FFFFFF"/>
                </a:solidFill>
                <a:latin typeface="Arial" pitchFamily="34" charset="0"/>
                <a:ea typeface="Arial" pitchFamily="34" charset="-122"/>
                <a:cs typeface="Arial" pitchFamily="34" charset="-120"/>
              </a:rPr>
              <a:t>数字基带传输系统</a:t>
            </a:r>
            <a:endParaRPr lang="en-US" sz="973" dirty="0"/>
          </a:p>
        </p:txBody>
      </p:sp>
      <p:pic>
        <p:nvPicPr>
          <p:cNvPr id="4" name="Object 3"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56946" y="388849"/>
            <a:ext cx="256946" cy="22631"/>
          </a:xfrm>
          <a:prstGeom prst="rect">
            <a:avLst/>
          </a:prstGeom>
        </p:spPr>
      </p:pic>
    </p:spTree>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name="Slide 302">
    <p:spTree>
      <p:nvGrpSpPr>
        <p:cNvPr id="1" name=""/>
        <p:cNvGrpSpPr/>
        <p:nvPr/>
      </p:nvGrpSpPr>
      <p:grpSpPr>
        <a:xfrm>
          <a:off x="0" y="0"/>
          <a:ext cx="0" cy="0"/>
          <a:chOff x="0" y="0"/>
          <a:chExt cx="0" cy="0"/>
        </a:xfrm>
      </p:grpSpPr>
      <p:pic>
        <p:nvPicPr>
          <p:cNvPr id="2" name="Object 1" descr="file://C:\Users\tons\AppData\Roaming\XMind\Electron v3\vana\workbooks\f4ea90d42ceac6a1d5eb8b85d1\resources\214aa76afe5cdec66e484d87348d78c105d2036e3c2a85169e64e841e3b6831e.png"/>
          <p:cNvPicPr>
            <a:picLocks noChangeAspect="1"/>
          </p:cNvPicPr>
          <p:nvPr/>
        </p:nvPicPr>
        <p:blipFill>
          <a:blip r:embed="rId3"/>
          <a:stretch>
            <a:fillRect/>
          </a:stretch>
        </p:blipFill>
        <p:spPr>
          <a:xfrm>
            <a:off x="1218895" y="1849088"/>
            <a:ext cx="6705295" cy="1444809"/>
          </a:xfrm>
          <a:prstGeom prst="rect">
            <a:avLst/>
          </a:prstGeom>
        </p:spPr>
      </p:pic>
      <p:sp>
        <p:nvSpPr>
          <p:cNvPr id="3" name="Object2"/>
          <p:cNvSpPr/>
          <p:nvPr/>
        </p:nvSpPr>
        <p:spPr>
          <a:xfrm>
            <a:off x="256946" y="205740"/>
            <a:ext cx="1097280" cy="154305"/>
          </a:xfrm>
          <a:prstGeom prst="rect">
            <a:avLst/>
          </a:prstGeom>
          <a:noFill/>
          <a:ln/>
        </p:spPr>
        <p:txBody>
          <a:bodyPr wrap="square" lIns="0" tIns="0" rIns="0" bIns="0" rtlCol="0" anchor="t">
            <a:normAutofit/>
          </a:bodyPr>
          <a:lstStyle/>
          <a:p>
            <a:pPr algn="l">
              <a:lnSpc>
                <a:spcPts val="1035"/>
              </a:lnSpc>
            </a:pPr>
            <a:r>
              <a:rPr lang="en-US" sz="1000" b="0" dirty="0">
                <a:solidFill>
                  <a:srgbClr val="FFFFFF"/>
                </a:solidFill>
                <a:latin typeface="Arial" pitchFamily="34" charset="0"/>
                <a:ea typeface="Arial" pitchFamily="34" charset="-122"/>
                <a:cs typeface="Arial" pitchFamily="34" charset="-120"/>
              </a:rPr>
              <a:t>数字基带传输系统</a:t>
            </a:r>
            <a:endParaRPr lang="en-US" sz="973" dirty="0"/>
          </a:p>
        </p:txBody>
      </p:sp>
      <p:pic>
        <p:nvPicPr>
          <p:cNvPr id="4" name="Object 3"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56946" y="388849"/>
            <a:ext cx="256946" cy="22631"/>
          </a:xfrm>
          <a:prstGeom prst="rect">
            <a:avLst/>
          </a:prstGeom>
        </p:spPr>
      </p:pic>
    </p:spTree>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name="Slide 303">
    <p:spTree>
      <p:nvGrpSpPr>
        <p:cNvPr id="1" name=""/>
        <p:cNvGrpSpPr/>
        <p:nvPr/>
      </p:nvGrpSpPr>
      <p:grpSpPr>
        <a:xfrm>
          <a:off x="0" y="0"/>
          <a:ext cx="0" cy="0"/>
          <a:chOff x="0" y="0"/>
          <a:chExt cx="0" cy="0"/>
        </a:xfrm>
      </p:grpSpPr>
      <p:sp>
        <p:nvSpPr>
          <p:cNvPr id="2" name="Object1"/>
          <p:cNvSpPr/>
          <p:nvPr/>
        </p:nvSpPr>
        <p:spPr>
          <a:xfrm>
            <a:off x="1100023" y="2070259"/>
            <a:ext cx="6949440" cy="1028700"/>
          </a:xfrm>
          <a:prstGeom prst="rect">
            <a:avLst/>
          </a:prstGeom>
          <a:noFill/>
          <a:ln/>
        </p:spPr>
        <p:txBody>
          <a:bodyPr wrap="square" lIns="0" tIns="0" rIns="0" bIns="0" rtlCol="0" anchor="t">
            <a:normAutofit/>
          </a:bodyPr>
          <a:lstStyle/>
          <a:p>
            <a:pPr algn="ctr">
              <a:lnSpc>
                <a:spcPts val="7424"/>
              </a:lnSpc>
            </a:pPr>
            <a:r>
              <a:rPr lang="en-US" sz="5700" b="1" dirty="0">
                <a:solidFill>
                  <a:srgbClr val="FFFFFF"/>
                </a:solidFill>
                <a:latin typeface="Arial" pitchFamily="34" charset="0"/>
                <a:ea typeface="Arial" pitchFamily="34" charset="-122"/>
                <a:cs typeface="Arial" pitchFamily="34" charset="-120"/>
              </a:rPr>
              <a:t>数字信号的频带传输</a:t>
            </a:r>
            <a:endParaRPr lang="en-US" sz="5711" dirty="0"/>
          </a:p>
        </p:txBody>
      </p:sp>
    </p:spTree>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name="Slide 304">
    <p:spTree>
      <p:nvGrpSpPr>
        <p:cNvPr id="1" name=""/>
        <p:cNvGrpSpPr/>
        <p:nvPr/>
      </p:nvGrpSpPr>
      <p:grpSpPr>
        <a:xfrm>
          <a:off x="0" y="0"/>
          <a:ext cx="0" cy="0"/>
          <a:chOff x="0" y="0"/>
          <a:chExt cx="0" cy="0"/>
        </a:xfrm>
      </p:grpSpPr>
      <p:sp>
        <p:nvSpPr>
          <p:cNvPr id="2" name="Object1"/>
          <p:cNvSpPr/>
          <p:nvPr/>
        </p:nvSpPr>
        <p:spPr>
          <a:xfrm>
            <a:off x="1369771" y="1907724"/>
            <a:ext cx="2377440" cy="1337310"/>
          </a:xfrm>
          <a:prstGeom prst="rect">
            <a:avLst/>
          </a:prstGeom>
          <a:noFill/>
          <a:ln/>
        </p:spPr>
        <p:txBody>
          <a:bodyPr wrap="square" lIns="0" tIns="0" rIns="0" bIns="0" rtlCol="0" anchor="t">
            <a:normAutofit/>
          </a:bodyPr>
          <a:lstStyle/>
          <a:p>
            <a:pPr algn="ctr">
              <a:lnSpc>
                <a:spcPts val="4915"/>
              </a:lnSpc>
            </a:pPr>
            <a:r>
              <a:rPr lang="en-US" sz="3500" b="1" dirty="0">
                <a:solidFill>
                  <a:srgbClr val="FFFFFF"/>
                </a:solidFill>
                <a:latin typeface="Arial" pitchFamily="34" charset="0"/>
                <a:ea typeface="Arial" pitchFamily="34" charset="-122"/>
                <a:cs typeface="Arial" pitchFamily="34" charset="-120"/>
              </a:rPr>
              <a:t>数字信号的频带传输</a:t>
            </a:r>
            <a:endParaRPr lang="en-US" sz="3511" dirty="0"/>
          </a:p>
        </p:txBody>
      </p:sp>
      <p:sp>
        <p:nvSpPr>
          <p:cNvPr id="3" name="Object2"/>
          <p:cNvSpPr/>
          <p:nvPr/>
        </p:nvSpPr>
        <p:spPr>
          <a:xfrm>
            <a:off x="4287622" y="1544593"/>
            <a:ext cx="2926080" cy="617220"/>
          </a:xfrm>
          <a:prstGeom prst="rect">
            <a:avLst/>
          </a:prstGeom>
          <a:noFill/>
          <a:ln/>
        </p:spPr>
        <p:txBody>
          <a:bodyPr wrap="square" lIns="0" tIns="0" rIns="0" bIns="0" rtlCol="0" anchor="t">
            <a:normAutofit/>
          </a:bodyPr>
          <a:lstStyle/>
          <a:p>
            <a:pPr algn="l">
              <a:lnSpc>
                <a:spcPts val="4264"/>
              </a:lnSpc>
            </a:pPr>
            <a:r>
              <a:rPr lang="en-US" sz="3000" b="0" dirty="0">
                <a:solidFill>
                  <a:srgbClr val="FFFFFF"/>
                </a:solidFill>
                <a:latin typeface="Arial" pitchFamily="34" charset="0"/>
                <a:ea typeface="Arial" pitchFamily="34" charset="-122"/>
                <a:cs typeface="Arial" pitchFamily="34" charset="-120"/>
              </a:rPr>
              <a:t>二进制数字调制</a:t>
            </a:r>
            <a:endParaRPr lang="en-US" sz="3046" dirty="0"/>
          </a:p>
        </p:txBody>
      </p:sp>
      <p:sp>
        <p:nvSpPr>
          <p:cNvPr id="4" name="Object3"/>
          <p:cNvSpPr/>
          <p:nvPr/>
        </p:nvSpPr>
        <p:spPr>
          <a:xfrm>
            <a:off x="4287622" y="3022835"/>
            <a:ext cx="2926080" cy="617220"/>
          </a:xfrm>
          <a:prstGeom prst="rect">
            <a:avLst/>
          </a:prstGeom>
          <a:noFill/>
          <a:ln/>
        </p:spPr>
        <p:txBody>
          <a:bodyPr wrap="square" lIns="0" tIns="0" rIns="0" bIns="0" rtlCol="0" anchor="t">
            <a:normAutofit/>
          </a:bodyPr>
          <a:lstStyle/>
          <a:p>
            <a:pPr algn="l">
              <a:lnSpc>
                <a:spcPts val="4264"/>
              </a:lnSpc>
            </a:pPr>
            <a:r>
              <a:rPr lang="en-US" sz="3000" b="0" dirty="0">
                <a:solidFill>
                  <a:srgbClr val="FFFFFF"/>
                </a:solidFill>
                <a:latin typeface="Arial" pitchFamily="34" charset="0"/>
                <a:ea typeface="Arial" pitchFamily="34" charset="-122"/>
                <a:cs typeface="Arial" pitchFamily="34" charset="-120"/>
              </a:rPr>
              <a:t>多进制数字调制</a:t>
            </a:r>
            <a:endParaRPr lang="en-US" sz="3046" dirty="0"/>
          </a:p>
        </p:txBody>
      </p:sp>
      <p:pic>
        <p:nvPicPr>
          <p:cNvPr id="5" name="Object 4"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744468" y="1544593"/>
            <a:ext cx="543154" cy="2053800"/>
          </a:xfrm>
          <a:prstGeom prst="rect">
            <a:avLst/>
          </a:prstGeom>
        </p:spPr>
      </p:pic>
      <p:pic>
        <p:nvPicPr>
          <p:cNvPr id="6" name="Object 5"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744468" y="1544593"/>
            <a:ext cx="543154" cy="2053800"/>
          </a:xfrm>
          <a:prstGeom prst="rect">
            <a:avLst/>
          </a:prstGeom>
        </p:spPr>
      </p:pic>
    </p:spTree>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name="Slide 305">
    <p:spTree>
      <p:nvGrpSpPr>
        <p:cNvPr id="1" name=""/>
        <p:cNvGrpSpPr/>
        <p:nvPr/>
      </p:nvGrpSpPr>
      <p:grpSpPr>
        <a:xfrm>
          <a:off x="0" y="0"/>
          <a:ext cx="0" cy="0"/>
          <a:chOff x="0" y="0"/>
          <a:chExt cx="0" cy="0"/>
        </a:xfrm>
      </p:grpSpPr>
      <p:sp>
        <p:nvSpPr>
          <p:cNvPr id="2" name="Object1"/>
          <p:cNvSpPr/>
          <p:nvPr/>
        </p:nvSpPr>
        <p:spPr>
          <a:xfrm>
            <a:off x="609905" y="642938"/>
            <a:ext cx="4023360" cy="771525"/>
          </a:xfrm>
          <a:prstGeom prst="rect">
            <a:avLst/>
          </a:prstGeom>
          <a:noFill/>
          <a:ln/>
        </p:spPr>
        <p:txBody>
          <a:bodyPr wrap="square" lIns="0" tIns="0" rIns="0" bIns="0" rtlCol="0" anchor="t">
            <a:normAutofit/>
          </a:bodyPr>
          <a:lstStyle/>
          <a:p>
            <a:pPr algn="l">
              <a:lnSpc>
                <a:spcPts val="5444"/>
              </a:lnSpc>
            </a:pPr>
            <a:r>
              <a:rPr lang="en-US" sz="4200" b="1" dirty="0">
                <a:solidFill>
                  <a:srgbClr val="FFFFFF"/>
                </a:solidFill>
                <a:latin typeface="Arial" pitchFamily="34" charset="0"/>
                <a:ea typeface="Arial" pitchFamily="34" charset="-122"/>
                <a:cs typeface="Arial" pitchFamily="34" charset="-120"/>
              </a:rPr>
              <a:t>二进制数字调制</a:t>
            </a:r>
            <a:endParaRPr lang="en-US" sz="4188" dirty="0"/>
          </a:p>
        </p:txBody>
      </p:sp>
      <p:sp>
        <p:nvSpPr>
          <p:cNvPr id="3" name="Object2"/>
          <p:cNvSpPr/>
          <p:nvPr/>
        </p:nvSpPr>
        <p:spPr>
          <a:xfrm>
            <a:off x="609905" y="1429893"/>
            <a:ext cx="3657600" cy="462915"/>
          </a:xfrm>
          <a:prstGeom prst="rect">
            <a:avLst/>
          </a:prstGeom>
          <a:noFill/>
          <a:ln/>
        </p:spPr>
        <p:txBody>
          <a:bodyPr wrap="square" lIns="0" tIns="0" rIns="0" bIns="0" rtlCol="0" anchor="t">
            <a:normAutofit/>
          </a:bodyPr>
          <a:lstStyle/>
          <a:p>
            <a:pPr algn="l">
              <a:lnSpc>
                <a:spcPts val="3198"/>
              </a:lnSpc>
            </a:pPr>
            <a:r>
              <a:rPr lang="en-US" sz="2300" b="0" dirty="0">
                <a:solidFill>
                  <a:srgbClr val="FFFFFF"/>
                </a:solidFill>
                <a:latin typeface="Arial" pitchFamily="34" charset="0"/>
                <a:ea typeface="Arial" pitchFamily="34" charset="-122"/>
                <a:cs typeface="Arial" pitchFamily="34" charset="-120"/>
              </a:rPr>
              <a:t>二进制幅度键控（2ASK）</a:t>
            </a:r>
            <a:endParaRPr lang="en-US" sz="2284" dirty="0"/>
          </a:p>
        </p:txBody>
      </p:sp>
      <p:sp>
        <p:nvSpPr>
          <p:cNvPr id="4" name="Object3"/>
          <p:cNvSpPr/>
          <p:nvPr/>
        </p:nvSpPr>
        <p:spPr>
          <a:xfrm>
            <a:off x="609905" y="2067687"/>
            <a:ext cx="3657600" cy="462915"/>
          </a:xfrm>
          <a:prstGeom prst="rect">
            <a:avLst/>
          </a:prstGeom>
          <a:noFill/>
          <a:ln/>
        </p:spPr>
        <p:txBody>
          <a:bodyPr wrap="square" lIns="0" tIns="0" rIns="0" bIns="0" rtlCol="0" anchor="t">
            <a:normAutofit/>
          </a:bodyPr>
          <a:lstStyle/>
          <a:p>
            <a:pPr algn="l">
              <a:lnSpc>
                <a:spcPts val="3198"/>
              </a:lnSpc>
            </a:pPr>
            <a:r>
              <a:rPr lang="en-US" sz="2300" b="0" dirty="0">
                <a:solidFill>
                  <a:srgbClr val="FFFFFF"/>
                </a:solidFill>
                <a:latin typeface="Arial" pitchFamily="34" charset="0"/>
                <a:ea typeface="Arial" pitchFamily="34" charset="-122"/>
                <a:cs typeface="Arial" pitchFamily="34" charset="-120"/>
              </a:rPr>
              <a:t>二进制频移键控（2FSK）</a:t>
            </a:r>
            <a:endParaRPr lang="en-US" sz="2284" dirty="0"/>
          </a:p>
        </p:txBody>
      </p:sp>
      <p:sp>
        <p:nvSpPr>
          <p:cNvPr id="5" name="Object4"/>
          <p:cNvSpPr/>
          <p:nvPr/>
        </p:nvSpPr>
        <p:spPr>
          <a:xfrm>
            <a:off x="609905" y="2705481"/>
            <a:ext cx="3657600" cy="462915"/>
          </a:xfrm>
          <a:prstGeom prst="rect">
            <a:avLst/>
          </a:prstGeom>
          <a:noFill/>
          <a:ln/>
        </p:spPr>
        <p:txBody>
          <a:bodyPr wrap="square" lIns="0" tIns="0" rIns="0" bIns="0" rtlCol="0" anchor="t">
            <a:normAutofit/>
          </a:bodyPr>
          <a:lstStyle/>
          <a:p>
            <a:pPr algn="l">
              <a:lnSpc>
                <a:spcPts val="3198"/>
              </a:lnSpc>
            </a:pPr>
            <a:r>
              <a:rPr lang="en-US" sz="2300" b="0" dirty="0">
                <a:solidFill>
                  <a:srgbClr val="FFFFFF"/>
                </a:solidFill>
                <a:latin typeface="Arial" pitchFamily="34" charset="0"/>
                <a:ea typeface="Arial" pitchFamily="34" charset="-122"/>
                <a:cs typeface="Arial" pitchFamily="34" charset="-120"/>
              </a:rPr>
              <a:t>二进制相移键控（2PSK）</a:t>
            </a:r>
            <a:endParaRPr lang="en-US" sz="2284" dirty="0"/>
          </a:p>
        </p:txBody>
      </p:sp>
      <p:sp>
        <p:nvSpPr>
          <p:cNvPr id="6" name="Object5"/>
          <p:cNvSpPr/>
          <p:nvPr/>
        </p:nvSpPr>
        <p:spPr>
          <a:xfrm>
            <a:off x="609905" y="3343275"/>
            <a:ext cx="4480560" cy="462915"/>
          </a:xfrm>
          <a:prstGeom prst="rect">
            <a:avLst/>
          </a:prstGeom>
          <a:noFill/>
          <a:ln/>
        </p:spPr>
        <p:txBody>
          <a:bodyPr wrap="square" lIns="0" tIns="0" rIns="0" bIns="0" rtlCol="0" anchor="t">
            <a:normAutofit/>
          </a:bodyPr>
          <a:lstStyle/>
          <a:p>
            <a:pPr algn="l">
              <a:lnSpc>
                <a:spcPts val="3198"/>
              </a:lnSpc>
            </a:pPr>
            <a:r>
              <a:rPr lang="en-US" sz="2300" b="0" dirty="0">
                <a:solidFill>
                  <a:srgbClr val="FFFFFF"/>
                </a:solidFill>
                <a:latin typeface="Arial" pitchFamily="34" charset="0"/>
                <a:ea typeface="Arial" pitchFamily="34" charset="-122"/>
                <a:cs typeface="Arial" pitchFamily="34" charset="-120"/>
              </a:rPr>
              <a:t>二进制差分相移键控（2DPSK）</a:t>
            </a:r>
            <a:endParaRPr lang="en-US" sz="2284" dirty="0"/>
          </a:p>
        </p:txBody>
      </p:sp>
      <p:sp>
        <p:nvSpPr>
          <p:cNvPr id="7" name="Object6"/>
          <p:cNvSpPr/>
          <p:nvPr/>
        </p:nvSpPr>
        <p:spPr>
          <a:xfrm>
            <a:off x="609905" y="3981069"/>
            <a:ext cx="1280160" cy="462915"/>
          </a:xfrm>
          <a:prstGeom prst="rect">
            <a:avLst/>
          </a:prstGeom>
          <a:noFill/>
          <a:ln/>
        </p:spPr>
        <p:txBody>
          <a:bodyPr wrap="square" lIns="0" tIns="0" rIns="0" bIns="0" rtlCol="0" anchor="t">
            <a:normAutofit/>
          </a:bodyPr>
          <a:lstStyle/>
          <a:p>
            <a:pPr algn="l">
              <a:lnSpc>
                <a:spcPts val="3198"/>
              </a:lnSpc>
            </a:pPr>
            <a:r>
              <a:rPr lang="en-US" sz="2300" b="0" dirty="0">
                <a:solidFill>
                  <a:srgbClr val="FFFFFF"/>
                </a:solidFill>
                <a:latin typeface="Arial" pitchFamily="34" charset="0"/>
                <a:ea typeface="Arial" pitchFamily="34" charset="-122"/>
                <a:cs typeface="Arial" pitchFamily="34" charset="-120"/>
              </a:rPr>
              <a:t>性能比较</a:t>
            </a:r>
            <a:endParaRPr lang="en-US" sz="2284" dirty="0"/>
          </a:p>
        </p:txBody>
      </p:sp>
      <p:pic>
        <p:nvPicPr>
          <p:cNvPr id="8" name="Object 7"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2862358"/>
            <a:ext cx="263347" cy="205740"/>
          </a:xfrm>
          <a:prstGeom prst="rect">
            <a:avLst/>
          </a:prstGeom>
        </p:spPr>
      </p:pic>
      <p:sp>
        <p:nvSpPr>
          <p:cNvPr id="9" name="Object8"/>
          <p:cNvSpPr/>
          <p:nvPr/>
        </p:nvSpPr>
        <p:spPr>
          <a:xfrm>
            <a:off x="256946" y="205740"/>
            <a:ext cx="1188720" cy="154305"/>
          </a:xfrm>
          <a:prstGeom prst="rect">
            <a:avLst/>
          </a:prstGeom>
          <a:noFill/>
          <a:ln/>
        </p:spPr>
        <p:txBody>
          <a:bodyPr wrap="square" lIns="0" tIns="0" rIns="0" bIns="0" rtlCol="0" anchor="t">
            <a:normAutofit/>
          </a:bodyPr>
          <a:lstStyle/>
          <a:p>
            <a:pPr algn="l">
              <a:lnSpc>
                <a:spcPts val="1035"/>
              </a:lnSpc>
            </a:pPr>
            <a:r>
              <a:rPr lang="en-US" sz="1000" b="0" dirty="0">
                <a:solidFill>
                  <a:srgbClr val="FFFFFF"/>
                </a:solidFill>
                <a:latin typeface="Arial" pitchFamily="34" charset="0"/>
                <a:ea typeface="Arial" pitchFamily="34" charset="-122"/>
                <a:cs typeface="Arial" pitchFamily="34" charset="-120"/>
              </a:rPr>
              <a:t>数字信号的频带传输</a:t>
            </a:r>
            <a:endParaRPr lang="en-US" sz="973" dirty="0"/>
          </a:p>
        </p:txBody>
      </p:sp>
      <p:pic>
        <p:nvPicPr>
          <p:cNvPr id="10" name="Object 9"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56946" y="388849"/>
            <a:ext cx="256946" cy="22631"/>
          </a:xfrm>
          <a:prstGeom prst="rect">
            <a:avLst/>
          </a:prstGeom>
        </p:spPr>
      </p:pic>
    </p:spTree>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name="Slide 306">
    <p:spTree>
      <p:nvGrpSpPr>
        <p:cNvPr id="1" name=""/>
        <p:cNvGrpSpPr/>
        <p:nvPr/>
      </p:nvGrpSpPr>
      <p:grpSpPr>
        <a:xfrm>
          <a:off x="0" y="0"/>
          <a:ext cx="0" cy="0"/>
          <a:chOff x="0" y="0"/>
          <a:chExt cx="0" cy="0"/>
        </a:xfrm>
      </p:grpSpPr>
      <p:sp>
        <p:nvSpPr>
          <p:cNvPr id="2" name="Object1"/>
          <p:cNvSpPr/>
          <p:nvPr/>
        </p:nvSpPr>
        <p:spPr>
          <a:xfrm>
            <a:off x="609905" y="642938"/>
            <a:ext cx="6675120" cy="771525"/>
          </a:xfrm>
          <a:prstGeom prst="rect">
            <a:avLst/>
          </a:prstGeom>
          <a:noFill/>
          <a:ln/>
        </p:spPr>
        <p:txBody>
          <a:bodyPr wrap="square" lIns="0" tIns="0" rIns="0" bIns="0" rtlCol="0" anchor="t">
            <a:normAutofit/>
          </a:bodyPr>
          <a:lstStyle/>
          <a:p>
            <a:pPr algn="l">
              <a:lnSpc>
                <a:spcPts val="5444"/>
              </a:lnSpc>
            </a:pPr>
            <a:r>
              <a:rPr lang="en-US" sz="4200" b="1" dirty="0">
                <a:solidFill>
                  <a:srgbClr val="FFFFFF"/>
                </a:solidFill>
                <a:latin typeface="Arial" pitchFamily="34" charset="0"/>
                <a:ea typeface="Arial" pitchFamily="34" charset="-122"/>
                <a:cs typeface="Arial" pitchFamily="34" charset="-120"/>
              </a:rPr>
              <a:t>二进制幅度键控（2ASK）</a:t>
            </a:r>
            <a:endParaRPr lang="en-US" sz="4188" dirty="0"/>
          </a:p>
        </p:txBody>
      </p:sp>
      <p:sp>
        <p:nvSpPr>
          <p:cNvPr id="3" name="Object2"/>
          <p:cNvSpPr/>
          <p:nvPr/>
        </p:nvSpPr>
        <p:spPr>
          <a:xfrm>
            <a:off x="609905" y="1429893"/>
            <a:ext cx="0" cy="0"/>
          </a:xfrm>
          <a:prstGeom prst="rect">
            <a:avLst/>
          </a:prstGeom>
          <a:noFill/>
          <a:ln/>
        </p:spPr>
        <p:txBody>
          <a:bodyPr wrap="square" lIns="0" tIns="0" rIns="0" bIns="0" rtlCol="0" anchor="t">
            <a:normAutofit fontScale="25000" lnSpcReduction="20000"/>
          </a:bodyPr>
          <a:lstStyle/>
          <a:p>
            <a:pPr algn="l">
              <a:lnSpc>
                <a:spcPts val="3198"/>
              </a:lnSpc>
            </a:pPr>
            <a:endParaRPr lang="en-US" sz="2284" dirty="0"/>
          </a:p>
        </p:txBody>
      </p:sp>
      <p:pic>
        <p:nvPicPr>
          <p:cNvPr id="4" name="Object 3"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71170" y="1491615"/>
            <a:ext cx="309067" cy="308610"/>
          </a:xfrm>
          <a:prstGeom prst="rect">
            <a:avLst/>
          </a:prstGeom>
        </p:spPr>
      </p:pic>
      <p:sp>
        <p:nvSpPr>
          <p:cNvPr id="5" name="Object4"/>
          <p:cNvSpPr/>
          <p:nvPr/>
        </p:nvSpPr>
        <p:spPr>
          <a:xfrm>
            <a:off x="609905" y="2067687"/>
            <a:ext cx="1554480" cy="462915"/>
          </a:xfrm>
          <a:prstGeom prst="rect">
            <a:avLst/>
          </a:prstGeom>
          <a:noFill/>
          <a:ln/>
        </p:spPr>
        <p:txBody>
          <a:bodyPr wrap="square" lIns="0" tIns="0" rIns="0" bIns="0" rtlCol="0" anchor="t">
            <a:normAutofit/>
          </a:bodyPr>
          <a:lstStyle/>
          <a:p>
            <a:pPr algn="l">
              <a:lnSpc>
                <a:spcPts val="3198"/>
              </a:lnSpc>
            </a:pPr>
            <a:r>
              <a:rPr lang="en-US" sz="2300" b="0" dirty="0">
                <a:solidFill>
                  <a:srgbClr val="FFFFFF"/>
                </a:solidFill>
                <a:latin typeface="Arial" pitchFamily="34" charset="0"/>
                <a:ea typeface="Arial" pitchFamily="34" charset="-122"/>
                <a:cs typeface="Arial" pitchFamily="34" charset="-120"/>
              </a:rPr>
              <a:t>功率谱密度</a:t>
            </a:r>
            <a:endParaRPr lang="en-US" sz="2284" dirty="0"/>
          </a:p>
        </p:txBody>
      </p:sp>
      <p:sp>
        <p:nvSpPr>
          <p:cNvPr id="6" name="Object5"/>
          <p:cNvSpPr/>
          <p:nvPr/>
        </p:nvSpPr>
        <p:spPr>
          <a:xfrm>
            <a:off x="609905" y="2705481"/>
            <a:ext cx="2194560" cy="462915"/>
          </a:xfrm>
          <a:prstGeom prst="rect">
            <a:avLst/>
          </a:prstGeom>
          <a:noFill/>
          <a:ln/>
        </p:spPr>
        <p:txBody>
          <a:bodyPr wrap="square" lIns="0" tIns="0" rIns="0" bIns="0" rtlCol="0" anchor="t">
            <a:normAutofit/>
          </a:bodyPr>
          <a:lstStyle/>
          <a:p>
            <a:pPr algn="l">
              <a:lnSpc>
                <a:spcPts val="3198"/>
              </a:lnSpc>
            </a:pPr>
            <a:r>
              <a:rPr lang="en-US" sz="2300" b="0" dirty="0">
                <a:solidFill>
                  <a:srgbClr val="FFFFFF"/>
                </a:solidFill>
                <a:latin typeface="Arial" pitchFamily="34" charset="0"/>
                <a:ea typeface="Arial" pitchFamily="34" charset="-122"/>
                <a:cs typeface="Arial" pitchFamily="34" charset="-120"/>
              </a:rPr>
              <a:t>抗噪声性能分析</a:t>
            </a:r>
            <a:endParaRPr lang="en-US" sz="2284" dirty="0"/>
          </a:p>
        </p:txBody>
      </p:sp>
      <p:pic>
        <p:nvPicPr>
          <p:cNvPr id="7" name="Object 6"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0" y="2862358"/>
            <a:ext cx="263347" cy="205740"/>
          </a:xfrm>
          <a:prstGeom prst="rect">
            <a:avLst/>
          </a:prstGeom>
        </p:spPr>
      </p:pic>
      <p:sp>
        <p:nvSpPr>
          <p:cNvPr id="8" name="Object7"/>
          <p:cNvSpPr/>
          <p:nvPr/>
        </p:nvSpPr>
        <p:spPr>
          <a:xfrm>
            <a:off x="256946" y="205740"/>
            <a:ext cx="1188720" cy="154305"/>
          </a:xfrm>
          <a:prstGeom prst="rect">
            <a:avLst/>
          </a:prstGeom>
          <a:noFill/>
          <a:ln/>
        </p:spPr>
        <p:txBody>
          <a:bodyPr wrap="square" lIns="0" tIns="0" rIns="0" bIns="0" rtlCol="0" anchor="t">
            <a:normAutofit/>
          </a:bodyPr>
          <a:lstStyle/>
          <a:p>
            <a:pPr algn="l">
              <a:lnSpc>
                <a:spcPts val="1035"/>
              </a:lnSpc>
            </a:pPr>
            <a:r>
              <a:rPr lang="en-US" sz="1000" b="0" dirty="0">
                <a:solidFill>
                  <a:srgbClr val="FFFFFF"/>
                </a:solidFill>
                <a:latin typeface="Arial" pitchFamily="34" charset="0"/>
                <a:ea typeface="Arial" pitchFamily="34" charset="-122"/>
                <a:cs typeface="Arial" pitchFamily="34" charset="-120"/>
              </a:rPr>
              <a:t>数字信号的频带传输</a:t>
            </a:r>
            <a:endParaRPr lang="en-US" sz="973" dirty="0"/>
          </a:p>
        </p:txBody>
      </p:sp>
      <p:pic>
        <p:nvPicPr>
          <p:cNvPr id="9" name="Object 8"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56946" y="388849"/>
            <a:ext cx="256946" cy="22631"/>
          </a:xfrm>
          <a:prstGeom prst="rect">
            <a:avLst/>
          </a:prstGeom>
        </p:spPr>
      </p:pic>
    </p:spTree>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name="Slide 307">
    <p:spTree>
      <p:nvGrpSpPr>
        <p:cNvPr id="1" name=""/>
        <p:cNvGrpSpPr/>
        <p:nvPr/>
      </p:nvGrpSpPr>
      <p:grpSpPr>
        <a:xfrm>
          <a:off x="0" y="0"/>
          <a:ext cx="0" cy="0"/>
          <a:chOff x="0" y="0"/>
          <a:chExt cx="0" cy="0"/>
        </a:xfrm>
      </p:grpSpPr>
      <p:pic>
        <p:nvPicPr>
          <p:cNvPr id="2" name="Object 1" descr="file://C:\Users\tons\AppData\Roaming\XMind\Electron v3\vana\workbooks\f4ea90d42ceac6a1d5eb8b85d1\resources\5e7ac7d2cdc592d4f14874d991954e32f4759409c7634556ac778e52b4a269d6.png"/>
          <p:cNvPicPr>
            <a:picLocks noChangeAspect="1"/>
          </p:cNvPicPr>
          <p:nvPr/>
        </p:nvPicPr>
        <p:blipFill>
          <a:blip r:embed="rId3"/>
          <a:stretch>
            <a:fillRect/>
          </a:stretch>
        </p:blipFill>
        <p:spPr>
          <a:xfrm>
            <a:off x="1218895" y="1877892"/>
            <a:ext cx="6705295" cy="1387716"/>
          </a:xfrm>
          <a:prstGeom prst="rect">
            <a:avLst/>
          </a:prstGeom>
        </p:spPr>
      </p:pic>
      <p:sp>
        <p:nvSpPr>
          <p:cNvPr id="3" name="Object2"/>
          <p:cNvSpPr/>
          <p:nvPr/>
        </p:nvSpPr>
        <p:spPr>
          <a:xfrm>
            <a:off x="256946" y="205740"/>
            <a:ext cx="1188720" cy="154305"/>
          </a:xfrm>
          <a:prstGeom prst="rect">
            <a:avLst/>
          </a:prstGeom>
          <a:noFill/>
          <a:ln/>
        </p:spPr>
        <p:txBody>
          <a:bodyPr wrap="square" lIns="0" tIns="0" rIns="0" bIns="0" rtlCol="0" anchor="t">
            <a:normAutofit/>
          </a:bodyPr>
          <a:lstStyle/>
          <a:p>
            <a:pPr algn="l">
              <a:lnSpc>
                <a:spcPts val="1035"/>
              </a:lnSpc>
            </a:pPr>
            <a:r>
              <a:rPr lang="en-US" sz="1000" b="0" dirty="0">
                <a:solidFill>
                  <a:srgbClr val="FFFFFF"/>
                </a:solidFill>
                <a:latin typeface="Arial" pitchFamily="34" charset="0"/>
                <a:ea typeface="Arial" pitchFamily="34" charset="-122"/>
                <a:cs typeface="Arial" pitchFamily="34" charset="-120"/>
              </a:rPr>
              <a:t>数字信号的频带传输</a:t>
            </a:r>
            <a:endParaRPr lang="en-US" sz="973" dirty="0"/>
          </a:p>
        </p:txBody>
      </p:sp>
      <p:pic>
        <p:nvPicPr>
          <p:cNvPr id="4" name="Object 3"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56946" y="388849"/>
            <a:ext cx="256946" cy="22631"/>
          </a:xfrm>
          <a:prstGeom prst="rect">
            <a:avLst/>
          </a:prstGeom>
        </p:spPr>
      </p:pic>
    </p:spTree>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name="Slide 308">
    <p:spTree>
      <p:nvGrpSpPr>
        <p:cNvPr id="1" name=""/>
        <p:cNvGrpSpPr/>
        <p:nvPr/>
      </p:nvGrpSpPr>
      <p:grpSpPr>
        <a:xfrm>
          <a:off x="0" y="0"/>
          <a:ext cx="0" cy="0"/>
          <a:chOff x="0" y="0"/>
          <a:chExt cx="0" cy="0"/>
        </a:xfrm>
      </p:grpSpPr>
      <p:sp>
        <p:nvSpPr>
          <p:cNvPr id="2" name="Object1"/>
          <p:cNvSpPr/>
          <p:nvPr/>
        </p:nvSpPr>
        <p:spPr>
          <a:xfrm>
            <a:off x="609905" y="1552308"/>
            <a:ext cx="3657600" cy="977265"/>
          </a:xfrm>
          <a:prstGeom prst="rect">
            <a:avLst/>
          </a:prstGeom>
          <a:noFill/>
          <a:ln/>
        </p:spPr>
        <p:txBody>
          <a:bodyPr wrap="square" lIns="0" tIns="0" rIns="0" bIns="0" rtlCol="0" anchor="t">
            <a:normAutofit/>
          </a:bodyPr>
          <a:lstStyle/>
          <a:p>
            <a:pPr algn="l">
              <a:lnSpc>
                <a:spcPts val="6929"/>
              </a:lnSpc>
            </a:pPr>
            <a:r>
              <a:rPr lang="en-US" sz="5300" b="1" dirty="0">
                <a:solidFill>
                  <a:srgbClr val="FFFFFF"/>
                </a:solidFill>
                <a:latin typeface="Arial" pitchFamily="34" charset="0"/>
                <a:ea typeface="Arial" pitchFamily="34" charset="-122"/>
                <a:cs typeface="Arial" pitchFamily="34" charset="-120"/>
              </a:rPr>
              <a:t>功率谱密度</a:t>
            </a:r>
            <a:endParaRPr lang="en-US" sz="5330" dirty="0"/>
          </a:p>
        </p:txBody>
      </p:sp>
      <p:sp>
        <p:nvSpPr>
          <p:cNvPr id="3" name="Object2"/>
          <p:cNvSpPr/>
          <p:nvPr/>
        </p:nvSpPr>
        <p:spPr>
          <a:xfrm>
            <a:off x="609905" y="2922537"/>
            <a:ext cx="0" cy="0"/>
          </a:xfrm>
          <a:prstGeom prst="rect">
            <a:avLst/>
          </a:prstGeom>
          <a:noFill/>
          <a:ln/>
        </p:spPr>
        <p:txBody>
          <a:bodyPr wrap="square" lIns="0" tIns="0" rIns="0" bIns="0" rtlCol="0" anchor="t">
            <a:normAutofit fontScale="25000" lnSpcReduction="20000"/>
          </a:bodyPr>
          <a:lstStyle/>
          <a:p>
            <a:pPr algn="l">
              <a:lnSpc>
                <a:spcPts val="4949"/>
              </a:lnSpc>
            </a:pPr>
            <a:endParaRPr lang="en-US" sz="3807" dirty="0"/>
          </a:p>
        </p:txBody>
      </p:sp>
      <p:pic>
        <p:nvPicPr>
          <p:cNvPr id="4" name="Object 3"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86714" y="2999689"/>
            <a:ext cx="514807" cy="514350"/>
          </a:xfrm>
          <a:prstGeom prst="rect">
            <a:avLst/>
          </a:prstGeom>
        </p:spPr>
      </p:pic>
      <p:pic>
        <p:nvPicPr>
          <p:cNvPr id="5" name="Object 4"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09905" y="2488425"/>
            <a:ext cx="3600907" cy="434111"/>
          </a:xfrm>
          <a:prstGeom prst="rect">
            <a:avLst/>
          </a:prstGeom>
        </p:spPr>
      </p:pic>
      <p:sp>
        <p:nvSpPr>
          <p:cNvPr id="6" name="Object5"/>
          <p:cNvSpPr/>
          <p:nvPr/>
        </p:nvSpPr>
        <p:spPr>
          <a:xfrm>
            <a:off x="256946" y="205740"/>
            <a:ext cx="1188720" cy="154305"/>
          </a:xfrm>
          <a:prstGeom prst="rect">
            <a:avLst/>
          </a:prstGeom>
          <a:noFill/>
          <a:ln/>
        </p:spPr>
        <p:txBody>
          <a:bodyPr wrap="square" lIns="0" tIns="0" rIns="0" bIns="0" rtlCol="0" anchor="t">
            <a:normAutofit/>
          </a:bodyPr>
          <a:lstStyle/>
          <a:p>
            <a:pPr algn="l">
              <a:lnSpc>
                <a:spcPts val="1035"/>
              </a:lnSpc>
            </a:pPr>
            <a:r>
              <a:rPr lang="en-US" sz="1000" b="0" dirty="0">
                <a:solidFill>
                  <a:srgbClr val="FFFFFF"/>
                </a:solidFill>
                <a:latin typeface="Arial" pitchFamily="34" charset="0"/>
                <a:ea typeface="Arial" pitchFamily="34" charset="-122"/>
                <a:cs typeface="Arial" pitchFamily="34" charset="-120"/>
              </a:rPr>
              <a:t>数字信号的频带传输</a:t>
            </a:r>
            <a:endParaRPr lang="en-US" sz="973" dirty="0"/>
          </a:p>
        </p:txBody>
      </p:sp>
      <p:pic>
        <p:nvPicPr>
          <p:cNvPr id="7" name="Object 6"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56946" y="388849"/>
            <a:ext cx="256946" cy="22631"/>
          </a:xfrm>
          <a:prstGeom prst="rect">
            <a:avLst/>
          </a:prstGeom>
        </p:spPr>
      </p:pic>
    </p:spTree>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name="Slide 309">
    <p:spTree>
      <p:nvGrpSpPr>
        <p:cNvPr id="1" name=""/>
        <p:cNvGrpSpPr/>
        <p:nvPr/>
      </p:nvGrpSpPr>
      <p:grpSpPr>
        <a:xfrm>
          <a:off x="0" y="0"/>
          <a:ext cx="0" cy="0"/>
          <a:chOff x="0" y="0"/>
          <a:chExt cx="0" cy="0"/>
        </a:xfrm>
      </p:grpSpPr>
      <p:pic>
        <p:nvPicPr>
          <p:cNvPr id="2" name="Object 1" descr="file://C:\Users\tons\AppData\Roaming\XMind\Electron v3\vana\workbooks\f4ea90d42ceac6a1d5eb8b85d1\resources\5683bf90036d3e893567a9786edd4bceb4cc88b2e756572d2e5e8aaa873c8466.png"/>
          <p:cNvPicPr>
            <a:picLocks noChangeAspect="1"/>
          </p:cNvPicPr>
          <p:nvPr/>
        </p:nvPicPr>
        <p:blipFill>
          <a:blip r:embed="rId3"/>
          <a:stretch>
            <a:fillRect/>
          </a:stretch>
        </p:blipFill>
        <p:spPr>
          <a:xfrm>
            <a:off x="1218895" y="1962760"/>
            <a:ext cx="6705295" cy="1218495"/>
          </a:xfrm>
          <a:prstGeom prst="rect">
            <a:avLst/>
          </a:prstGeom>
        </p:spPr>
      </p:pic>
      <p:sp>
        <p:nvSpPr>
          <p:cNvPr id="3" name="Object2"/>
          <p:cNvSpPr/>
          <p:nvPr/>
        </p:nvSpPr>
        <p:spPr>
          <a:xfrm>
            <a:off x="256946" y="205740"/>
            <a:ext cx="1188720" cy="154305"/>
          </a:xfrm>
          <a:prstGeom prst="rect">
            <a:avLst/>
          </a:prstGeom>
          <a:noFill/>
          <a:ln/>
        </p:spPr>
        <p:txBody>
          <a:bodyPr wrap="square" lIns="0" tIns="0" rIns="0" bIns="0" rtlCol="0" anchor="t">
            <a:normAutofit/>
          </a:bodyPr>
          <a:lstStyle/>
          <a:p>
            <a:pPr algn="l">
              <a:lnSpc>
                <a:spcPts val="1035"/>
              </a:lnSpc>
            </a:pPr>
            <a:r>
              <a:rPr lang="en-US" sz="1000" b="0" dirty="0">
                <a:solidFill>
                  <a:srgbClr val="FFFFFF"/>
                </a:solidFill>
                <a:latin typeface="Arial" pitchFamily="34" charset="0"/>
                <a:ea typeface="Arial" pitchFamily="34" charset="-122"/>
                <a:cs typeface="Arial" pitchFamily="34" charset="-120"/>
              </a:rPr>
              <a:t>数字信号的频带传输</a:t>
            </a:r>
            <a:endParaRPr lang="en-US" sz="973" dirty="0"/>
          </a:p>
        </p:txBody>
      </p:sp>
      <p:pic>
        <p:nvPicPr>
          <p:cNvPr id="4" name="Object 3"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56946" y="388849"/>
            <a:ext cx="256946" cy="22631"/>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name="Slide 31">
    <p:spTree>
      <p:nvGrpSpPr>
        <p:cNvPr id="1" name=""/>
        <p:cNvGrpSpPr/>
        <p:nvPr/>
      </p:nvGrpSpPr>
      <p:grpSpPr>
        <a:xfrm>
          <a:off x="0" y="0"/>
          <a:ext cx="0" cy="0"/>
          <a:chOff x="0" y="0"/>
          <a:chExt cx="0" cy="0"/>
        </a:xfrm>
      </p:grpSpPr>
      <p:sp>
        <p:nvSpPr>
          <p:cNvPr id="2" name="Object1"/>
          <p:cNvSpPr/>
          <p:nvPr/>
        </p:nvSpPr>
        <p:spPr>
          <a:xfrm>
            <a:off x="3047695" y="1547679"/>
            <a:ext cx="5486400" cy="2057400"/>
          </a:xfrm>
          <a:prstGeom prst="rect">
            <a:avLst/>
          </a:prstGeom>
          <a:noFill/>
          <a:ln/>
        </p:spPr>
        <p:txBody>
          <a:bodyPr wrap="square" lIns="0" tIns="0" rIns="0" bIns="0" rtlCol="0" anchor="t">
            <a:normAutofit/>
          </a:bodyPr>
          <a:lstStyle/>
          <a:p>
            <a:pPr algn="l">
              <a:lnSpc>
                <a:spcPts val="3790"/>
              </a:lnSpc>
            </a:pPr>
            <a:r>
              <a:rPr lang="en-US" sz="2700" b="1" dirty="0">
                <a:solidFill>
                  <a:srgbClr val="FFFFFF"/>
                </a:solidFill>
                <a:latin typeface="Arial" pitchFamily="34" charset="0"/>
                <a:ea typeface="Arial" pitchFamily="34" charset="-122"/>
                <a:cs typeface="Arial" pitchFamily="34" charset="-120"/>
              </a:rPr>
              <a:t>其中，Bw为系统允许最大带宽；Bi为每路信号的有效带宽，n为系统在其带宽内最多能容纳的信号路数。n值越大，系统利用率越高。</a:t>
            </a:r>
            <a:endParaRPr lang="en-US" sz="2707" dirty="0"/>
          </a:p>
        </p:txBody>
      </p:sp>
      <p:pic>
        <p:nvPicPr>
          <p:cNvPr id="3" name="Object 2" descr="file://C:\Users\tons\AppData\Roaming\XMind\Electron v3\vana\workbooks\f4ea90d42ceac6a1d5eb8b85d1\resources\83d9f0f1985079c62ca9f96e8d62b72243f50be1ce7bc27c723c992eed5ab554.png"/>
          <p:cNvPicPr>
            <a:picLocks noChangeAspect="1"/>
          </p:cNvPicPr>
          <p:nvPr/>
        </p:nvPicPr>
        <p:blipFill>
          <a:blip r:embed="rId3"/>
          <a:stretch>
            <a:fillRect/>
          </a:stretch>
        </p:blipFill>
        <p:spPr>
          <a:xfrm>
            <a:off x="609905" y="1952987"/>
            <a:ext cx="1828800" cy="1237526"/>
          </a:xfrm>
          <a:prstGeom prst="rect">
            <a:avLst/>
          </a:prstGeom>
        </p:spPr>
      </p:pic>
      <p:sp>
        <p:nvSpPr>
          <p:cNvPr id="4" name="Object3"/>
          <p:cNvSpPr/>
          <p:nvPr/>
        </p:nvSpPr>
        <p:spPr>
          <a:xfrm>
            <a:off x="256946" y="205740"/>
            <a:ext cx="274320" cy="154305"/>
          </a:xfrm>
          <a:prstGeom prst="rect">
            <a:avLst/>
          </a:prstGeom>
          <a:noFill/>
          <a:ln/>
        </p:spPr>
        <p:txBody>
          <a:bodyPr wrap="square" lIns="0" tIns="0" rIns="0" bIns="0" rtlCol="0" anchor="t">
            <a:normAutofit/>
          </a:bodyPr>
          <a:lstStyle/>
          <a:p>
            <a:pPr algn="l">
              <a:lnSpc>
                <a:spcPts val="1035"/>
              </a:lnSpc>
            </a:pPr>
            <a:r>
              <a:rPr lang="en-US" sz="1000" b="0" dirty="0">
                <a:solidFill>
                  <a:srgbClr val="FFFFFF"/>
                </a:solidFill>
                <a:latin typeface="Arial" pitchFamily="34" charset="0"/>
                <a:ea typeface="Arial" pitchFamily="34" charset="-122"/>
                <a:cs typeface="Arial" pitchFamily="34" charset="-120"/>
              </a:rPr>
              <a:t>绪论</a:t>
            </a:r>
            <a:endParaRPr lang="en-US" sz="973" dirty="0"/>
          </a:p>
        </p:txBody>
      </p:sp>
      <p:pic>
        <p:nvPicPr>
          <p:cNvPr id="5" name="Object 4"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56946" y="388849"/>
            <a:ext cx="256946" cy="22631"/>
          </a:xfrm>
          <a:prstGeom prst="rect">
            <a:avLst/>
          </a:prstGeom>
        </p:spPr>
      </p:pic>
    </p:spTree>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name="Slide 310">
    <p:spTree>
      <p:nvGrpSpPr>
        <p:cNvPr id="1" name=""/>
        <p:cNvGrpSpPr/>
        <p:nvPr/>
      </p:nvGrpSpPr>
      <p:grpSpPr>
        <a:xfrm>
          <a:off x="0" y="0"/>
          <a:ext cx="0" cy="0"/>
          <a:chOff x="0" y="0"/>
          <a:chExt cx="0" cy="0"/>
        </a:xfrm>
      </p:grpSpPr>
      <p:sp>
        <p:nvSpPr>
          <p:cNvPr id="2" name="Object1"/>
          <p:cNvSpPr/>
          <p:nvPr/>
        </p:nvSpPr>
        <p:spPr>
          <a:xfrm>
            <a:off x="609905" y="642938"/>
            <a:ext cx="4023360" cy="771525"/>
          </a:xfrm>
          <a:prstGeom prst="rect">
            <a:avLst/>
          </a:prstGeom>
          <a:noFill/>
          <a:ln/>
        </p:spPr>
        <p:txBody>
          <a:bodyPr wrap="square" lIns="0" tIns="0" rIns="0" bIns="0" rtlCol="0" anchor="t">
            <a:normAutofit/>
          </a:bodyPr>
          <a:lstStyle/>
          <a:p>
            <a:pPr algn="l">
              <a:lnSpc>
                <a:spcPts val="5444"/>
              </a:lnSpc>
            </a:pPr>
            <a:r>
              <a:rPr lang="en-US" sz="4200" b="1" dirty="0">
                <a:solidFill>
                  <a:srgbClr val="FFFFFF"/>
                </a:solidFill>
                <a:latin typeface="Arial" pitchFamily="34" charset="0"/>
                <a:ea typeface="Arial" pitchFamily="34" charset="-122"/>
                <a:cs typeface="Arial" pitchFamily="34" charset="-120"/>
              </a:rPr>
              <a:t>抗噪声性能分析</a:t>
            </a:r>
            <a:endParaRPr lang="en-US" sz="4188" dirty="0"/>
          </a:p>
        </p:txBody>
      </p:sp>
      <p:sp>
        <p:nvSpPr>
          <p:cNvPr id="3" name="Object2"/>
          <p:cNvSpPr/>
          <p:nvPr/>
        </p:nvSpPr>
        <p:spPr>
          <a:xfrm>
            <a:off x="609905" y="1429893"/>
            <a:ext cx="0" cy="0"/>
          </a:xfrm>
          <a:prstGeom prst="rect">
            <a:avLst/>
          </a:prstGeom>
          <a:noFill/>
          <a:ln/>
        </p:spPr>
        <p:txBody>
          <a:bodyPr wrap="square" lIns="0" tIns="0" rIns="0" bIns="0" rtlCol="0" anchor="t">
            <a:normAutofit fontScale="25000" lnSpcReduction="20000"/>
          </a:bodyPr>
          <a:lstStyle/>
          <a:p>
            <a:pPr algn="l">
              <a:lnSpc>
                <a:spcPts val="3198"/>
              </a:lnSpc>
            </a:pPr>
            <a:endParaRPr lang="en-US" sz="2284" dirty="0"/>
          </a:p>
        </p:txBody>
      </p:sp>
      <p:pic>
        <p:nvPicPr>
          <p:cNvPr id="4" name="Object 3"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71170" y="1491615"/>
            <a:ext cx="309067" cy="308610"/>
          </a:xfrm>
          <a:prstGeom prst="rect">
            <a:avLst/>
          </a:prstGeom>
        </p:spPr>
      </p:pic>
      <p:sp>
        <p:nvSpPr>
          <p:cNvPr id="5" name="Object4"/>
          <p:cNvSpPr/>
          <p:nvPr/>
        </p:nvSpPr>
        <p:spPr>
          <a:xfrm>
            <a:off x="609905" y="2067687"/>
            <a:ext cx="0" cy="0"/>
          </a:xfrm>
          <a:prstGeom prst="rect">
            <a:avLst/>
          </a:prstGeom>
          <a:noFill/>
          <a:ln/>
        </p:spPr>
        <p:txBody>
          <a:bodyPr wrap="square" lIns="0" tIns="0" rIns="0" bIns="0" rtlCol="0" anchor="t">
            <a:normAutofit fontScale="25000" lnSpcReduction="20000"/>
          </a:bodyPr>
          <a:lstStyle/>
          <a:p>
            <a:pPr algn="l">
              <a:lnSpc>
                <a:spcPts val="3198"/>
              </a:lnSpc>
            </a:pPr>
            <a:endParaRPr lang="en-US" sz="2284" dirty="0"/>
          </a:p>
        </p:txBody>
      </p:sp>
      <p:pic>
        <p:nvPicPr>
          <p:cNvPr id="6" name="Object 5"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71170" y="2129409"/>
            <a:ext cx="309067" cy="308610"/>
          </a:xfrm>
          <a:prstGeom prst="rect">
            <a:avLst/>
          </a:prstGeom>
        </p:spPr>
      </p:pic>
      <p:sp>
        <p:nvSpPr>
          <p:cNvPr id="7" name="Object6"/>
          <p:cNvSpPr/>
          <p:nvPr/>
        </p:nvSpPr>
        <p:spPr>
          <a:xfrm>
            <a:off x="609905" y="2705481"/>
            <a:ext cx="1280160" cy="462915"/>
          </a:xfrm>
          <a:prstGeom prst="rect">
            <a:avLst/>
          </a:prstGeom>
          <a:noFill/>
          <a:ln/>
        </p:spPr>
        <p:txBody>
          <a:bodyPr wrap="square" lIns="0" tIns="0" rIns="0" bIns="0" rtlCol="0" anchor="t">
            <a:normAutofit/>
          </a:bodyPr>
          <a:lstStyle/>
          <a:p>
            <a:pPr algn="l">
              <a:lnSpc>
                <a:spcPts val="3198"/>
              </a:lnSpc>
            </a:pPr>
            <a:r>
              <a:rPr lang="en-US" sz="2300" b="0" dirty="0">
                <a:solidFill>
                  <a:srgbClr val="FFFFFF"/>
                </a:solidFill>
                <a:latin typeface="Arial" pitchFamily="34" charset="0"/>
                <a:ea typeface="Arial" pitchFamily="34" charset="-122"/>
                <a:cs typeface="Arial" pitchFamily="34" charset="-120"/>
              </a:rPr>
              <a:t>判决门限</a:t>
            </a:r>
            <a:endParaRPr lang="en-US" sz="2284" dirty="0"/>
          </a:p>
        </p:txBody>
      </p:sp>
      <p:sp>
        <p:nvSpPr>
          <p:cNvPr id="8" name="Object7"/>
          <p:cNvSpPr/>
          <p:nvPr/>
        </p:nvSpPr>
        <p:spPr>
          <a:xfrm>
            <a:off x="609905" y="3343275"/>
            <a:ext cx="1554480" cy="462915"/>
          </a:xfrm>
          <a:prstGeom prst="rect">
            <a:avLst/>
          </a:prstGeom>
          <a:noFill/>
          <a:ln/>
        </p:spPr>
        <p:txBody>
          <a:bodyPr wrap="square" lIns="0" tIns="0" rIns="0" bIns="0" rtlCol="0" anchor="t">
            <a:normAutofit/>
          </a:bodyPr>
          <a:lstStyle/>
          <a:p>
            <a:pPr algn="l">
              <a:lnSpc>
                <a:spcPts val="3198"/>
              </a:lnSpc>
            </a:pPr>
            <a:r>
              <a:rPr lang="en-US" sz="2300" b="0" dirty="0">
                <a:solidFill>
                  <a:srgbClr val="FFFFFF"/>
                </a:solidFill>
                <a:latin typeface="Arial" pitchFamily="34" charset="0"/>
                <a:ea typeface="Arial" pitchFamily="34" charset="-122"/>
                <a:cs typeface="Arial" pitchFamily="34" charset="-120"/>
              </a:rPr>
              <a:t>系统误码率</a:t>
            </a:r>
            <a:endParaRPr lang="en-US" sz="2284" dirty="0"/>
          </a:p>
        </p:txBody>
      </p:sp>
      <p:pic>
        <p:nvPicPr>
          <p:cNvPr id="9" name="Object 8"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0" y="2862358"/>
            <a:ext cx="263347" cy="205740"/>
          </a:xfrm>
          <a:prstGeom prst="rect">
            <a:avLst/>
          </a:prstGeom>
        </p:spPr>
      </p:pic>
      <p:sp>
        <p:nvSpPr>
          <p:cNvPr id="10" name="Object9"/>
          <p:cNvSpPr/>
          <p:nvPr/>
        </p:nvSpPr>
        <p:spPr>
          <a:xfrm>
            <a:off x="256946" y="205740"/>
            <a:ext cx="1188720" cy="154305"/>
          </a:xfrm>
          <a:prstGeom prst="rect">
            <a:avLst/>
          </a:prstGeom>
          <a:noFill/>
          <a:ln/>
        </p:spPr>
        <p:txBody>
          <a:bodyPr wrap="square" lIns="0" tIns="0" rIns="0" bIns="0" rtlCol="0" anchor="t">
            <a:normAutofit/>
          </a:bodyPr>
          <a:lstStyle/>
          <a:p>
            <a:pPr algn="l">
              <a:lnSpc>
                <a:spcPts val="1035"/>
              </a:lnSpc>
            </a:pPr>
            <a:r>
              <a:rPr lang="en-US" sz="1000" b="0" dirty="0">
                <a:solidFill>
                  <a:srgbClr val="FFFFFF"/>
                </a:solidFill>
                <a:latin typeface="Arial" pitchFamily="34" charset="0"/>
                <a:ea typeface="Arial" pitchFamily="34" charset="-122"/>
                <a:cs typeface="Arial" pitchFamily="34" charset="-120"/>
              </a:rPr>
              <a:t>数字信号的频带传输</a:t>
            </a:r>
            <a:endParaRPr lang="en-US" sz="973" dirty="0"/>
          </a:p>
        </p:txBody>
      </p:sp>
      <p:pic>
        <p:nvPicPr>
          <p:cNvPr id="11" name="Object 10"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56946" y="388849"/>
            <a:ext cx="256946" cy="22631"/>
          </a:xfrm>
          <a:prstGeom prst="rect">
            <a:avLst/>
          </a:prstGeom>
        </p:spPr>
      </p:pic>
    </p:spTree>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name="Slide 311">
    <p:spTree>
      <p:nvGrpSpPr>
        <p:cNvPr id="1" name=""/>
        <p:cNvGrpSpPr/>
        <p:nvPr/>
      </p:nvGrpSpPr>
      <p:grpSpPr>
        <a:xfrm>
          <a:off x="0" y="0"/>
          <a:ext cx="0" cy="0"/>
          <a:chOff x="0" y="0"/>
          <a:chExt cx="0" cy="0"/>
        </a:xfrm>
      </p:grpSpPr>
      <p:pic>
        <p:nvPicPr>
          <p:cNvPr id="2" name="Object 1" descr="file://C:\Users\tons\AppData\Roaming\XMind\Electron v3\vana\workbooks\f4ea90d42ceac6a1d5eb8b85d1\resources\5f077fc5c6b403c18fe1f38a4f61a1c33e507726902416d1e574cbeba6f4b2fb.jpg"/>
          <p:cNvPicPr>
            <a:picLocks noChangeAspect="1"/>
          </p:cNvPicPr>
          <p:nvPr/>
        </p:nvPicPr>
        <p:blipFill>
          <a:blip r:embed="rId3"/>
          <a:stretch>
            <a:fillRect/>
          </a:stretch>
        </p:blipFill>
        <p:spPr>
          <a:xfrm>
            <a:off x="609905" y="1580598"/>
            <a:ext cx="7925105" cy="1982305"/>
          </a:xfrm>
          <a:prstGeom prst="rect">
            <a:avLst/>
          </a:prstGeom>
        </p:spPr>
      </p:pic>
      <p:sp>
        <p:nvSpPr>
          <p:cNvPr id="3" name="Object2"/>
          <p:cNvSpPr/>
          <p:nvPr/>
        </p:nvSpPr>
        <p:spPr>
          <a:xfrm>
            <a:off x="256946" y="205740"/>
            <a:ext cx="1188720" cy="154305"/>
          </a:xfrm>
          <a:prstGeom prst="rect">
            <a:avLst/>
          </a:prstGeom>
          <a:noFill/>
          <a:ln/>
        </p:spPr>
        <p:txBody>
          <a:bodyPr wrap="square" lIns="0" tIns="0" rIns="0" bIns="0" rtlCol="0" anchor="t">
            <a:normAutofit/>
          </a:bodyPr>
          <a:lstStyle/>
          <a:p>
            <a:pPr algn="l">
              <a:lnSpc>
                <a:spcPts val="1035"/>
              </a:lnSpc>
            </a:pPr>
            <a:r>
              <a:rPr lang="en-US" sz="1000" b="0" dirty="0">
                <a:solidFill>
                  <a:srgbClr val="FFFFFF"/>
                </a:solidFill>
                <a:latin typeface="Arial" pitchFamily="34" charset="0"/>
                <a:ea typeface="Arial" pitchFamily="34" charset="-122"/>
                <a:cs typeface="Arial" pitchFamily="34" charset="-120"/>
              </a:rPr>
              <a:t>数字信号的频带传输</a:t>
            </a:r>
            <a:endParaRPr lang="en-US" sz="973" dirty="0"/>
          </a:p>
        </p:txBody>
      </p:sp>
      <p:pic>
        <p:nvPicPr>
          <p:cNvPr id="4" name="Object 3"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56946" y="388849"/>
            <a:ext cx="256946" cy="22631"/>
          </a:xfrm>
          <a:prstGeom prst="rect">
            <a:avLst/>
          </a:prstGeom>
        </p:spPr>
      </p:pic>
    </p:spTree>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name="Slide 312">
    <p:spTree>
      <p:nvGrpSpPr>
        <p:cNvPr id="1" name=""/>
        <p:cNvGrpSpPr/>
        <p:nvPr/>
      </p:nvGrpSpPr>
      <p:grpSpPr>
        <a:xfrm>
          <a:off x="0" y="0"/>
          <a:ext cx="0" cy="0"/>
          <a:chOff x="0" y="0"/>
          <a:chExt cx="0" cy="0"/>
        </a:xfrm>
      </p:grpSpPr>
      <p:pic>
        <p:nvPicPr>
          <p:cNvPr id="2" name="Object 1" descr="file://C:\Users\tons\AppData\Roaming\XMind\Electron v3\vana\workbooks\f4ea90d42ceac6a1d5eb8b85d1\resources\679815ccd0e74ee3cc93093f39b3d1166e706025a1af10b2d72ea91019459d0b.jpg"/>
          <p:cNvPicPr>
            <a:picLocks noChangeAspect="1"/>
          </p:cNvPicPr>
          <p:nvPr/>
        </p:nvPicPr>
        <p:blipFill>
          <a:blip r:embed="rId3"/>
          <a:stretch>
            <a:fillRect/>
          </a:stretch>
        </p:blipFill>
        <p:spPr>
          <a:xfrm>
            <a:off x="609905" y="1590885"/>
            <a:ext cx="7925105" cy="1961217"/>
          </a:xfrm>
          <a:prstGeom prst="rect">
            <a:avLst/>
          </a:prstGeom>
        </p:spPr>
      </p:pic>
      <p:sp>
        <p:nvSpPr>
          <p:cNvPr id="3" name="Object2"/>
          <p:cNvSpPr/>
          <p:nvPr/>
        </p:nvSpPr>
        <p:spPr>
          <a:xfrm>
            <a:off x="256946" y="205740"/>
            <a:ext cx="1188720" cy="154305"/>
          </a:xfrm>
          <a:prstGeom prst="rect">
            <a:avLst/>
          </a:prstGeom>
          <a:noFill/>
          <a:ln/>
        </p:spPr>
        <p:txBody>
          <a:bodyPr wrap="square" lIns="0" tIns="0" rIns="0" bIns="0" rtlCol="0" anchor="t">
            <a:normAutofit/>
          </a:bodyPr>
          <a:lstStyle/>
          <a:p>
            <a:pPr algn="l">
              <a:lnSpc>
                <a:spcPts val="1035"/>
              </a:lnSpc>
            </a:pPr>
            <a:r>
              <a:rPr lang="en-US" sz="1000" b="0" dirty="0">
                <a:solidFill>
                  <a:srgbClr val="FFFFFF"/>
                </a:solidFill>
                <a:latin typeface="Arial" pitchFamily="34" charset="0"/>
                <a:ea typeface="Arial" pitchFamily="34" charset="-122"/>
                <a:cs typeface="Arial" pitchFamily="34" charset="-120"/>
              </a:rPr>
              <a:t>数字信号的频带传输</a:t>
            </a:r>
            <a:endParaRPr lang="en-US" sz="973" dirty="0"/>
          </a:p>
        </p:txBody>
      </p:sp>
      <p:pic>
        <p:nvPicPr>
          <p:cNvPr id="4" name="Object 3"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56946" y="388849"/>
            <a:ext cx="256946" cy="22631"/>
          </a:xfrm>
          <a:prstGeom prst="rect">
            <a:avLst/>
          </a:prstGeom>
        </p:spPr>
      </p:pic>
    </p:spTree>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name="Slide 313">
    <p:spTree>
      <p:nvGrpSpPr>
        <p:cNvPr id="1" name=""/>
        <p:cNvGrpSpPr/>
        <p:nvPr/>
      </p:nvGrpSpPr>
      <p:grpSpPr>
        <a:xfrm>
          <a:off x="0" y="0"/>
          <a:ext cx="0" cy="0"/>
          <a:chOff x="0" y="0"/>
          <a:chExt cx="0" cy="0"/>
        </a:xfrm>
      </p:grpSpPr>
      <p:sp>
        <p:nvSpPr>
          <p:cNvPr id="2" name="Object1"/>
          <p:cNvSpPr/>
          <p:nvPr/>
        </p:nvSpPr>
        <p:spPr>
          <a:xfrm>
            <a:off x="609905" y="1552308"/>
            <a:ext cx="2926080" cy="977265"/>
          </a:xfrm>
          <a:prstGeom prst="rect">
            <a:avLst/>
          </a:prstGeom>
          <a:noFill/>
          <a:ln/>
        </p:spPr>
        <p:txBody>
          <a:bodyPr wrap="square" lIns="0" tIns="0" rIns="0" bIns="0" rtlCol="0" anchor="t">
            <a:normAutofit/>
          </a:bodyPr>
          <a:lstStyle/>
          <a:p>
            <a:pPr algn="l">
              <a:lnSpc>
                <a:spcPts val="6929"/>
              </a:lnSpc>
            </a:pPr>
            <a:r>
              <a:rPr lang="en-US" sz="5300" b="1" dirty="0">
                <a:solidFill>
                  <a:srgbClr val="FFFFFF"/>
                </a:solidFill>
                <a:latin typeface="Arial" pitchFamily="34" charset="0"/>
                <a:ea typeface="Arial" pitchFamily="34" charset="-122"/>
                <a:cs typeface="Arial" pitchFamily="34" charset="-120"/>
              </a:rPr>
              <a:t>判决门限</a:t>
            </a:r>
            <a:endParaRPr lang="en-US" sz="5330" dirty="0"/>
          </a:p>
        </p:txBody>
      </p:sp>
      <p:sp>
        <p:nvSpPr>
          <p:cNvPr id="3" name="Object2"/>
          <p:cNvSpPr/>
          <p:nvPr/>
        </p:nvSpPr>
        <p:spPr>
          <a:xfrm>
            <a:off x="609905" y="2922537"/>
            <a:ext cx="0" cy="0"/>
          </a:xfrm>
          <a:prstGeom prst="rect">
            <a:avLst/>
          </a:prstGeom>
          <a:noFill/>
          <a:ln/>
        </p:spPr>
        <p:txBody>
          <a:bodyPr wrap="square" lIns="0" tIns="0" rIns="0" bIns="0" rtlCol="0" anchor="t">
            <a:normAutofit fontScale="25000" lnSpcReduction="20000"/>
          </a:bodyPr>
          <a:lstStyle/>
          <a:p>
            <a:pPr algn="l">
              <a:lnSpc>
                <a:spcPts val="4949"/>
              </a:lnSpc>
            </a:pPr>
            <a:endParaRPr lang="en-US" sz="3807" dirty="0"/>
          </a:p>
        </p:txBody>
      </p:sp>
      <p:pic>
        <p:nvPicPr>
          <p:cNvPr id="4" name="Object 3"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86714" y="2999689"/>
            <a:ext cx="514807" cy="514350"/>
          </a:xfrm>
          <a:prstGeom prst="rect">
            <a:avLst/>
          </a:prstGeom>
        </p:spPr>
      </p:pic>
      <p:pic>
        <p:nvPicPr>
          <p:cNvPr id="5" name="Object 4"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09905" y="2488425"/>
            <a:ext cx="2880360" cy="434111"/>
          </a:xfrm>
          <a:prstGeom prst="rect">
            <a:avLst/>
          </a:prstGeom>
        </p:spPr>
      </p:pic>
      <p:sp>
        <p:nvSpPr>
          <p:cNvPr id="6" name="Object5"/>
          <p:cNvSpPr/>
          <p:nvPr/>
        </p:nvSpPr>
        <p:spPr>
          <a:xfrm>
            <a:off x="256946" y="205740"/>
            <a:ext cx="1188720" cy="154305"/>
          </a:xfrm>
          <a:prstGeom prst="rect">
            <a:avLst/>
          </a:prstGeom>
          <a:noFill/>
          <a:ln/>
        </p:spPr>
        <p:txBody>
          <a:bodyPr wrap="square" lIns="0" tIns="0" rIns="0" bIns="0" rtlCol="0" anchor="t">
            <a:normAutofit/>
          </a:bodyPr>
          <a:lstStyle/>
          <a:p>
            <a:pPr algn="l">
              <a:lnSpc>
                <a:spcPts val="1035"/>
              </a:lnSpc>
            </a:pPr>
            <a:r>
              <a:rPr lang="en-US" sz="1000" b="0" dirty="0">
                <a:solidFill>
                  <a:srgbClr val="FFFFFF"/>
                </a:solidFill>
                <a:latin typeface="Arial" pitchFamily="34" charset="0"/>
                <a:ea typeface="Arial" pitchFamily="34" charset="-122"/>
                <a:cs typeface="Arial" pitchFamily="34" charset="-120"/>
              </a:rPr>
              <a:t>数字信号的频带传输</a:t>
            </a:r>
            <a:endParaRPr lang="en-US" sz="973" dirty="0"/>
          </a:p>
        </p:txBody>
      </p:sp>
      <p:pic>
        <p:nvPicPr>
          <p:cNvPr id="7" name="Object 6"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56946" y="388849"/>
            <a:ext cx="256946" cy="22631"/>
          </a:xfrm>
          <a:prstGeom prst="rect">
            <a:avLst/>
          </a:prstGeom>
        </p:spPr>
      </p:pic>
    </p:spTree>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name="Slide 314">
    <p:spTree>
      <p:nvGrpSpPr>
        <p:cNvPr id="1" name=""/>
        <p:cNvGrpSpPr/>
        <p:nvPr/>
      </p:nvGrpSpPr>
      <p:grpSpPr>
        <a:xfrm>
          <a:off x="0" y="0"/>
          <a:ext cx="0" cy="0"/>
          <a:chOff x="0" y="0"/>
          <a:chExt cx="0" cy="0"/>
        </a:xfrm>
      </p:grpSpPr>
      <p:pic>
        <p:nvPicPr>
          <p:cNvPr id="2" name="Object 1" descr="file://C:\Users\tons\AppData\Roaming\XMind\Electron v3\vana\workbooks\f4ea90d42ceac6a1d5eb8b85d1\resources\cae96bd581c010805d5e3fc5e1e4724d400a612304e302772a3ff7c234093afc.png"/>
          <p:cNvPicPr>
            <a:picLocks noChangeAspect="1"/>
          </p:cNvPicPr>
          <p:nvPr/>
        </p:nvPicPr>
        <p:blipFill>
          <a:blip r:embed="rId3"/>
          <a:stretch>
            <a:fillRect/>
          </a:stretch>
        </p:blipFill>
        <p:spPr>
          <a:xfrm>
            <a:off x="1218895" y="1565681"/>
            <a:ext cx="6705295" cy="2012137"/>
          </a:xfrm>
          <a:prstGeom prst="rect">
            <a:avLst/>
          </a:prstGeom>
        </p:spPr>
      </p:pic>
      <p:sp>
        <p:nvSpPr>
          <p:cNvPr id="3" name="Object2"/>
          <p:cNvSpPr/>
          <p:nvPr/>
        </p:nvSpPr>
        <p:spPr>
          <a:xfrm>
            <a:off x="256946" y="205740"/>
            <a:ext cx="1188720" cy="154305"/>
          </a:xfrm>
          <a:prstGeom prst="rect">
            <a:avLst/>
          </a:prstGeom>
          <a:noFill/>
          <a:ln/>
        </p:spPr>
        <p:txBody>
          <a:bodyPr wrap="square" lIns="0" tIns="0" rIns="0" bIns="0" rtlCol="0" anchor="t">
            <a:normAutofit/>
          </a:bodyPr>
          <a:lstStyle/>
          <a:p>
            <a:pPr algn="l">
              <a:lnSpc>
                <a:spcPts val="1035"/>
              </a:lnSpc>
            </a:pPr>
            <a:r>
              <a:rPr lang="en-US" sz="1000" b="0" dirty="0">
                <a:solidFill>
                  <a:srgbClr val="FFFFFF"/>
                </a:solidFill>
                <a:latin typeface="Arial" pitchFamily="34" charset="0"/>
                <a:ea typeface="Arial" pitchFamily="34" charset="-122"/>
                <a:cs typeface="Arial" pitchFamily="34" charset="-120"/>
              </a:rPr>
              <a:t>数字信号的频带传输</a:t>
            </a:r>
            <a:endParaRPr lang="en-US" sz="973" dirty="0"/>
          </a:p>
        </p:txBody>
      </p:sp>
      <p:pic>
        <p:nvPicPr>
          <p:cNvPr id="4" name="Object 3"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56946" y="388849"/>
            <a:ext cx="256946" cy="22631"/>
          </a:xfrm>
          <a:prstGeom prst="rect">
            <a:avLst/>
          </a:prstGeom>
        </p:spPr>
      </p:pic>
    </p:spTree>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name="Slide 315">
    <p:spTree>
      <p:nvGrpSpPr>
        <p:cNvPr id="1" name=""/>
        <p:cNvGrpSpPr/>
        <p:nvPr/>
      </p:nvGrpSpPr>
      <p:grpSpPr>
        <a:xfrm>
          <a:off x="0" y="0"/>
          <a:ext cx="0" cy="0"/>
          <a:chOff x="0" y="0"/>
          <a:chExt cx="0" cy="0"/>
        </a:xfrm>
      </p:grpSpPr>
      <p:sp>
        <p:nvSpPr>
          <p:cNvPr id="2" name="Object1"/>
          <p:cNvSpPr/>
          <p:nvPr/>
        </p:nvSpPr>
        <p:spPr>
          <a:xfrm>
            <a:off x="609905" y="1552308"/>
            <a:ext cx="3657600" cy="977265"/>
          </a:xfrm>
          <a:prstGeom prst="rect">
            <a:avLst/>
          </a:prstGeom>
          <a:noFill/>
          <a:ln/>
        </p:spPr>
        <p:txBody>
          <a:bodyPr wrap="square" lIns="0" tIns="0" rIns="0" bIns="0" rtlCol="0" anchor="t">
            <a:normAutofit/>
          </a:bodyPr>
          <a:lstStyle/>
          <a:p>
            <a:pPr algn="l">
              <a:lnSpc>
                <a:spcPts val="6929"/>
              </a:lnSpc>
            </a:pPr>
            <a:r>
              <a:rPr lang="en-US" sz="5300" b="1" dirty="0">
                <a:solidFill>
                  <a:srgbClr val="FFFFFF"/>
                </a:solidFill>
                <a:latin typeface="Arial" pitchFamily="34" charset="0"/>
                <a:ea typeface="Arial" pitchFamily="34" charset="-122"/>
                <a:cs typeface="Arial" pitchFamily="34" charset="-120"/>
              </a:rPr>
              <a:t>系统误码率</a:t>
            </a:r>
            <a:endParaRPr lang="en-US" sz="5330" dirty="0"/>
          </a:p>
        </p:txBody>
      </p:sp>
      <p:sp>
        <p:nvSpPr>
          <p:cNvPr id="3" name="Object2"/>
          <p:cNvSpPr/>
          <p:nvPr/>
        </p:nvSpPr>
        <p:spPr>
          <a:xfrm>
            <a:off x="609905" y="2922537"/>
            <a:ext cx="0" cy="0"/>
          </a:xfrm>
          <a:prstGeom prst="rect">
            <a:avLst/>
          </a:prstGeom>
          <a:noFill/>
          <a:ln/>
        </p:spPr>
        <p:txBody>
          <a:bodyPr wrap="square" lIns="0" tIns="0" rIns="0" bIns="0" rtlCol="0" anchor="t">
            <a:normAutofit fontScale="25000" lnSpcReduction="20000"/>
          </a:bodyPr>
          <a:lstStyle/>
          <a:p>
            <a:pPr algn="l">
              <a:lnSpc>
                <a:spcPts val="4949"/>
              </a:lnSpc>
            </a:pPr>
            <a:endParaRPr lang="en-US" sz="3807" dirty="0"/>
          </a:p>
        </p:txBody>
      </p:sp>
      <p:pic>
        <p:nvPicPr>
          <p:cNvPr id="4" name="Object 3"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86714" y="2999689"/>
            <a:ext cx="514807" cy="514350"/>
          </a:xfrm>
          <a:prstGeom prst="rect">
            <a:avLst/>
          </a:prstGeom>
        </p:spPr>
      </p:pic>
      <p:pic>
        <p:nvPicPr>
          <p:cNvPr id="5" name="Object 4"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09905" y="2488425"/>
            <a:ext cx="3600907" cy="434111"/>
          </a:xfrm>
          <a:prstGeom prst="rect">
            <a:avLst/>
          </a:prstGeom>
        </p:spPr>
      </p:pic>
      <p:sp>
        <p:nvSpPr>
          <p:cNvPr id="6" name="Object5"/>
          <p:cNvSpPr/>
          <p:nvPr/>
        </p:nvSpPr>
        <p:spPr>
          <a:xfrm>
            <a:off x="256946" y="205740"/>
            <a:ext cx="1188720" cy="154305"/>
          </a:xfrm>
          <a:prstGeom prst="rect">
            <a:avLst/>
          </a:prstGeom>
          <a:noFill/>
          <a:ln/>
        </p:spPr>
        <p:txBody>
          <a:bodyPr wrap="square" lIns="0" tIns="0" rIns="0" bIns="0" rtlCol="0" anchor="t">
            <a:normAutofit/>
          </a:bodyPr>
          <a:lstStyle/>
          <a:p>
            <a:pPr algn="l">
              <a:lnSpc>
                <a:spcPts val="1035"/>
              </a:lnSpc>
            </a:pPr>
            <a:r>
              <a:rPr lang="en-US" sz="1000" b="0" dirty="0">
                <a:solidFill>
                  <a:srgbClr val="FFFFFF"/>
                </a:solidFill>
                <a:latin typeface="Arial" pitchFamily="34" charset="0"/>
                <a:ea typeface="Arial" pitchFamily="34" charset="-122"/>
                <a:cs typeface="Arial" pitchFamily="34" charset="-120"/>
              </a:rPr>
              <a:t>数字信号的频带传输</a:t>
            </a:r>
            <a:endParaRPr lang="en-US" sz="973" dirty="0"/>
          </a:p>
        </p:txBody>
      </p:sp>
      <p:pic>
        <p:nvPicPr>
          <p:cNvPr id="7" name="Object 6"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56946" y="388849"/>
            <a:ext cx="256946" cy="22631"/>
          </a:xfrm>
          <a:prstGeom prst="rect">
            <a:avLst/>
          </a:prstGeom>
        </p:spPr>
      </p:pic>
    </p:spTree>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name="Slide 316">
    <p:spTree>
      <p:nvGrpSpPr>
        <p:cNvPr id="1" name=""/>
        <p:cNvGrpSpPr/>
        <p:nvPr/>
      </p:nvGrpSpPr>
      <p:grpSpPr>
        <a:xfrm>
          <a:off x="0" y="0"/>
          <a:ext cx="0" cy="0"/>
          <a:chOff x="0" y="0"/>
          <a:chExt cx="0" cy="0"/>
        </a:xfrm>
      </p:grpSpPr>
      <p:pic>
        <p:nvPicPr>
          <p:cNvPr id="2" name="Object 1" descr="file://C:\Users\tons\AppData\Roaming\XMind\Electron v3\vana\workbooks\f4ea90d42ceac6a1d5eb8b85d1\resources\0ef97f3424474e00e85a1feb05219785797d02a13c77d396d2f5bdd6a8331475.png"/>
          <p:cNvPicPr>
            <a:picLocks noChangeAspect="1"/>
          </p:cNvPicPr>
          <p:nvPr/>
        </p:nvPicPr>
        <p:blipFill>
          <a:blip r:embed="rId3"/>
          <a:stretch>
            <a:fillRect/>
          </a:stretch>
        </p:blipFill>
        <p:spPr>
          <a:xfrm>
            <a:off x="2018081" y="1285875"/>
            <a:ext cx="5108753" cy="2571750"/>
          </a:xfrm>
          <a:prstGeom prst="rect">
            <a:avLst/>
          </a:prstGeom>
        </p:spPr>
      </p:pic>
      <p:sp>
        <p:nvSpPr>
          <p:cNvPr id="3" name="Object2"/>
          <p:cNvSpPr/>
          <p:nvPr/>
        </p:nvSpPr>
        <p:spPr>
          <a:xfrm>
            <a:off x="256946" y="205740"/>
            <a:ext cx="1188720" cy="154305"/>
          </a:xfrm>
          <a:prstGeom prst="rect">
            <a:avLst/>
          </a:prstGeom>
          <a:noFill/>
          <a:ln/>
        </p:spPr>
        <p:txBody>
          <a:bodyPr wrap="square" lIns="0" tIns="0" rIns="0" bIns="0" rtlCol="0" anchor="t">
            <a:normAutofit/>
          </a:bodyPr>
          <a:lstStyle/>
          <a:p>
            <a:pPr algn="l">
              <a:lnSpc>
                <a:spcPts val="1035"/>
              </a:lnSpc>
            </a:pPr>
            <a:r>
              <a:rPr lang="en-US" sz="1000" b="0" dirty="0">
                <a:solidFill>
                  <a:srgbClr val="FFFFFF"/>
                </a:solidFill>
                <a:latin typeface="Arial" pitchFamily="34" charset="0"/>
                <a:ea typeface="Arial" pitchFamily="34" charset="-122"/>
                <a:cs typeface="Arial" pitchFamily="34" charset="-120"/>
              </a:rPr>
              <a:t>数字信号的频带传输</a:t>
            </a:r>
            <a:endParaRPr lang="en-US" sz="973" dirty="0"/>
          </a:p>
        </p:txBody>
      </p:sp>
      <p:pic>
        <p:nvPicPr>
          <p:cNvPr id="4" name="Object 3"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56946" y="388849"/>
            <a:ext cx="256946" cy="22631"/>
          </a:xfrm>
          <a:prstGeom prst="rect">
            <a:avLst/>
          </a:prstGeom>
        </p:spPr>
      </p:pic>
    </p:spTree>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name="Slide 317">
    <p:spTree>
      <p:nvGrpSpPr>
        <p:cNvPr id="1" name=""/>
        <p:cNvGrpSpPr/>
        <p:nvPr/>
      </p:nvGrpSpPr>
      <p:grpSpPr>
        <a:xfrm>
          <a:off x="0" y="0"/>
          <a:ext cx="0" cy="0"/>
          <a:chOff x="0" y="0"/>
          <a:chExt cx="0" cy="0"/>
        </a:xfrm>
      </p:grpSpPr>
      <p:sp>
        <p:nvSpPr>
          <p:cNvPr id="2" name="Object1"/>
          <p:cNvSpPr/>
          <p:nvPr/>
        </p:nvSpPr>
        <p:spPr>
          <a:xfrm>
            <a:off x="609905" y="642938"/>
            <a:ext cx="6583680" cy="771525"/>
          </a:xfrm>
          <a:prstGeom prst="rect">
            <a:avLst/>
          </a:prstGeom>
          <a:noFill/>
          <a:ln/>
        </p:spPr>
        <p:txBody>
          <a:bodyPr wrap="square" lIns="0" tIns="0" rIns="0" bIns="0" rtlCol="0" anchor="t">
            <a:normAutofit/>
          </a:bodyPr>
          <a:lstStyle/>
          <a:p>
            <a:pPr algn="l">
              <a:lnSpc>
                <a:spcPts val="5444"/>
              </a:lnSpc>
            </a:pPr>
            <a:r>
              <a:rPr lang="en-US" sz="4200" b="1" dirty="0">
                <a:solidFill>
                  <a:srgbClr val="FFFFFF"/>
                </a:solidFill>
                <a:latin typeface="Arial" pitchFamily="34" charset="0"/>
                <a:ea typeface="Arial" pitchFamily="34" charset="-122"/>
                <a:cs typeface="Arial" pitchFamily="34" charset="-120"/>
              </a:rPr>
              <a:t>二进制频移键控（2FSK）</a:t>
            </a:r>
            <a:endParaRPr lang="en-US" sz="4188" dirty="0"/>
          </a:p>
        </p:txBody>
      </p:sp>
      <p:sp>
        <p:nvSpPr>
          <p:cNvPr id="3" name="Object2"/>
          <p:cNvSpPr/>
          <p:nvPr/>
        </p:nvSpPr>
        <p:spPr>
          <a:xfrm>
            <a:off x="609905" y="1429893"/>
            <a:ext cx="0" cy="0"/>
          </a:xfrm>
          <a:prstGeom prst="rect">
            <a:avLst/>
          </a:prstGeom>
          <a:noFill/>
          <a:ln/>
        </p:spPr>
        <p:txBody>
          <a:bodyPr wrap="square" lIns="0" tIns="0" rIns="0" bIns="0" rtlCol="0" anchor="t">
            <a:normAutofit fontScale="25000" lnSpcReduction="20000"/>
          </a:bodyPr>
          <a:lstStyle/>
          <a:p>
            <a:pPr algn="l">
              <a:lnSpc>
                <a:spcPts val="3198"/>
              </a:lnSpc>
            </a:pPr>
            <a:endParaRPr lang="en-US" sz="2284" dirty="0"/>
          </a:p>
        </p:txBody>
      </p:sp>
      <p:pic>
        <p:nvPicPr>
          <p:cNvPr id="4" name="Object 3"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71170" y="1491615"/>
            <a:ext cx="309067" cy="308610"/>
          </a:xfrm>
          <a:prstGeom prst="rect">
            <a:avLst/>
          </a:prstGeom>
        </p:spPr>
      </p:pic>
      <p:sp>
        <p:nvSpPr>
          <p:cNvPr id="5" name="Object4"/>
          <p:cNvSpPr/>
          <p:nvPr/>
        </p:nvSpPr>
        <p:spPr>
          <a:xfrm>
            <a:off x="609905" y="2067687"/>
            <a:ext cx="1280160" cy="462915"/>
          </a:xfrm>
          <a:prstGeom prst="rect">
            <a:avLst/>
          </a:prstGeom>
          <a:noFill/>
          <a:ln/>
        </p:spPr>
        <p:txBody>
          <a:bodyPr wrap="square" lIns="0" tIns="0" rIns="0" bIns="0" rtlCol="0" anchor="t">
            <a:normAutofit/>
          </a:bodyPr>
          <a:lstStyle/>
          <a:p>
            <a:pPr algn="l">
              <a:lnSpc>
                <a:spcPts val="3198"/>
              </a:lnSpc>
            </a:pPr>
            <a:r>
              <a:rPr lang="en-US" sz="2300" b="0" dirty="0">
                <a:solidFill>
                  <a:srgbClr val="FFFFFF"/>
                </a:solidFill>
                <a:latin typeface="Arial" pitchFamily="34" charset="0"/>
                <a:ea typeface="Arial" pitchFamily="34" charset="-122"/>
                <a:cs typeface="Arial" pitchFamily="34" charset="-120"/>
              </a:rPr>
              <a:t>解调方式</a:t>
            </a:r>
            <a:endParaRPr lang="en-US" sz="2284" dirty="0"/>
          </a:p>
        </p:txBody>
      </p:sp>
      <p:sp>
        <p:nvSpPr>
          <p:cNvPr id="6" name="Object5"/>
          <p:cNvSpPr/>
          <p:nvPr/>
        </p:nvSpPr>
        <p:spPr>
          <a:xfrm>
            <a:off x="609905" y="2705481"/>
            <a:ext cx="1554480" cy="462915"/>
          </a:xfrm>
          <a:prstGeom prst="rect">
            <a:avLst/>
          </a:prstGeom>
          <a:noFill/>
          <a:ln/>
        </p:spPr>
        <p:txBody>
          <a:bodyPr wrap="square" lIns="0" tIns="0" rIns="0" bIns="0" rtlCol="0" anchor="t">
            <a:normAutofit/>
          </a:bodyPr>
          <a:lstStyle/>
          <a:p>
            <a:pPr algn="l">
              <a:lnSpc>
                <a:spcPts val="3198"/>
              </a:lnSpc>
            </a:pPr>
            <a:r>
              <a:rPr lang="en-US" sz="2300" b="0" dirty="0">
                <a:solidFill>
                  <a:srgbClr val="FFFFFF"/>
                </a:solidFill>
                <a:latin typeface="Arial" pitchFamily="34" charset="0"/>
                <a:ea typeface="Arial" pitchFamily="34" charset="-122"/>
                <a:cs typeface="Arial" pitchFamily="34" charset="-120"/>
              </a:rPr>
              <a:t>功率谱密度</a:t>
            </a:r>
            <a:endParaRPr lang="en-US" sz="2284" dirty="0"/>
          </a:p>
        </p:txBody>
      </p:sp>
      <p:sp>
        <p:nvSpPr>
          <p:cNvPr id="7" name="Object6"/>
          <p:cNvSpPr/>
          <p:nvPr/>
        </p:nvSpPr>
        <p:spPr>
          <a:xfrm>
            <a:off x="609905" y="3343275"/>
            <a:ext cx="2194560" cy="462915"/>
          </a:xfrm>
          <a:prstGeom prst="rect">
            <a:avLst/>
          </a:prstGeom>
          <a:noFill/>
          <a:ln/>
        </p:spPr>
        <p:txBody>
          <a:bodyPr wrap="square" lIns="0" tIns="0" rIns="0" bIns="0" rtlCol="0" anchor="t">
            <a:normAutofit/>
          </a:bodyPr>
          <a:lstStyle/>
          <a:p>
            <a:pPr algn="l">
              <a:lnSpc>
                <a:spcPts val="3198"/>
              </a:lnSpc>
            </a:pPr>
            <a:r>
              <a:rPr lang="en-US" sz="2300" b="0" dirty="0">
                <a:solidFill>
                  <a:srgbClr val="FFFFFF"/>
                </a:solidFill>
                <a:latin typeface="Arial" pitchFamily="34" charset="0"/>
                <a:ea typeface="Arial" pitchFamily="34" charset="-122"/>
                <a:cs typeface="Arial" pitchFamily="34" charset="-120"/>
              </a:rPr>
              <a:t>抗噪声性能分析</a:t>
            </a:r>
            <a:endParaRPr lang="en-US" sz="2284" dirty="0"/>
          </a:p>
        </p:txBody>
      </p:sp>
      <p:pic>
        <p:nvPicPr>
          <p:cNvPr id="8" name="Object 7"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0" y="2862358"/>
            <a:ext cx="263347" cy="205740"/>
          </a:xfrm>
          <a:prstGeom prst="rect">
            <a:avLst/>
          </a:prstGeom>
        </p:spPr>
      </p:pic>
      <p:sp>
        <p:nvSpPr>
          <p:cNvPr id="9" name="Object8"/>
          <p:cNvSpPr/>
          <p:nvPr/>
        </p:nvSpPr>
        <p:spPr>
          <a:xfrm>
            <a:off x="256946" y="205740"/>
            <a:ext cx="1188720" cy="154305"/>
          </a:xfrm>
          <a:prstGeom prst="rect">
            <a:avLst/>
          </a:prstGeom>
          <a:noFill/>
          <a:ln/>
        </p:spPr>
        <p:txBody>
          <a:bodyPr wrap="square" lIns="0" tIns="0" rIns="0" bIns="0" rtlCol="0" anchor="t">
            <a:normAutofit/>
          </a:bodyPr>
          <a:lstStyle/>
          <a:p>
            <a:pPr algn="l">
              <a:lnSpc>
                <a:spcPts val="1035"/>
              </a:lnSpc>
            </a:pPr>
            <a:r>
              <a:rPr lang="en-US" sz="1000" b="0" dirty="0">
                <a:solidFill>
                  <a:srgbClr val="FFFFFF"/>
                </a:solidFill>
                <a:latin typeface="Arial" pitchFamily="34" charset="0"/>
                <a:ea typeface="Arial" pitchFamily="34" charset="-122"/>
                <a:cs typeface="Arial" pitchFamily="34" charset="-120"/>
              </a:rPr>
              <a:t>数字信号的频带传输</a:t>
            </a:r>
            <a:endParaRPr lang="en-US" sz="973" dirty="0"/>
          </a:p>
        </p:txBody>
      </p:sp>
      <p:pic>
        <p:nvPicPr>
          <p:cNvPr id="10" name="Object 9"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56946" y="388849"/>
            <a:ext cx="256946" cy="22631"/>
          </a:xfrm>
          <a:prstGeom prst="rect">
            <a:avLst/>
          </a:prstGeom>
        </p:spPr>
      </p:pic>
    </p:spTree>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name="Slide 318">
    <p:spTree>
      <p:nvGrpSpPr>
        <p:cNvPr id="1" name=""/>
        <p:cNvGrpSpPr/>
        <p:nvPr/>
      </p:nvGrpSpPr>
      <p:grpSpPr>
        <a:xfrm>
          <a:off x="0" y="0"/>
          <a:ext cx="0" cy="0"/>
          <a:chOff x="0" y="0"/>
          <a:chExt cx="0" cy="0"/>
        </a:xfrm>
      </p:grpSpPr>
      <p:pic>
        <p:nvPicPr>
          <p:cNvPr id="2" name="Object 1" descr="file://C:\Users\tons\AppData\Roaming\XMind\Electron v3\vana\workbooks\f4ea90d42ceac6a1d5eb8b85d1\resources\3a0faf5a8d485e1a68605cbc7fa6b951a35282437ccb4213f4ea9351baad3a70.png"/>
          <p:cNvPicPr>
            <a:picLocks noChangeAspect="1"/>
          </p:cNvPicPr>
          <p:nvPr/>
        </p:nvPicPr>
        <p:blipFill>
          <a:blip r:embed="rId3"/>
          <a:stretch>
            <a:fillRect/>
          </a:stretch>
        </p:blipFill>
        <p:spPr>
          <a:xfrm>
            <a:off x="609905" y="2147926"/>
            <a:ext cx="7925105" cy="847649"/>
          </a:xfrm>
          <a:prstGeom prst="rect">
            <a:avLst/>
          </a:prstGeom>
        </p:spPr>
      </p:pic>
      <p:sp>
        <p:nvSpPr>
          <p:cNvPr id="3" name="Object2"/>
          <p:cNvSpPr/>
          <p:nvPr/>
        </p:nvSpPr>
        <p:spPr>
          <a:xfrm>
            <a:off x="256946" y="205740"/>
            <a:ext cx="1188720" cy="154305"/>
          </a:xfrm>
          <a:prstGeom prst="rect">
            <a:avLst/>
          </a:prstGeom>
          <a:noFill/>
          <a:ln/>
        </p:spPr>
        <p:txBody>
          <a:bodyPr wrap="square" lIns="0" tIns="0" rIns="0" bIns="0" rtlCol="0" anchor="t">
            <a:normAutofit/>
          </a:bodyPr>
          <a:lstStyle/>
          <a:p>
            <a:pPr algn="l">
              <a:lnSpc>
                <a:spcPts val="1035"/>
              </a:lnSpc>
            </a:pPr>
            <a:r>
              <a:rPr lang="en-US" sz="1000" b="0" dirty="0">
                <a:solidFill>
                  <a:srgbClr val="FFFFFF"/>
                </a:solidFill>
                <a:latin typeface="Arial" pitchFamily="34" charset="0"/>
                <a:ea typeface="Arial" pitchFamily="34" charset="-122"/>
                <a:cs typeface="Arial" pitchFamily="34" charset="-120"/>
              </a:rPr>
              <a:t>数字信号的频带传输</a:t>
            </a:r>
            <a:endParaRPr lang="en-US" sz="973" dirty="0"/>
          </a:p>
        </p:txBody>
      </p:sp>
      <p:pic>
        <p:nvPicPr>
          <p:cNvPr id="4" name="Object 3"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56946" y="388849"/>
            <a:ext cx="256946" cy="22631"/>
          </a:xfrm>
          <a:prstGeom prst="rect">
            <a:avLst/>
          </a:prstGeom>
        </p:spPr>
      </p:pic>
    </p:spTree>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name="Slide 319">
    <p:spTree>
      <p:nvGrpSpPr>
        <p:cNvPr id="1" name=""/>
        <p:cNvGrpSpPr/>
        <p:nvPr/>
      </p:nvGrpSpPr>
      <p:grpSpPr>
        <a:xfrm>
          <a:off x="0" y="0"/>
          <a:ext cx="0" cy="0"/>
          <a:chOff x="0" y="0"/>
          <a:chExt cx="0" cy="0"/>
        </a:xfrm>
      </p:grpSpPr>
      <p:sp>
        <p:nvSpPr>
          <p:cNvPr id="2" name="Object1"/>
          <p:cNvSpPr/>
          <p:nvPr/>
        </p:nvSpPr>
        <p:spPr>
          <a:xfrm>
            <a:off x="609905" y="642938"/>
            <a:ext cx="2286000" cy="771525"/>
          </a:xfrm>
          <a:prstGeom prst="rect">
            <a:avLst/>
          </a:prstGeom>
          <a:noFill/>
          <a:ln/>
        </p:spPr>
        <p:txBody>
          <a:bodyPr wrap="square" lIns="0" tIns="0" rIns="0" bIns="0" rtlCol="0" anchor="t">
            <a:normAutofit/>
          </a:bodyPr>
          <a:lstStyle/>
          <a:p>
            <a:pPr algn="l">
              <a:lnSpc>
                <a:spcPts val="5444"/>
              </a:lnSpc>
            </a:pPr>
            <a:r>
              <a:rPr lang="en-US" sz="4200" b="1" dirty="0">
                <a:solidFill>
                  <a:srgbClr val="FFFFFF"/>
                </a:solidFill>
                <a:latin typeface="Arial" pitchFamily="34" charset="0"/>
                <a:ea typeface="Arial" pitchFamily="34" charset="-122"/>
                <a:cs typeface="Arial" pitchFamily="34" charset="-120"/>
              </a:rPr>
              <a:t>解调方式</a:t>
            </a:r>
            <a:endParaRPr lang="en-US" sz="4188" dirty="0"/>
          </a:p>
        </p:txBody>
      </p:sp>
      <p:sp>
        <p:nvSpPr>
          <p:cNvPr id="3" name="Object2"/>
          <p:cNvSpPr/>
          <p:nvPr/>
        </p:nvSpPr>
        <p:spPr>
          <a:xfrm>
            <a:off x="609905" y="1429893"/>
            <a:ext cx="1554480" cy="462915"/>
          </a:xfrm>
          <a:prstGeom prst="rect">
            <a:avLst/>
          </a:prstGeom>
          <a:noFill/>
          <a:ln/>
        </p:spPr>
        <p:txBody>
          <a:bodyPr wrap="square" lIns="0" tIns="0" rIns="0" bIns="0" rtlCol="0" anchor="t">
            <a:normAutofit/>
          </a:bodyPr>
          <a:lstStyle/>
          <a:p>
            <a:pPr algn="l">
              <a:lnSpc>
                <a:spcPts val="3198"/>
              </a:lnSpc>
            </a:pPr>
            <a:r>
              <a:rPr lang="en-US" sz="2300" b="0" dirty="0">
                <a:solidFill>
                  <a:srgbClr val="FFFFFF"/>
                </a:solidFill>
                <a:latin typeface="Arial" pitchFamily="34" charset="0"/>
                <a:ea typeface="Arial" pitchFamily="34" charset="-122"/>
                <a:cs typeface="Arial" pitchFamily="34" charset="-120"/>
              </a:rPr>
              <a:t>包络检波法</a:t>
            </a:r>
            <a:endParaRPr lang="en-US" sz="2284" dirty="0"/>
          </a:p>
        </p:txBody>
      </p:sp>
      <p:sp>
        <p:nvSpPr>
          <p:cNvPr id="4" name="Object3"/>
          <p:cNvSpPr/>
          <p:nvPr/>
        </p:nvSpPr>
        <p:spPr>
          <a:xfrm>
            <a:off x="609905" y="2067687"/>
            <a:ext cx="1554480" cy="462915"/>
          </a:xfrm>
          <a:prstGeom prst="rect">
            <a:avLst/>
          </a:prstGeom>
          <a:noFill/>
          <a:ln/>
        </p:spPr>
        <p:txBody>
          <a:bodyPr wrap="square" lIns="0" tIns="0" rIns="0" bIns="0" rtlCol="0" anchor="t">
            <a:normAutofit/>
          </a:bodyPr>
          <a:lstStyle/>
          <a:p>
            <a:pPr algn="l">
              <a:lnSpc>
                <a:spcPts val="3198"/>
              </a:lnSpc>
            </a:pPr>
            <a:r>
              <a:rPr lang="en-US" sz="2300" b="0" dirty="0">
                <a:solidFill>
                  <a:srgbClr val="FFFFFF"/>
                </a:solidFill>
                <a:latin typeface="Arial" pitchFamily="34" charset="0"/>
                <a:ea typeface="Arial" pitchFamily="34" charset="-122"/>
                <a:cs typeface="Arial" pitchFamily="34" charset="-120"/>
              </a:rPr>
              <a:t>相干解调法</a:t>
            </a:r>
            <a:endParaRPr lang="en-US" sz="2284" dirty="0"/>
          </a:p>
        </p:txBody>
      </p:sp>
      <p:sp>
        <p:nvSpPr>
          <p:cNvPr id="5" name="Object4"/>
          <p:cNvSpPr/>
          <p:nvPr/>
        </p:nvSpPr>
        <p:spPr>
          <a:xfrm>
            <a:off x="609905" y="2705481"/>
            <a:ext cx="1554480" cy="462915"/>
          </a:xfrm>
          <a:prstGeom prst="rect">
            <a:avLst/>
          </a:prstGeom>
          <a:noFill/>
          <a:ln/>
        </p:spPr>
        <p:txBody>
          <a:bodyPr wrap="square" lIns="0" tIns="0" rIns="0" bIns="0" rtlCol="0" anchor="t">
            <a:normAutofit/>
          </a:bodyPr>
          <a:lstStyle/>
          <a:p>
            <a:pPr algn="l">
              <a:lnSpc>
                <a:spcPts val="3198"/>
              </a:lnSpc>
            </a:pPr>
            <a:r>
              <a:rPr lang="en-US" sz="2300" b="0" dirty="0">
                <a:solidFill>
                  <a:srgbClr val="FFFFFF"/>
                </a:solidFill>
                <a:latin typeface="Arial" pitchFamily="34" charset="0"/>
                <a:ea typeface="Arial" pitchFamily="34" charset="-122"/>
                <a:cs typeface="Arial" pitchFamily="34" charset="-120"/>
              </a:rPr>
              <a:t>过零检测法</a:t>
            </a:r>
            <a:endParaRPr lang="en-US" sz="2284" dirty="0"/>
          </a:p>
        </p:txBody>
      </p:sp>
      <p:sp>
        <p:nvSpPr>
          <p:cNvPr id="6" name="Object5"/>
          <p:cNvSpPr/>
          <p:nvPr/>
        </p:nvSpPr>
        <p:spPr>
          <a:xfrm>
            <a:off x="609905" y="3343275"/>
            <a:ext cx="1554480" cy="462915"/>
          </a:xfrm>
          <a:prstGeom prst="rect">
            <a:avLst/>
          </a:prstGeom>
          <a:noFill/>
          <a:ln/>
        </p:spPr>
        <p:txBody>
          <a:bodyPr wrap="square" lIns="0" tIns="0" rIns="0" bIns="0" rtlCol="0" anchor="t">
            <a:normAutofit/>
          </a:bodyPr>
          <a:lstStyle/>
          <a:p>
            <a:pPr algn="l">
              <a:lnSpc>
                <a:spcPts val="3198"/>
              </a:lnSpc>
            </a:pPr>
            <a:r>
              <a:rPr lang="en-US" sz="2300" b="0" dirty="0">
                <a:solidFill>
                  <a:srgbClr val="FFFFFF"/>
                </a:solidFill>
                <a:latin typeface="Arial" pitchFamily="34" charset="0"/>
                <a:ea typeface="Arial" pitchFamily="34" charset="-122"/>
                <a:cs typeface="Arial" pitchFamily="34" charset="-120"/>
              </a:rPr>
              <a:t>差分检测法</a:t>
            </a:r>
            <a:endParaRPr lang="en-US" sz="2284" dirty="0"/>
          </a:p>
        </p:txBody>
      </p:sp>
      <p:pic>
        <p:nvPicPr>
          <p:cNvPr id="7" name="Object 6"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2862358"/>
            <a:ext cx="263347" cy="205740"/>
          </a:xfrm>
          <a:prstGeom prst="rect">
            <a:avLst/>
          </a:prstGeom>
        </p:spPr>
      </p:pic>
      <p:sp>
        <p:nvSpPr>
          <p:cNvPr id="8" name="Object7"/>
          <p:cNvSpPr/>
          <p:nvPr/>
        </p:nvSpPr>
        <p:spPr>
          <a:xfrm>
            <a:off x="256946" y="205740"/>
            <a:ext cx="1188720" cy="154305"/>
          </a:xfrm>
          <a:prstGeom prst="rect">
            <a:avLst/>
          </a:prstGeom>
          <a:noFill/>
          <a:ln/>
        </p:spPr>
        <p:txBody>
          <a:bodyPr wrap="square" lIns="0" tIns="0" rIns="0" bIns="0" rtlCol="0" anchor="t">
            <a:normAutofit/>
          </a:bodyPr>
          <a:lstStyle/>
          <a:p>
            <a:pPr algn="l">
              <a:lnSpc>
                <a:spcPts val="1035"/>
              </a:lnSpc>
            </a:pPr>
            <a:r>
              <a:rPr lang="en-US" sz="1000" b="0" dirty="0">
                <a:solidFill>
                  <a:srgbClr val="FFFFFF"/>
                </a:solidFill>
                <a:latin typeface="Arial" pitchFamily="34" charset="0"/>
                <a:ea typeface="Arial" pitchFamily="34" charset="-122"/>
                <a:cs typeface="Arial" pitchFamily="34" charset="-120"/>
              </a:rPr>
              <a:t>数字信号的频带传输</a:t>
            </a:r>
            <a:endParaRPr lang="en-US" sz="973" dirty="0"/>
          </a:p>
        </p:txBody>
      </p:sp>
      <p:pic>
        <p:nvPicPr>
          <p:cNvPr id="9" name="Object 8"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56946" y="388849"/>
            <a:ext cx="256946" cy="22631"/>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name="Slide 32">
    <p:spTree>
      <p:nvGrpSpPr>
        <p:cNvPr id="1" name=""/>
        <p:cNvGrpSpPr/>
        <p:nvPr/>
      </p:nvGrpSpPr>
      <p:grpSpPr>
        <a:xfrm>
          <a:off x="0" y="0"/>
          <a:ext cx="0" cy="0"/>
          <a:chOff x="0" y="0"/>
          <a:chExt cx="0" cy="0"/>
        </a:xfrm>
      </p:grpSpPr>
      <p:sp>
        <p:nvSpPr>
          <p:cNvPr id="2" name="Object1"/>
          <p:cNvSpPr/>
          <p:nvPr/>
        </p:nvSpPr>
        <p:spPr>
          <a:xfrm>
            <a:off x="609905" y="642938"/>
            <a:ext cx="6858000" cy="771525"/>
          </a:xfrm>
          <a:prstGeom prst="rect">
            <a:avLst/>
          </a:prstGeom>
          <a:noFill/>
          <a:ln/>
        </p:spPr>
        <p:txBody>
          <a:bodyPr wrap="square" lIns="0" tIns="0" rIns="0" bIns="0" rtlCol="0" anchor="t">
            <a:normAutofit/>
          </a:bodyPr>
          <a:lstStyle/>
          <a:p>
            <a:pPr algn="l">
              <a:lnSpc>
                <a:spcPts val="5444"/>
              </a:lnSpc>
            </a:pPr>
            <a:r>
              <a:rPr lang="en-US" sz="4200" b="1" dirty="0">
                <a:solidFill>
                  <a:srgbClr val="FFFFFF"/>
                </a:solidFill>
                <a:latin typeface="Arial" pitchFamily="34" charset="0"/>
                <a:ea typeface="Arial" pitchFamily="34" charset="-122"/>
                <a:cs typeface="Arial" pitchFamily="34" charset="-120"/>
              </a:rPr>
              <a:t>通信系统的分类与通信方式</a:t>
            </a:r>
            <a:endParaRPr lang="en-US" sz="4188" dirty="0"/>
          </a:p>
        </p:txBody>
      </p:sp>
      <p:sp>
        <p:nvSpPr>
          <p:cNvPr id="3" name="Object2"/>
          <p:cNvSpPr/>
          <p:nvPr/>
        </p:nvSpPr>
        <p:spPr>
          <a:xfrm>
            <a:off x="609905" y="1429893"/>
            <a:ext cx="2194560" cy="462915"/>
          </a:xfrm>
          <a:prstGeom prst="rect">
            <a:avLst/>
          </a:prstGeom>
          <a:noFill/>
          <a:ln/>
        </p:spPr>
        <p:txBody>
          <a:bodyPr wrap="square" lIns="0" tIns="0" rIns="0" bIns="0" rtlCol="0" anchor="t">
            <a:normAutofit/>
          </a:bodyPr>
          <a:lstStyle/>
          <a:p>
            <a:pPr algn="l">
              <a:lnSpc>
                <a:spcPts val="3198"/>
              </a:lnSpc>
            </a:pPr>
            <a:r>
              <a:rPr lang="en-US" sz="2300" b="0" dirty="0">
                <a:solidFill>
                  <a:srgbClr val="FFFFFF"/>
                </a:solidFill>
                <a:latin typeface="Arial" pitchFamily="34" charset="0"/>
                <a:ea typeface="Arial" pitchFamily="34" charset="-122"/>
                <a:cs typeface="Arial" pitchFamily="34" charset="-120"/>
              </a:rPr>
              <a:t>通信系统的分类</a:t>
            </a:r>
            <a:endParaRPr lang="en-US" sz="2284" dirty="0"/>
          </a:p>
        </p:txBody>
      </p:sp>
      <p:sp>
        <p:nvSpPr>
          <p:cNvPr id="4" name="Object3"/>
          <p:cNvSpPr/>
          <p:nvPr/>
        </p:nvSpPr>
        <p:spPr>
          <a:xfrm>
            <a:off x="609905" y="2067687"/>
            <a:ext cx="1280160" cy="462915"/>
          </a:xfrm>
          <a:prstGeom prst="rect">
            <a:avLst/>
          </a:prstGeom>
          <a:noFill/>
          <a:ln/>
        </p:spPr>
        <p:txBody>
          <a:bodyPr wrap="square" lIns="0" tIns="0" rIns="0" bIns="0" rtlCol="0" anchor="t">
            <a:normAutofit/>
          </a:bodyPr>
          <a:lstStyle/>
          <a:p>
            <a:pPr algn="l">
              <a:lnSpc>
                <a:spcPts val="3198"/>
              </a:lnSpc>
            </a:pPr>
            <a:r>
              <a:rPr lang="en-US" sz="2300" b="0" dirty="0">
                <a:solidFill>
                  <a:srgbClr val="FFFFFF"/>
                </a:solidFill>
                <a:latin typeface="Arial" pitchFamily="34" charset="0"/>
                <a:ea typeface="Arial" pitchFamily="34" charset="-122"/>
                <a:cs typeface="Arial" pitchFamily="34" charset="-120"/>
              </a:rPr>
              <a:t>通信方式</a:t>
            </a:r>
            <a:endParaRPr lang="en-US" sz="2284" dirty="0"/>
          </a:p>
        </p:txBody>
      </p:sp>
      <p:pic>
        <p:nvPicPr>
          <p:cNvPr id="5" name="Object 4"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2862358"/>
            <a:ext cx="263347" cy="205740"/>
          </a:xfrm>
          <a:prstGeom prst="rect">
            <a:avLst/>
          </a:prstGeom>
        </p:spPr>
      </p:pic>
      <p:sp>
        <p:nvSpPr>
          <p:cNvPr id="6" name="Object5"/>
          <p:cNvSpPr/>
          <p:nvPr/>
        </p:nvSpPr>
        <p:spPr>
          <a:xfrm>
            <a:off x="256946" y="205740"/>
            <a:ext cx="274320" cy="154305"/>
          </a:xfrm>
          <a:prstGeom prst="rect">
            <a:avLst/>
          </a:prstGeom>
          <a:noFill/>
          <a:ln/>
        </p:spPr>
        <p:txBody>
          <a:bodyPr wrap="square" lIns="0" tIns="0" rIns="0" bIns="0" rtlCol="0" anchor="t">
            <a:normAutofit/>
          </a:bodyPr>
          <a:lstStyle/>
          <a:p>
            <a:pPr algn="l">
              <a:lnSpc>
                <a:spcPts val="1035"/>
              </a:lnSpc>
            </a:pPr>
            <a:r>
              <a:rPr lang="en-US" sz="1000" b="0" dirty="0">
                <a:solidFill>
                  <a:srgbClr val="FFFFFF"/>
                </a:solidFill>
                <a:latin typeface="Arial" pitchFamily="34" charset="0"/>
                <a:ea typeface="Arial" pitchFamily="34" charset="-122"/>
                <a:cs typeface="Arial" pitchFamily="34" charset="-120"/>
              </a:rPr>
              <a:t>绪论</a:t>
            </a:r>
            <a:endParaRPr lang="en-US" sz="973" dirty="0"/>
          </a:p>
        </p:txBody>
      </p:sp>
      <p:pic>
        <p:nvPicPr>
          <p:cNvPr id="7" name="Object 6"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56946" y="388849"/>
            <a:ext cx="256946" cy="22631"/>
          </a:xfrm>
          <a:prstGeom prst="rect">
            <a:avLst/>
          </a:prstGeom>
        </p:spPr>
      </p:pic>
    </p:spTree>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name="Slide 320">
    <p:spTree>
      <p:nvGrpSpPr>
        <p:cNvPr id="1" name=""/>
        <p:cNvGrpSpPr/>
        <p:nvPr/>
      </p:nvGrpSpPr>
      <p:grpSpPr>
        <a:xfrm>
          <a:off x="0" y="0"/>
          <a:ext cx="0" cy="0"/>
          <a:chOff x="0" y="0"/>
          <a:chExt cx="0" cy="0"/>
        </a:xfrm>
      </p:grpSpPr>
      <p:sp>
        <p:nvSpPr>
          <p:cNvPr id="2" name="Object1"/>
          <p:cNvSpPr/>
          <p:nvPr/>
        </p:nvSpPr>
        <p:spPr>
          <a:xfrm>
            <a:off x="609905" y="1552308"/>
            <a:ext cx="3657600" cy="977265"/>
          </a:xfrm>
          <a:prstGeom prst="rect">
            <a:avLst/>
          </a:prstGeom>
          <a:noFill/>
          <a:ln/>
        </p:spPr>
        <p:txBody>
          <a:bodyPr wrap="square" lIns="0" tIns="0" rIns="0" bIns="0" rtlCol="0" anchor="t">
            <a:normAutofit/>
          </a:bodyPr>
          <a:lstStyle/>
          <a:p>
            <a:pPr algn="l">
              <a:lnSpc>
                <a:spcPts val="6929"/>
              </a:lnSpc>
            </a:pPr>
            <a:r>
              <a:rPr lang="en-US" sz="5300" b="1" dirty="0">
                <a:solidFill>
                  <a:srgbClr val="FFFFFF"/>
                </a:solidFill>
                <a:latin typeface="Arial" pitchFamily="34" charset="0"/>
                <a:ea typeface="Arial" pitchFamily="34" charset="-122"/>
                <a:cs typeface="Arial" pitchFamily="34" charset="-120"/>
              </a:rPr>
              <a:t>功率谱密度</a:t>
            </a:r>
            <a:endParaRPr lang="en-US" sz="5330" dirty="0"/>
          </a:p>
        </p:txBody>
      </p:sp>
      <p:sp>
        <p:nvSpPr>
          <p:cNvPr id="3" name="Object2"/>
          <p:cNvSpPr/>
          <p:nvPr/>
        </p:nvSpPr>
        <p:spPr>
          <a:xfrm>
            <a:off x="609905" y="2922537"/>
            <a:ext cx="0" cy="0"/>
          </a:xfrm>
          <a:prstGeom prst="rect">
            <a:avLst/>
          </a:prstGeom>
          <a:noFill/>
          <a:ln/>
        </p:spPr>
        <p:txBody>
          <a:bodyPr wrap="square" lIns="0" tIns="0" rIns="0" bIns="0" rtlCol="0" anchor="t">
            <a:normAutofit fontScale="25000" lnSpcReduction="20000"/>
          </a:bodyPr>
          <a:lstStyle/>
          <a:p>
            <a:pPr algn="l">
              <a:lnSpc>
                <a:spcPts val="4949"/>
              </a:lnSpc>
            </a:pPr>
            <a:endParaRPr lang="en-US" sz="3807" dirty="0"/>
          </a:p>
        </p:txBody>
      </p:sp>
      <p:pic>
        <p:nvPicPr>
          <p:cNvPr id="4" name="Object 3"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86714" y="2999689"/>
            <a:ext cx="514807" cy="514350"/>
          </a:xfrm>
          <a:prstGeom prst="rect">
            <a:avLst/>
          </a:prstGeom>
        </p:spPr>
      </p:pic>
      <p:pic>
        <p:nvPicPr>
          <p:cNvPr id="5" name="Object 4"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09905" y="2488425"/>
            <a:ext cx="3600907" cy="434111"/>
          </a:xfrm>
          <a:prstGeom prst="rect">
            <a:avLst/>
          </a:prstGeom>
        </p:spPr>
      </p:pic>
      <p:sp>
        <p:nvSpPr>
          <p:cNvPr id="6" name="Object5"/>
          <p:cNvSpPr/>
          <p:nvPr/>
        </p:nvSpPr>
        <p:spPr>
          <a:xfrm>
            <a:off x="256946" y="205740"/>
            <a:ext cx="1188720" cy="154305"/>
          </a:xfrm>
          <a:prstGeom prst="rect">
            <a:avLst/>
          </a:prstGeom>
          <a:noFill/>
          <a:ln/>
        </p:spPr>
        <p:txBody>
          <a:bodyPr wrap="square" lIns="0" tIns="0" rIns="0" bIns="0" rtlCol="0" anchor="t">
            <a:normAutofit/>
          </a:bodyPr>
          <a:lstStyle/>
          <a:p>
            <a:pPr algn="l">
              <a:lnSpc>
                <a:spcPts val="1035"/>
              </a:lnSpc>
            </a:pPr>
            <a:r>
              <a:rPr lang="en-US" sz="1000" b="0" dirty="0">
                <a:solidFill>
                  <a:srgbClr val="FFFFFF"/>
                </a:solidFill>
                <a:latin typeface="Arial" pitchFamily="34" charset="0"/>
                <a:ea typeface="Arial" pitchFamily="34" charset="-122"/>
                <a:cs typeface="Arial" pitchFamily="34" charset="-120"/>
              </a:rPr>
              <a:t>数字信号的频带传输</a:t>
            </a:r>
            <a:endParaRPr lang="en-US" sz="973" dirty="0"/>
          </a:p>
        </p:txBody>
      </p:sp>
      <p:pic>
        <p:nvPicPr>
          <p:cNvPr id="7" name="Object 6"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56946" y="388849"/>
            <a:ext cx="256946" cy="22631"/>
          </a:xfrm>
          <a:prstGeom prst="rect">
            <a:avLst/>
          </a:prstGeom>
        </p:spPr>
      </p:pic>
    </p:spTree>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name="Slide 321">
    <p:spTree>
      <p:nvGrpSpPr>
        <p:cNvPr id="1" name=""/>
        <p:cNvGrpSpPr/>
        <p:nvPr/>
      </p:nvGrpSpPr>
      <p:grpSpPr>
        <a:xfrm>
          <a:off x="0" y="0"/>
          <a:ext cx="0" cy="0"/>
          <a:chOff x="0" y="0"/>
          <a:chExt cx="0" cy="0"/>
        </a:xfrm>
      </p:grpSpPr>
      <p:pic>
        <p:nvPicPr>
          <p:cNvPr id="2" name="Object 1" descr="file://C:\Users\tons\AppData\Roaming\XMind\Electron v3\vana\workbooks\f4ea90d42ceac6a1d5eb8b85d1\resources\6d66ff3141305b468ab54e1166d51acf186b7521ead8504d074bd1a8ba567656.png"/>
          <p:cNvPicPr>
            <a:picLocks noChangeAspect="1"/>
          </p:cNvPicPr>
          <p:nvPr/>
        </p:nvPicPr>
        <p:blipFill>
          <a:blip r:embed="rId3"/>
          <a:stretch>
            <a:fillRect/>
          </a:stretch>
        </p:blipFill>
        <p:spPr>
          <a:xfrm>
            <a:off x="609905" y="2172614"/>
            <a:ext cx="7925105" cy="798271"/>
          </a:xfrm>
          <a:prstGeom prst="rect">
            <a:avLst/>
          </a:prstGeom>
        </p:spPr>
      </p:pic>
      <p:sp>
        <p:nvSpPr>
          <p:cNvPr id="3" name="Object2"/>
          <p:cNvSpPr/>
          <p:nvPr/>
        </p:nvSpPr>
        <p:spPr>
          <a:xfrm>
            <a:off x="256946" y="205740"/>
            <a:ext cx="1188720" cy="154305"/>
          </a:xfrm>
          <a:prstGeom prst="rect">
            <a:avLst/>
          </a:prstGeom>
          <a:noFill/>
          <a:ln/>
        </p:spPr>
        <p:txBody>
          <a:bodyPr wrap="square" lIns="0" tIns="0" rIns="0" bIns="0" rtlCol="0" anchor="t">
            <a:normAutofit/>
          </a:bodyPr>
          <a:lstStyle/>
          <a:p>
            <a:pPr algn="l">
              <a:lnSpc>
                <a:spcPts val="1035"/>
              </a:lnSpc>
            </a:pPr>
            <a:r>
              <a:rPr lang="en-US" sz="1000" b="0" dirty="0">
                <a:solidFill>
                  <a:srgbClr val="FFFFFF"/>
                </a:solidFill>
                <a:latin typeface="Arial" pitchFamily="34" charset="0"/>
                <a:ea typeface="Arial" pitchFamily="34" charset="-122"/>
                <a:cs typeface="Arial" pitchFamily="34" charset="-120"/>
              </a:rPr>
              <a:t>数字信号的频带传输</a:t>
            </a:r>
            <a:endParaRPr lang="en-US" sz="973" dirty="0"/>
          </a:p>
        </p:txBody>
      </p:sp>
      <p:pic>
        <p:nvPicPr>
          <p:cNvPr id="4" name="Object 3"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56946" y="388849"/>
            <a:ext cx="256946" cy="22631"/>
          </a:xfrm>
          <a:prstGeom prst="rect">
            <a:avLst/>
          </a:prstGeom>
        </p:spPr>
      </p:pic>
    </p:spTree>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name="Slide 322">
    <p:spTree>
      <p:nvGrpSpPr>
        <p:cNvPr id="1" name=""/>
        <p:cNvGrpSpPr/>
        <p:nvPr/>
      </p:nvGrpSpPr>
      <p:grpSpPr>
        <a:xfrm>
          <a:off x="0" y="0"/>
          <a:ext cx="0" cy="0"/>
          <a:chOff x="0" y="0"/>
          <a:chExt cx="0" cy="0"/>
        </a:xfrm>
      </p:grpSpPr>
      <p:sp>
        <p:nvSpPr>
          <p:cNvPr id="2" name="Object1"/>
          <p:cNvSpPr/>
          <p:nvPr/>
        </p:nvSpPr>
        <p:spPr>
          <a:xfrm>
            <a:off x="609905" y="642938"/>
            <a:ext cx="4023360" cy="771525"/>
          </a:xfrm>
          <a:prstGeom prst="rect">
            <a:avLst/>
          </a:prstGeom>
          <a:noFill/>
          <a:ln/>
        </p:spPr>
        <p:txBody>
          <a:bodyPr wrap="square" lIns="0" tIns="0" rIns="0" bIns="0" rtlCol="0" anchor="t">
            <a:normAutofit/>
          </a:bodyPr>
          <a:lstStyle/>
          <a:p>
            <a:pPr algn="l">
              <a:lnSpc>
                <a:spcPts val="5444"/>
              </a:lnSpc>
            </a:pPr>
            <a:r>
              <a:rPr lang="en-US" sz="4200" b="1" dirty="0">
                <a:solidFill>
                  <a:srgbClr val="FFFFFF"/>
                </a:solidFill>
                <a:latin typeface="Arial" pitchFamily="34" charset="0"/>
                <a:ea typeface="Arial" pitchFamily="34" charset="-122"/>
                <a:cs typeface="Arial" pitchFamily="34" charset="-120"/>
              </a:rPr>
              <a:t>抗噪声性能分析</a:t>
            </a:r>
            <a:endParaRPr lang="en-US" sz="4188" dirty="0"/>
          </a:p>
        </p:txBody>
      </p:sp>
      <p:sp>
        <p:nvSpPr>
          <p:cNvPr id="3" name="Object2"/>
          <p:cNvSpPr/>
          <p:nvPr/>
        </p:nvSpPr>
        <p:spPr>
          <a:xfrm>
            <a:off x="609905" y="1429893"/>
            <a:ext cx="0" cy="0"/>
          </a:xfrm>
          <a:prstGeom prst="rect">
            <a:avLst/>
          </a:prstGeom>
          <a:noFill/>
          <a:ln/>
        </p:spPr>
        <p:txBody>
          <a:bodyPr wrap="square" lIns="0" tIns="0" rIns="0" bIns="0" rtlCol="0" anchor="t">
            <a:normAutofit fontScale="25000" lnSpcReduction="20000"/>
          </a:bodyPr>
          <a:lstStyle/>
          <a:p>
            <a:pPr algn="l">
              <a:lnSpc>
                <a:spcPts val="3198"/>
              </a:lnSpc>
            </a:pPr>
            <a:endParaRPr lang="en-US" sz="2284" dirty="0"/>
          </a:p>
        </p:txBody>
      </p:sp>
      <p:pic>
        <p:nvPicPr>
          <p:cNvPr id="4" name="Object 3"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71170" y="1491615"/>
            <a:ext cx="309067" cy="308610"/>
          </a:xfrm>
          <a:prstGeom prst="rect">
            <a:avLst/>
          </a:prstGeom>
        </p:spPr>
      </p:pic>
      <p:sp>
        <p:nvSpPr>
          <p:cNvPr id="5" name="Object4"/>
          <p:cNvSpPr/>
          <p:nvPr/>
        </p:nvSpPr>
        <p:spPr>
          <a:xfrm>
            <a:off x="609905" y="2067687"/>
            <a:ext cx="1554480" cy="462915"/>
          </a:xfrm>
          <a:prstGeom prst="rect">
            <a:avLst/>
          </a:prstGeom>
          <a:noFill/>
          <a:ln/>
        </p:spPr>
        <p:txBody>
          <a:bodyPr wrap="square" lIns="0" tIns="0" rIns="0" bIns="0" rtlCol="0" anchor="t">
            <a:normAutofit/>
          </a:bodyPr>
          <a:lstStyle/>
          <a:p>
            <a:pPr algn="l">
              <a:lnSpc>
                <a:spcPts val="3198"/>
              </a:lnSpc>
            </a:pPr>
            <a:r>
              <a:rPr lang="en-US" sz="2300" b="0" dirty="0">
                <a:solidFill>
                  <a:srgbClr val="FFFFFF"/>
                </a:solidFill>
                <a:latin typeface="Arial" pitchFamily="34" charset="0"/>
                <a:ea typeface="Arial" pitchFamily="34" charset="-122"/>
                <a:cs typeface="Arial" pitchFamily="34" charset="-120"/>
              </a:rPr>
              <a:t>系统误码率</a:t>
            </a:r>
            <a:endParaRPr lang="en-US" sz="2284" dirty="0"/>
          </a:p>
        </p:txBody>
      </p:sp>
      <p:pic>
        <p:nvPicPr>
          <p:cNvPr id="6" name="Object 5"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0" y="2862358"/>
            <a:ext cx="263347" cy="205740"/>
          </a:xfrm>
          <a:prstGeom prst="rect">
            <a:avLst/>
          </a:prstGeom>
        </p:spPr>
      </p:pic>
      <p:sp>
        <p:nvSpPr>
          <p:cNvPr id="7" name="Object6"/>
          <p:cNvSpPr/>
          <p:nvPr/>
        </p:nvSpPr>
        <p:spPr>
          <a:xfrm>
            <a:off x="256946" y="205740"/>
            <a:ext cx="1188720" cy="154305"/>
          </a:xfrm>
          <a:prstGeom prst="rect">
            <a:avLst/>
          </a:prstGeom>
          <a:noFill/>
          <a:ln/>
        </p:spPr>
        <p:txBody>
          <a:bodyPr wrap="square" lIns="0" tIns="0" rIns="0" bIns="0" rtlCol="0" anchor="t">
            <a:normAutofit/>
          </a:bodyPr>
          <a:lstStyle/>
          <a:p>
            <a:pPr algn="l">
              <a:lnSpc>
                <a:spcPts val="1035"/>
              </a:lnSpc>
            </a:pPr>
            <a:r>
              <a:rPr lang="en-US" sz="1000" b="0" dirty="0">
                <a:solidFill>
                  <a:srgbClr val="FFFFFF"/>
                </a:solidFill>
                <a:latin typeface="Arial" pitchFamily="34" charset="0"/>
                <a:ea typeface="Arial" pitchFamily="34" charset="-122"/>
                <a:cs typeface="Arial" pitchFamily="34" charset="-120"/>
              </a:rPr>
              <a:t>数字信号的频带传输</a:t>
            </a:r>
            <a:endParaRPr lang="en-US" sz="973" dirty="0"/>
          </a:p>
        </p:txBody>
      </p:sp>
      <p:pic>
        <p:nvPicPr>
          <p:cNvPr id="8" name="Object 7"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56946" y="388849"/>
            <a:ext cx="256946" cy="22631"/>
          </a:xfrm>
          <a:prstGeom prst="rect">
            <a:avLst/>
          </a:prstGeom>
        </p:spPr>
      </p:pic>
    </p:spTree>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name="Slide 323">
    <p:spTree>
      <p:nvGrpSpPr>
        <p:cNvPr id="1" name=""/>
        <p:cNvGrpSpPr/>
        <p:nvPr/>
      </p:nvGrpSpPr>
      <p:grpSpPr>
        <a:xfrm>
          <a:off x="0" y="0"/>
          <a:ext cx="0" cy="0"/>
          <a:chOff x="0" y="0"/>
          <a:chExt cx="0" cy="0"/>
        </a:xfrm>
      </p:grpSpPr>
      <p:pic>
        <p:nvPicPr>
          <p:cNvPr id="2" name="Object 1" descr="file://C:\Users\tons\AppData\Roaming\XMind\Electron v3\vana\workbooks\f4ea90d42ceac6a1d5eb8b85d1\resources\206168e85643955f7b6d492d21d1731367c5e16cbff3a700f6786d68a3d86d21.jpg"/>
          <p:cNvPicPr>
            <a:picLocks noChangeAspect="1"/>
          </p:cNvPicPr>
          <p:nvPr/>
        </p:nvPicPr>
        <p:blipFill>
          <a:blip r:embed="rId3"/>
          <a:stretch>
            <a:fillRect/>
          </a:stretch>
        </p:blipFill>
        <p:spPr>
          <a:xfrm>
            <a:off x="609905" y="1618659"/>
            <a:ext cx="7925105" cy="1905667"/>
          </a:xfrm>
          <a:prstGeom prst="rect">
            <a:avLst/>
          </a:prstGeom>
        </p:spPr>
      </p:pic>
      <p:sp>
        <p:nvSpPr>
          <p:cNvPr id="3" name="Object2"/>
          <p:cNvSpPr/>
          <p:nvPr/>
        </p:nvSpPr>
        <p:spPr>
          <a:xfrm>
            <a:off x="256946" y="205740"/>
            <a:ext cx="1188720" cy="154305"/>
          </a:xfrm>
          <a:prstGeom prst="rect">
            <a:avLst/>
          </a:prstGeom>
          <a:noFill/>
          <a:ln/>
        </p:spPr>
        <p:txBody>
          <a:bodyPr wrap="square" lIns="0" tIns="0" rIns="0" bIns="0" rtlCol="0" anchor="t">
            <a:normAutofit/>
          </a:bodyPr>
          <a:lstStyle/>
          <a:p>
            <a:pPr algn="l">
              <a:lnSpc>
                <a:spcPts val="1035"/>
              </a:lnSpc>
            </a:pPr>
            <a:r>
              <a:rPr lang="en-US" sz="1000" b="0" dirty="0">
                <a:solidFill>
                  <a:srgbClr val="FFFFFF"/>
                </a:solidFill>
                <a:latin typeface="Arial" pitchFamily="34" charset="0"/>
                <a:ea typeface="Arial" pitchFamily="34" charset="-122"/>
                <a:cs typeface="Arial" pitchFamily="34" charset="-120"/>
              </a:rPr>
              <a:t>数字信号的频带传输</a:t>
            </a:r>
            <a:endParaRPr lang="en-US" sz="973" dirty="0"/>
          </a:p>
        </p:txBody>
      </p:sp>
      <p:pic>
        <p:nvPicPr>
          <p:cNvPr id="4" name="Object 3"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56946" y="388849"/>
            <a:ext cx="256946" cy="22631"/>
          </a:xfrm>
          <a:prstGeom prst="rect">
            <a:avLst/>
          </a:prstGeom>
        </p:spPr>
      </p:pic>
    </p:spTree>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name="Slide 324">
    <p:spTree>
      <p:nvGrpSpPr>
        <p:cNvPr id="1" name=""/>
        <p:cNvGrpSpPr/>
        <p:nvPr/>
      </p:nvGrpSpPr>
      <p:grpSpPr>
        <a:xfrm>
          <a:off x="0" y="0"/>
          <a:ext cx="0" cy="0"/>
          <a:chOff x="0" y="0"/>
          <a:chExt cx="0" cy="0"/>
        </a:xfrm>
      </p:grpSpPr>
      <p:sp>
        <p:nvSpPr>
          <p:cNvPr id="2" name="Object1"/>
          <p:cNvSpPr/>
          <p:nvPr/>
        </p:nvSpPr>
        <p:spPr>
          <a:xfrm>
            <a:off x="609905" y="1552308"/>
            <a:ext cx="3657600" cy="977265"/>
          </a:xfrm>
          <a:prstGeom prst="rect">
            <a:avLst/>
          </a:prstGeom>
          <a:noFill/>
          <a:ln/>
        </p:spPr>
        <p:txBody>
          <a:bodyPr wrap="square" lIns="0" tIns="0" rIns="0" bIns="0" rtlCol="0" anchor="t">
            <a:normAutofit/>
          </a:bodyPr>
          <a:lstStyle/>
          <a:p>
            <a:pPr algn="l">
              <a:lnSpc>
                <a:spcPts val="6929"/>
              </a:lnSpc>
            </a:pPr>
            <a:r>
              <a:rPr lang="en-US" sz="5300" b="1" dirty="0">
                <a:solidFill>
                  <a:srgbClr val="FFFFFF"/>
                </a:solidFill>
                <a:latin typeface="Arial" pitchFamily="34" charset="0"/>
                <a:ea typeface="Arial" pitchFamily="34" charset="-122"/>
                <a:cs typeface="Arial" pitchFamily="34" charset="-120"/>
              </a:rPr>
              <a:t>系统误码率</a:t>
            </a:r>
            <a:endParaRPr lang="en-US" sz="5330" dirty="0"/>
          </a:p>
        </p:txBody>
      </p:sp>
      <p:sp>
        <p:nvSpPr>
          <p:cNvPr id="3" name="Object2"/>
          <p:cNvSpPr/>
          <p:nvPr/>
        </p:nvSpPr>
        <p:spPr>
          <a:xfrm>
            <a:off x="609905" y="2922537"/>
            <a:ext cx="0" cy="0"/>
          </a:xfrm>
          <a:prstGeom prst="rect">
            <a:avLst/>
          </a:prstGeom>
          <a:noFill/>
          <a:ln/>
        </p:spPr>
        <p:txBody>
          <a:bodyPr wrap="square" lIns="0" tIns="0" rIns="0" bIns="0" rtlCol="0" anchor="t">
            <a:normAutofit fontScale="25000" lnSpcReduction="20000"/>
          </a:bodyPr>
          <a:lstStyle/>
          <a:p>
            <a:pPr algn="l">
              <a:lnSpc>
                <a:spcPts val="4949"/>
              </a:lnSpc>
            </a:pPr>
            <a:endParaRPr lang="en-US" sz="3807" dirty="0"/>
          </a:p>
        </p:txBody>
      </p:sp>
      <p:pic>
        <p:nvPicPr>
          <p:cNvPr id="4" name="Object 3"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86714" y="2999689"/>
            <a:ext cx="514807" cy="514350"/>
          </a:xfrm>
          <a:prstGeom prst="rect">
            <a:avLst/>
          </a:prstGeom>
        </p:spPr>
      </p:pic>
      <p:pic>
        <p:nvPicPr>
          <p:cNvPr id="5" name="Object 4"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09905" y="2488425"/>
            <a:ext cx="3600907" cy="434111"/>
          </a:xfrm>
          <a:prstGeom prst="rect">
            <a:avLst/>
          </a:prstGeom>
        </p:spPr>
      </p:pic>
      <p:sp>
        <p:nvSpPr>
          <p:cNvPr id="6" name="Object5"/>
          <p:cNvSpPr/>
          <p:nvPr/>
        </p:nvSpPr>
        <p:spPr>
          <a:xfrm>
            <a:off x="256946" y="205740"/>
            <a:ext cx="1188720" cy="154305"/>
          </a:xfrm>
          <a:prstGeom prst="rect">
            <a:avLst/>
          </a:prstGeom>
          <a:noFill/>
          <a:ln/>
        </p:spPr>
        <p:txBody>
          <a:bodyPr wrap="square" lIns="0" tIns="0" rIns="0" bIns="0" rtlCol="0" anchor="t">
            <a:normAutofit/>
          </a:bodyPr>
          <a:lstStyle/>
          <a:p>
            <a:pPr algn="l">
              <a:lnSpc>
                <a:spcPts val="1035"/>
              </a:lnSpc>
            </a:pPr>
            <a:r>
              <a:rPr lang="en-US" sz="1000" b="0" dirty="0">
                <a:solidFill>
                  <a:srgbClr val="FFFFFF"/>
                </a:solidFill>
                <a:latin typeface="Arial" pitchFamily="34" charset="0"/>
                <a:ea typeface="Arial" pitchFamily="34" charset="-122"/>
                <a:cs typeface="Arial" pitchFamily="34" charset="-120"/>
              </a:rPr>
              <a:t>数字信号的频带传输</a:t>
            </a:r>
            <a:endParaRPr lang="en-US" sz="973" dirty="0"/>
          </a:p>
        </p:txBody>
      </p:sp>
      <p:pic>
        <p:nvPicPr>
          <p:cNvPr id="7" name="Object 6"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56946" y="388849"/>
            <a:ext cx="256946" cy="22631"/>
          </a:xfrm>
          <a:prstGeom prst="rect">
            <a:avLst/>
          </a:prstGeom>
        </p:spPr>
      </p:pic>
    </p:spTree>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name="Slide 325">
    <p:spTree>
      <p:nvGrpSpPr>
        <p:cNvPr id="1" name=""/>
        <p:cNvGrpSpPr/>
        <p:nvPr/>
      </p:nvGrpSpPr>
      <p:grpSpPr>
        <a:xfrm>
          <a:off x="0" y="0"/>
          <a:ext cx="0" cy="0"/>
          <a:chOff x="0" y="0"/>
          <a:chExt cx="0" cy="0"/>
        </a:xfrm>
      </p:grpSpPr>
      <p:pic>
        <p:nvPicPr>
          <p:cNvPr id="2" name="Object 1" descr="file://C:\Users\tons\AppData\Roaming\XMind\Electron v3\vana\workbooks\f4ea90d42ceac6a1d5eb8b85d1\resources\ecebe26701867373137a7fdf424b4b392b64f0b413f749b8ad17ad02817aa153.png"/>
          <p:cNvPicPr>
            <a:picLocks noChangeAspect="1"/>
          </p:cNvPicPr>
          <p:nvPr/>
        </p:nvPicPr>
        <p:blipFill>
          <a:blip r:embed="rId3"/>
          <a:stretch>
            <a:fillRect/>
          </a:stretch>
        </p:blipFill>
        <p:spPr>
          <a:xfrm>
            <a:off x="1636776" y="1285875"/>
            <a:ext cx="5869534" cy="2571750"/>
          </a:xfrm>
          <a:prstGeom prst="rect">
            <a:avLst/>
          </a:prstGeom>
        </p:spPr>
      </p:pic>
      <p:sp>
        <p:nvSpPr>
          <p:cNvPr id="3" name="Object2"/>
          <p:cNvSpPr/>
          <p:nvPr/>
        </p:nvSpPr>
        <p:spPr>
          <a:xfrm>
            <a:off x="256946" y="205740"/>
            <a:ext cx="1188720" cy="154305"/>
          </a:xfrm>
          <a:prstGeom prst="rect">
            <a:avLst/>
          </a:prstGeom>
          <a:noFill/>
          <a:ln/>
        </p:spPr>
        <p:txBody>
          <a:bodyPr wrap="square" lIns="0" tIns="0" rIns="0" bIns="0" rtlCol="0" anchor="t">
            <a:normAutofit/>
          </a:bodyPr>
          <a:lstStyle/>
          <a:p>
            <a:pPr algn="l">
              <a:lnSpc>
                <a:spcPts val="1035"/>
              </a:lnSpc>
            </a:pPr>
            <a:r>
              <a:rPr lang="en-US" sz="1000" b="0" dirty="0">
                <a:solidFill>
                  <a:srgbClr val="FFFFFF"/>
                </a:solidFill>
                <a:latin typeface="Arial" pitchFamily="34" charset="0"/>
                <a:ea typeface="Arial" pitchFamily="34" charset="-122"/>
                <a:cs typeface="Arial" pitchFamily="34" charset="-120"/>
              </a:rPr>
              <a:t>数字信号的频带传输</a:t>
            </a:r>
            <a:endParaRPr lang="en-US" sz="973" dirty="0"/>
          </a:p>
        </p:txBody>
      </p:sp>
      <p:pic>
        <p:nvPicPr>
          <p:cNvPr id="4" name="Object 3"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56946" y="388849"/>
            <a:ext cx="256946" cy="22631"/>
          </a:xfrm>
          <a:prstGeom prst="rect">
            <a:avLst/>
          </a:prstGeom>
        </p:spPr>
      </p:pic>
    </p:spTree>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name="Slide 326">
    <p:spTree>
      <p:nvGrpSpPr>
        <p:cNvPr id="1" name=""/>
        <p:cNvGrpSpPr/>
        <p:nvPr/>
      </p:nvGrpSpPr>
      <p:grpSpPr>
        <a:xfrm>
          <a:off x="0" y="0"/>
          <a:ext cx="0" cy="0"/>
          <a:chOff x="0" y="0"/>
          <a:chExt cx="0" cy="0"/>
        </a:xfrm>
      </p:grpSpPr>
      <p:sp>
        <p:nvSpPr>
          <p:cNvPr id="2" name="Object1"/>
          <p:cNvSpPr/>
          <p:nvPr/>
        </p:nvSpPr>
        <p:spPr>
          <a:xfrm>
            <a:off x="609905" y="642938"/>
            <a:ext cx="6583680" cy="771525"/>
          </a:xfrm>
          <a:prstGeom prst="rect">
            <a:avLst/>
          </a:prstGeom>
          <a:noFill/>
          <a:ln/>
        </p:spPr>
        <p:txBody>
          <a:bodyPr wrap="square" lIns="0" tIns="0" rIns="0" bIns="0" rtlCol="0" anchor="t">
            <a:normAutofit/>
          </a:bodyPr>
          <a:lstStyle/>
          <a:p>
            <a:pPr algn="l">
              <a:lnSpc>
                <a:spcPts val="5444"/>
              </a:lnSpc>
            </a:pPr>
            <a:r>
              <a:rPr lang="en-US" sz="4200" b="1" dirty="0">
                <a:solidFill>
                  <a:srgbClr val="FFFFFF"/>
                </a:solidFill>
                <a:latin typeface="Arial" pitchFamily="34" charset="0"/>
                <a:ea typeface="Arial" pitchFamily="34" charset="-122"/>
                <a:cs typeface="Arial" pitchFamily="34" charset="-120"/>
              </a:rPr>
              <a:t>二进制相移键控（2PSK）</a:t>
            </a:r>
            <a:endParaRPr lang="en-US" sz="4188" dirty="0"/>
          </a:p>
        </p:txBody>
      </p:sp>
      <p:sp>
        <p:nvSpPr>
          <p:cNvPr id="3" name="Object2"/>
          <p:cNvSpPr/>
          <p:nvPr/>
        </p:nvSpPr>
        <p:spPr>
          <a:xfrm>
            <a:off x="609905" y="1429893"/>
            <a:ext cx="0" cy="0"/>
          </a:xfrm>
          <a:prstGeom prst="rect">
            <a:avLst/>
          </a:prstGeom>
          <a:noFill/>
          <a:ln/>
        </p:spPr>
        <p:txBody>
          <a:bodyPr wrap="square" lIns="0" tIns="0" rIns="0" bIns="0" rtlCol="0" anchor="t">
            <a:normAutofit fontScale="25000" lnSpcReduction="20000"/>
          </a:bodyPr>
          <a:lstStyle/>
          <a:p>
            <a:pPr algn="l">
              <a:lnSpc>
                <a:spcPts val="3198"/>
              </a:lnSpc>
            </a:pPr>
            <a:endParaRPr lang="en-US" sz="2284" dirty="0"/>
          </a:p>
        </p:txBody>
      </p:sp>
      <p:pic>
        <p:nvPicPr>
          <p:cNvPr id="4" name="Object 3"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71170" y="1491615"/>
            <a:ext cx="309067" cy="308610"/>
          </a:xfrm>
          <a:prstGeom prst="rect">
            <a:avLst/>
          </a:prstGeom>
        </p:spPr>
      </p:pic>
      <p:sp>
        <p:nvSpPr>
          <p:cNvPr id="5" name="Object4"/>
          <p:cNvSpPr/>
          <p:nvPr/>
        </p:nvSpPr>
        <p:spPr>
          <a:xfrm>
            <a:off x="609905" y="2067687"/>
            <a:ext cx="1554480" cy="462915"/>
          </a:xfrm>
          <a:prstGeom prst="rect">
            <a:avLst/>
          </a:prstGeom>
          <a:noFill/>
          <a:ln/>
        </p:spPr>
        <p:txBody>
          <a:bodyPr wrap="square" lIns="0" tIns="0" rIns="0" bIns="0" rtlCol="0" anchor="t">
            <a:normAutofit/>
          </a:bodyPr>
          <a:lstStyle/>
          <a:p>
            <a:pPr algn="l">
              <a:lnSpc>
                <a:spcPts val="3198"/>
              </a:lnSpc>
            </a:pPr>
            <a:r>
              <a:rPr lang="en-US" sz="2300" b="0" dirty="0">
                <a:solidFill>
                  <a:srgbClr val="FFFFFF"/>
                </a:solidFill>
                <a:latin typeface="Arial" pitchFamily="34" charset="0"/>
                <a:ea typeface="Arial" pitchFamily="34" charset="-122"/>
                <a:cs typeface="Arial" pitchFamily="34" charset="-120"/>
              </a:rPr>
              <a:t>功率谱密度</a:t>
            </a:r>
            <a:endParaRPr lang="en-US" sz="2284" dirty="0"/>
          </a:p>
        </p:txBody>
      </p:sp>
      <p:sp>
        <p:nvSpPr>
          <p:cNvPr id="6" name="Object5"/>
          <p:cNvSpPr/>
          <p:nvPr/>
        </p:nvSpPr>
        <p:spPr>
          <a:xfrm>
            <a:off x="609905" y="2705481"/>
            <a:ext cx="2194560" cy="462915"/>
          </a:xfrm>
          <a:prstGeom prst="rect">
            <a:avLst/>
          </a:prstGeom>
          <a:noFill/>
          <a:ln/>
        </p:spPr>
        <p:txBody>
          <a:bodyPr wrap="square" lIns="0" tIns="0" rIns="0" bIns="0" rtlCol="0" anchor="t">
            <a:normAutofit/>
          </a:bodyPr>
          <a:lstStyle/>
          <a:p>
            <a:pPr algn="l">
              <a:lnSpc>
                <a:spcPts val="3198"/>
              </a:lnSpc>
            </a:pPr>
            <a:r>
              <a:rPr lang="en-US" sz="2300" b="0" dirty="0">
                <a:solidFill>
                  <a:srgbClr val="FFFFFF"/>
                </a:solidFill>
                <a:latin typeface="Arial" pitchFamily="34" charset="0"/>
                <a:ea typeface="Arial" pitchFamily="34" charset="-122"/>
                <a:cs typeface="Arial" pitchFamily="34" charset="-120"/>
              </a:rPr>
              <a:t>抗噪声性能分析</a:t>
            </a:r>
            <a:endParaRPr lang="en-US" sz="2284" dirty="0"/>
          </a:p>
        </p:txBody>
      </p:sp>
      <p:pic>
        <p:nvPicPr>
          <p:cNvPr id="7" name="Object 6"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0" y="2862358"/>
            <a:ext cx="263347" cy="205740"/>
          </a:xfrm>
          <a:prstGeom prst="rect">
            <a:avLst/>
          </a:prstGeom>
        </p:spPr>
      </p:pic>
      <p:sp>
        <p:nvSpPr>
          <p:cNvPr id="8" name="Object7"/>
          <p:cNvSpPr/>
          <p:nvPr/>
        </p:nvSpPr>
        <p:spPr>
          <a:xfrm>
            <a:off x="256946" y="205740"/>
            <a:ext cx="1188720" cy="154305"/>
          </a:xfrm>
          <a:prstGeom prst="rect">
            <a:avLst/>
          </a:prstGeom>
          <a:noFill/>
          <a:ln/>
        </p:spPr>
        <p:txBody>
          <a:bodyPr wrap="square" lIns="0" tIns="0" rIns="0" bIns="0" rtlCol="0" anchor="t">
            <a:normAutofit/>
          </a:bodyPr>
          <a:lstStyle/>
          <a:p>
            <a:pPr algn="l">
              <a:lnSpc>
                <a:spcPts val="1035"/>
              </a:lnSpc>
            </a:pPr>
            <a:r>
              <a:rPr lang="en-US" sz="1000" b="0" dirty="0">
                <a:solidFill>
                  <a:srgbClr val="FFFFFF"/>
                </a:solidFill>
                <a:latin typeface="Arial" pitchFamily="34" charset="0"/>
                <a:ea typeface="Arial" pitchFamily="34" charset="-122"/>
                <a:cs typeface="Arial" pitchFamily="34" charset="-120"/>
              </a:rPr>
              <a:t>数字信号的频带传输</a:t>
            </a:r>
            <a:endParaRPr lang="en-US" sz="973" dirty="0"/>
          </a:p>
        </p:txBody>
      </p:sp>
      <p:pic>
        <p:nvPicPr>
          <p:cNvPr id="9" name="Object 8"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56946" y="388849"/>
            <a:ext cx="256946" cy="22631"/>
          </a:xfrm>
          <a:prstGeom prst="rect">
            <a:avLst/>
          </a:prstGeom>
        </p:spPr>
      </p:pic>
    </p:spTree>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name="Slide 327">
    <p:spTree>
      <p:nvGrpSpPr>
        <p:cNvPr id="1" name=""/>
        <p:cNvGrpSpPr/>
        <p:nvPr/>
      </p:nvGrpSpPr>
      <p:grpSpPr>
        <a:xfrm>
          <a:off x="0" y="0"/>
          <a:ext cx="0" cy="0"/>
          <a:chOff x="0" y="0"/>
          <a:chExt cx="0" cy="0"/>
        </a:xfrm>
      </p:grpSpPr>
      <p:pic>
        <p:nvPicPr>
          <p:cNvPr id="2" name="Object 1" descr="file://C:\Users\tons\AppData\Roaming\XMind\Electron v3\vana\workbooks\f4ea90d42ceac6a1d5eb8b85d1\resources\a6ccbb48a460ea8fa43473bd6d8e0d8d47331d53d10ef96c8752cb1f3e4609a5.png"/>
          <p:cNvPicPr>
            <a:picLocks noChangeAspect="1"/>
          </p:cNvPicPr>
          <p:nvPr/>
        </p:nvPicPr>
        <p:blipFill>
          <a:blip r:embed="rId3"/>
          <a:stretch>
            <a:fillRect/>
          </a:stretch>
        </p:blipFill>
        <p:spPr>
          <a:xfrm>
            <a:off x="1218895" y="1877892"/>
            <a:ext cx="6705295" cy="1387716"/>
          </a:xfrm>
          <a:prstGeom prst="rect">
            <a:avLst/>
          </a:prstGeom>
        </p:spPr>
      </p:pic>
      <p:sp>
        <p:nvSpPr>
          <p:cNvPr id="3" name="Object2"/>
          <p:cNvSpPr/>
          <p:nvPr/>
        </p:nvSpPr>
        <p:spPr>
          <a:xfrm>
            <a:off x="256946" y="205740"/>
            <a:ext cx="1188720" cy="154305"/>
          </a:xfrm>
          <a:prstGeom prst="rect">
            <a:avLst/>
          </a:prstGeom>
          <a:noFill/>
          <a:ln/>
        </p:spPr>
        <p:txBody>
          <a:bodyPr wrap="square" lIns="0" tIns="0" rIns="0" bIns="0" rtlCol="0" anchor="t">
            <a:normAutofit/>
          </a:bodyPr>
          <a:lstStyle/>
          <a:p>
            <a:pPr algn="l">
              <a:lnSpc>
                <a:spcPts val="1035"/>
              </a:lnSpc>
            </a:pPr>
            <a:r>
              <a:rPr lang="en-US" sz="1000" b="0" dirty="0">
                <a:solidFill>
                  <a:srgbClr val="FFFFFF"/>
                </a:solidFill>
                <a:latin typeface="Arial" pitchFamily="34" charset="0"/>
                <a:ea typeface="Arial" pitchFamily="34" charset="-122"/>
                <a:cs typeface="Arial" pitchFamily="34" charset="-120"/>
              </a:rPr>
              <a:t>数字信号的频带传输</a:t>
            </a:r>
            <a:endParaRPr lang="en-US" sz="973" dirty="0"/>
          </a:p>
        </p:txBody>
      </p:sp>
      <p:pic>
        <p:nvPicPr>
          <p:cNvPr id="4" name="Object 3"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56946" y="388849"/>
            <a:ext cx="256946" cy="22631"/>
          </a:xfrm>
          <a:prstGeom prst="rect">
            <a:avLst/>
          </a:prstGeom>
        </p:spPr>
      </p:pic>
    </p:spTree>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name="Slide 328">
    <p:spTree>
      <p:nvGrpSpPr>
        <p:cNvPr id="1" name=""/>
        <p:cNvGrpSpPr/>
        <p:nvPr/>
      </p:nvGrpSpPr>
      <p:grpSpPr>
        <a:xfrm>
          <a:off x="0" y="0"/>
          <a:ext cx="0" cy="0"/>
          <a:chOff x="0" y="0"/>
          <a:chExt cx="0" cy="0"/>
        </a:xfrm>
      </p:grpSpPr>
      <p:sp>
        <p:nvSpPr>
          <p:cNvPr id="2" name="Object1"/>
          <p:cNvSpPr/>
          <p:nvPr/>
        </p:nvSpPr>
        <p:spPr>
          <a:xfrm>
            <a:off x="609905" y="1552308"/>
            <a:ext cx="3657600" cy="977265"/>
          </a:xfrm>
          <a:prstGeom prst="rect">
            <a:avLst/>
          </a:prstGeom>
          <a:noFill/>
          <a:ln/>
        </p:spPr>
        <p:txBody>
          <a:bodyPr wrap="square" lIns="0" tIns="0" rIns="0" bIns="0" rtlCol="0" anchor="t">
            <a:normAutofit/>
          </a:bodyPr>
          <a:lstStyle/>
          <a:p>
            <a:pPr algn="l">
              <a:lnSpc>
                <a:spcPts val="6929"/>
              </a:lnSpc>
            </a:pPr>
            <a:r>
              <a:rPr lang="en-US" sz="5300" b="1" dirty="0">
                <a:solidFill>
                  <a:srgbClr val="FFFFFF"/>
                </a:solidFill>
                <a:latin typeface="Arial" pitchFamily="34" charset="0"/>
                <a:ea typeface="Arial" pitchFamily="34" charset="-122"/>
                <a:cs typeface="Arial" pitchFamily="34" charset="-120"/>
              </a:rPr>
              <a:t>功率谱密度</a:t>
            </a:r>
            <a:endParaRPr lang="en-US" sz="5330" dirty="0"/>
          </a:p>
        </p:txBody>
      </p:sp>
      <p:sp>
        <p:nvSpPr>
          <p:cNvPr id="3" name="Object2"/>
          <p:cNvSpPr/>
          <p:nvPr/>
        </p:nvSpPr>
        <p:spPr>
          <a:xfrm>
            <a:off x="609905" y="2922537"/>
            <a:ext cx="0" cy="0"/>
          </a:xfrm>
          <a:prstGeom prst="rect">
            <a:avLst/>
          </a:prstGeom>
          <a:noFill/>
          <a:ln/>
        </p:spPr>
        <p:txBody>
          <a:bodyPr wrap="square" lIns="0" tIns="0" rIns="0" bIns="0" rtlCol="0" anchor="t">
            <a:normAutofit fontScale="25000" lnSpcReduction="20000"/>
          </a:bodyPr>
          <a:lstStyle/>
          <a:p>
            <a:pPr algn="l">
              <a:lnSpc>
                <a:spcPts val="4949"/>
              </a:lnSpc>
            </a:pPr>
            <a:endParaRPr lang="en-US" sz="3807" dirty="0"/>
          </a:p>
        </p:txBody>
      </p:sp>
      <p:pic>
        <p:nvPicPr>
          <p:cNvPr id="4" name="Object 3"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86714" y="2999689"/>
            <a:ext cx="514807" cy="514350"/>
          </a:xfrm>
          <a:prstGeom prst="rect">
            <a:avLst/>
          </a:prstGeom>
        </p:spPr>
      </p:pic>
      <p:pic>
        <p:nvPicPr>
          <p:cNvPr id="5" name="Object 4"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09905" y="2488425"/>
            <a:ext cx="3600907" cy="434111"/>
          </a:xfrm>
          <a:prstGeom prst="rect">
            <a:avLst/>
          </a:prstGeom>
        </p:spPr>
      </p:pic>
      <p:sp>
        <p:nvSpPr>
          <p:cNvPr id="6" name="Object5"/>
          <p:cNvSpPr/>
          <p:nvPr/>
        </p:nvSpPr>
        <p:spPr>
          <a:xfrm>
            <a:off x="256946" y="205740"/>
            <a:ext cx="1188720" cy="154305"/>
          </a:xfrm>
          <a:prstGeom prst="rect">
            <a:avLst/>
          </a:prstGeom>
          <a:noFill/>
          <a:ln/>
        </p:spPr>
        <p:txBody>
          <a:bodyPr wrap="square" lIns="0" tIns="0" rIns="0" bIns="0" rtlCol="0" anchor="t">
            <a:normAutofit/>
          </a:bodyPr>
          <a:lstStyle/>
          <a:p>
            <a:pPr algn="l">
              <a:lnSpc>
                <a:spcPts val="1035"/>
              </a:lnSpc>
            </a:pPr>
            <a:r>
              <a:rPr lang="en-US" sz="1000" b="0" dirty="0">
                <a:solidFill>
                  <a:srgbClr val="FFFFFF"/>
                </a:solidFill>
                <a:latin typeface="Arial" pitchFamily="34" charset="0"/>
                <a:ea typeface="Arial" pitchFamily="34" charset="-122"/>
                <a:cs typeface="Arial" pitchFamily="34" charset="-120"/>
              </a:rPr>
              <a:t>数字信号的频带传输</a:t>
            </a:r>
            <a:endParaRPr lang="en-US" sz="973" dirty="0"/>
          </a:p>
        </p:txBody>
      </p:sp>
      <p:pic>
        <p:nvPicPr>
          <p:cNvPr id="7" name="Object 6"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56946" y="388849"/>
            <a:ext cx="256946" cy="22631"/>
          </a:xfrm>
          <a:prstGeom prst="rect">
            <a:avLst/>
          </a:prstGeom>
        </p:spPr>
      </p:pic>
    </p:spTree>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name="Slide 329">
    <p:spTree>
      <p:nvGrpSpPr>
        <p:cNvPr id="1" name=""/>
        <p:cNvGrpSpPr/>
        <p:nvPr/>
      </p:nvGrpSpPr>
      <p:grpSpPr>
        <a:xfrm>
          <a:off x="0" y="0"/>
          <a:ext cx="0" cy="0"/>
          <a:chOff x="0" y="0"/>
          <a:chExt cx="0" cy="0"/>
        </a:xfrm>
      </p:grpSpPr>
      <p:pic>
        <p:nvPicPr>
          <p:cNvPr id="2" name="Object 1" descr="file://C:\Users\tons\AppData\Roaming\XMind\Electron v3\vana\workbooks\f4ea90d42ceac6a1d5eb8b85d1\resources\5683bf90036d3e893567a9786edd4bceb4cc88b2e756572d2e5e8aaa873c8466.png"/>
          <p:cNvPicPr>
            <a:picLocks noChangeAspect="1"/>
          </p:cNvPicPr>
          <p:nvPr/>
        </p:nvPicPr>
        <p:blipFill>
          <a:blip r:embed="rId3"/>
          <a:stretch>
            <a:fillRect/>
          </a:stretch>
        </p:blipFill>
        <p:spPr>
          <a:xfrm>
            <a:off x="1218895" y="1962760"/>
            <a:ext cx="6705295" cy="1218495"/>
          </a:xfrm>
          <a:prstGeom prst="rect">
            <a:avLst/>
          </a:prstGeom>
        </p:spPr>
      </p:pic>
      <p:sp>
        <p:nvSpPr>
          <p:cNvPr id="3" name="Object2"/>
          <p:cNvSpPr/>
          <p:nvPr/>
        </p:nvSpPr>
        <p:spPr>
          <a:xfrm>
            <a:off x="256946" y="205740"/>
            <a:ext cx="1188720" cy="154305"/>
          </a:xfrm>
          <a:prstGeom prst="rect">
            <a:avLst/>
          </a:prstGeom>
          <a:noFill/>
          <a:ln/>
        </p:spPr>
        <p:txBody>
          <a:bodyPr wrap="square" lIns="0" tIns="0" rIns="0" bIns="0" rtlCol="0" anchor="t">
            <a:normAutofit/>
          </a:bodyPr>
          <a:lstStyle/>
          <a:p>
            <a:pPr algn="l">
              <a:lnSpc>
                <a:spcPts val="1035"/>
              </a:lnSpc>
            </a:pPr>
            <a:r>
              <a:rPr lang="en-US" sz="1000" b="0" dirty="0">
                <a:solidFill>
                  <a:srgbClr val="FFFFFF"/>
                </a:solidFill>
                <a:latin typeface="Arial" pitchFamily="34" charset="0"/>
                <a:ea typeface="Arial" pitchFamily="34" charset="-122"/>
                <a:cs typeface="Arial" pitchFamily="34" charset="-120"/>
              </a:rPr>
              <a:t>数字信号的频带传输</a:t>
            </a:r>
            <a:endParaRPr lang="en-US" sz="973" dirty="0"/>
          </a:p>
        </p:txBody>
      </p:sp>
      <p:pic>
        <p:nvPicPr>
          <p:cNvPr id="4" name="Object 3"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56946" y="388849"/>
            <a:ext cx="256946" cy="22631"/>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name="Slide 33">
    <p:spTree>
      <p:nvGrpSpPr>
        <p:cNvPr id="1" name=""/>
        <p:cNvGrpSpPr/>
        <p:nvPr/>
      </p:nvGrpSpPr>
      <p:grpSpPr>
        <a:xfrm>
          <a:off x="0" y="0"/>
          <a:ext cx="0" cy="0"/>
          <a:chOff x="0" y="0"/>
          <a:chExt cx="0" cy="0"/>
        </a:xfrm>
      </p:grpSpPr>
      <p:sp>
        <p:nvSpPr>
          <p:cNvPr id="2" name="Object1"/>
          <p:cNvSpPr/>
          <p:nvPr/>
        </p:nvSpPr>
        <p:spPr>
          <a:xfrm>
            <a:off x="609905" y="642938"/>
            <a:ext cx="4023360" cy="771525"/>
          </a:xfrm>
          <a:prstGeom prst="rect">
            <a:avLst/>
          </a:prstGeom>
          <a:noFill/>
          <a:ln/>
        </p:spPr>
        <p:txBody>
          <a:bodyPr wrap="square" lIns="0" tIns="0" rIns="0" bIns="0" rtlCol="0" anchor="t">
            <a:normAutofit/>
          </a:bodyPr>
          <a:lstStyle/>
          <a:p>
            <a:pPr algn="l">
              <a:lnSpc>
                <a:spcPts val="5444"/>
              </a:lnSpc>
            </a:pPr>
            <a:r>
              <a:rPr lang="en-US" sz="4200" b="1" dirty="0">
                <a:solidFill>
                  <a:srgbClr val="FFFFFF"/>
                </a:solidFill>
                <a:latin typeface="Arial" pitchFamily="34" charset="0"/>
                <a:ea typeface="Arial" pitchFamily="34" charset="-122"/>
                <a:cs typeface="Arial" pitchFamily="34" charset="-120"/>
              </a:rPr>
              <a:t>通信系统的分类</a:t>
            </a:r>
            <a:endParaRPr lang="en-US" sz="4188" dirty="0"/>
          </a:p>
        </p:txBody>
      </p:sp>
      <p:sp>
        <p:nvSpPr>
          <p:cNvPr id="3" name="Object2"/>
          <p:cNvSpPr/>
          <p:nvPr/>
        </p:nvSpPr>
        <p:spPr>
          <a:xfrm>
            <a:off x="609905" y="1429893"/>
            <a:ext cx="1554480" cy="462915"/>
          </a:xfrm>
          <a:prstGeom prst="rect">
            <a:avLst/>
          </a:prstGeom>
          <a:noFill/>
          <a:ln/>
        </p:spPr>
        <p:txBody>
          <a:bodyPr wrap="square" lIns="0" tIns="0" rIns="0" bIns="0" rtlCol="0" anchor="t">
            <a:normAutofit/>
          </a:bodyPr>
          <a:lstStyle/>
          <a:p>
            <a:pPr algn="l">
              <a:lnSpc>
                <a:spcPts val="3198"/>
              </a:lnSpc>
            </a:pPr>
            <a:r>
              <a:rPr lang="en-US" sz="2300" b="0" dirty="0">
                <a:solidFill>
                  <a:srgbClr val="FFFFFF"/>
                </a:solidFill>
                <a:latin typeface="Arial" pitchFamily="34" charset="0"/>
                <a:ea typeface="Arial" pitchFamily="34" charset="-122"/>
                <a:cs typeface="Arial" pitchFamily="34" charset="-120"/>
              </a:rPr>
              <a:t>按传输媒质</a:t>
            </a:r>
            <a:endParaRPr lang="en-US" sz="2284" dirty="0"/>
          </a:p>
        </p:txBody>
      </p:sp>
      <p:sp>
        <p:nvSpPr>
          <p:cNvPr id="4" name="Object3"/>
          <p:cNvSpPr/>
          <p:nvPr/>
        </p:nvSpPr>
        <p:spPr>
          <a:xfrm>
            <a:off x="609905" y="2067687"/>
            <a:ext cx="2834640" cy="462915"/>
          </a:xfrm>
          <a:prstGeom prst="rect">
            <a:avLst/>
          </a:prstGeom>
          <a:noFill/>
          <a:ln/>
        </p:spPr>
        <p:txBody>
          <a:bodyPr wrap="square" lIns="0" tIns="0" rIns="0" bIns="0" rtlCol="0" anchor="t">
            <a:normAutofit/>
          </a:bodyPr>
          <a:lstStyle/>
          <a:p>
            <a:pPr algn="l">
              <a:lnSpc>
                <a:spcPts val="3198"/>
              </a:lnSpc>
            </a:pPr>
            <a:r>
              <a:rPr lang="en-US" sz="2300" b="0" dirty="0">
                <a:solidFill>
                  <a:srgbClr val="FFFFFF"/>
                </a:solidFill>
                <a:latin typeface="Arial" pitchFamily="34" charset="0"/>
                <a:ea typeface="Arial" pitchFamily="34" charset="-122"/>
                <a:cs typeface="Arial" pitchFamily="34" charset="-120"/>
              </a:rPr>
              <a:t>按信道中信号的特征</a:t>
            </a:r>
            <a:endParaRPr lang="en-US" sz="2284" dirty="0"/>
          </a:p>
        </p:txBody>
      </p:sp>
      <p:sp>
        <p:nvSpPr>
          <p:cNvPr id="5" name="Object4"/>
          <p:cNvSpPr/>
          <p:nvPr/>
        </p:nvSpPr>
        <p:spPr>
          <a:xfrm>
            <a:off x="609905" y="2705481"/>
            <a:ext cx="1554480" cy="462915"/>
          </a:xfrm>
          <a:prstGeom prst="rect">
            <a:avLst/>
          </a:prstGeom>
          <a:noFill/>
          <a:ln/>
        </p:spPr>
        <p:txBody>
          <a:bodyPr wrap="square" lIns="0" tIns="0" rIns="0" bIns="0" rtlCol="0" anchor="t">
            <a:normAutofit/>
          </a:bodyPr>
          <a:lstStyle/>
          <a:p>
            <a:pPr algn="l">
              <a:lnSpc>
                <a:spcPts val="3198"/>
              </a:lnSpc>
            </a:pPr>
            <a:r>
              <a:rPr lang="en-US" sz="2300" b="0" dirty="0">
                <a:solidFill>
                  <a:srgbClr val="FFFFFF"/>
                </a:solidFill>
                <a:latin typeface="Arial" pitchFamily="34" charset="0"/>
                <a:ea typeface="Arial" pitchFamily="34" charset="-122"/>
                <a:cs typeface="Arial" pitchFamily="34" charset="-120"/>
              </a:rPr>
              <a:t>按工作频段</a:t>
            </a:r>
            <a:endParaRPr lang="en-US" sz="2284" dirty="0"/>
          </a:p>
        </p:txBody>
      </p:sp>
      <p:sp>
        <p:nvSpPr>
          <p:cNvPr id="6" name="Object5"/>
          <p:cNvSpPr/>
          <p:nvPr/>
        </p:nvSpPr>
        <p:spPr>
          <a:xfrm>
            <a:off x="609905" y="3343275"/>
            <a:ext cx="1554480" cy="462915"/>
          </a:xfrm>
          <a:prstGeom prst="rect">
            <a:avLst/>
          </a:prstGeom>
          <a:noFill/>
          <a:ln/>
        </p:spPr>
        <p:txBody>
          <a:bodyPr wrap="square" lIns="0" tIns="0" rIns="0" bIns="0" rtlCol="0" anchor="t">
            <a:normAutofit/>
          </a:bodyPr>
          <a:lstStyle/>
          <a:p>
            <a:pPr algn="l">
              <a:lnSpc>
                <a:spcPts val="3198"/>
              </a:lnSpc>
            </a:pPr>
            <a:r>
              <a:rPr lang="en-US" sz="2300" b="0" dirty="0">
                <a:solidFill>
                  <a:srgbClr val="FFFFFF"/>
                </a:solidFill>
                <a:latin typeface="Arial" pitchFamily="34" charset="0"/>
                <a:ea typeface="Arial" pitchFamily="34" charset="-122"/>
                <a:cs typeface="Arial" pitchFamily="34" charset="-120"/>
              </a:rPr>
              <a:t>按调制方式</a:t>
            </a:r>
            <a:endParaRPr lang="en-US" sz="2284" dirty="0"/>
          </a:p>
        </p:txBody>
      </p:sp>
      <p:sp>
        <p:nvSpPr>
          <p:cNvPr id="7" name="Object6"/>
          <p:cNvSpPr/>
          <p:nvPr/>
        </p:nvSpPr>
        <p:spPr>
          <a:xfrm>
            <a:off x="609905" y="3981069"/>
            <a:ext cx="2194560" cy="462915"/>
          </a:xfrm>
          <a:prstGeom prst="rect">
            <a:avLst/>
          </a:prstGeom>
          <a:noFill/>
          <a:ln/>
        </p:spPr>
        <p:txBody>
          <a:bodyPr wrap="square" lIns="0" tIns="0" rIns="0" bIns="0" rtlCol="0" anchor="t">
            <a:normAutofit/>
          </a:bodyPr>
          <a:lstStyle/>
          <a:p>
            <a:pPr algn="l">
              <a:lnSpc>
                <a:spcPts val="3198"/>
              </a:lnSpc>
            </a:pPr>
            <a:r>
              <a:rPr lang="en-US" sz="2300" b="0" dirty="0">
                <a:solidFill>
                  <a:srgbClr val="FFFFFF"/>
                </a:solidFill>
                <a:latin typeface="Arial" pitchFamily="34" charset="0"/>
                <a:ea typeface="Arial" pitchFamily="34" charset="-122"/>
                <a:cs typeface="Arial" pitchFamily="34" charset="-120"/>
              </a:rPr>
              <a:t>按通信业务类型</a:t>
            </a:r>
            <a:endParaRPr lang="en-US" sz="2284" dirty="0"/>
          </a:p>
        </p:txBody>
      </p:sp>
      <p:sp>
        <p:nvSpPr>
          <p:cNvPr id="8" name="Object7"/>
          <p:cNvSpPr/>
          <p:nvPr/>
        </p:nvSpPr>
        <p:spPr>
          <a:xfrm>
            <a:off x="609905" y="4618863"/>
            <a:ext cx="2560320" cy="462915"/>
          </a:xfrm>
          <a:prstGeom prst="rect">
            <a:avLst/>
          </a:prstGeom>
          <a:noFill/>
          <a:ln/>
        </p:spPr>
        <p:txBody>
          <a:bodyPr wrap="square" lIns="0" tIns="0" rIns="0" bIns="0" rtlCol="0" anchor="t">
            <a:normAutofit/>
          </a:bodyPr>
          <a:lstStyle/>
          <a:p>
            <a:pPr algn="l">
              <a:lnSpc>
                <a:spcPts val="3198"/>
              </a:lnSpc>
            </a:pPr>
            <a:r>
              <a:rPr lang="en-US" sz="2300" b="0" dirty="0">
                <a:solidFill>
                  <a:srgbClr val="FFFFFF"/>
                </a:solidFill>
                <a:latin typeface="Arial" pitchFamily="34" charset="0"/>
                <a:ea typeface="Arial" pitchFamily="34" charset="-122"/>
                <a:cs typeface="Arial" pitchFamily="34" charset="-120"/>
              </a:rPr>
              <a:t>按通信者是否运动</a:t>
            </a:r>
            <a:endParaRPr lang="en-US" sz="2284" dirty="0"/>
          </a:p>
        </p:txBody>
      </p:sp>
      <p:sp>
        <p:nvSpPr>
          <p:cNvPr id="9" name="Object8"/>
          <p:cNvSpPr/>
          <p:nvPr/>
        </p:nvSpPr>
        <p:spPr>
          <a:xfrm>
            <a:off x="609905" y="5256657"/>
            <a:ext cx="2194560" cy="462915"/>
          </a:xfrm>
          <a:prstGeom prst="rect">
            <a:avLst/>
          </a:prstGeom>
          <a:noFill/>
          <a:ln/>
        </p:spPr>
        <p:txBody>
          <a:bodyPr wrap="square" lIns="0" tIns="0" rIns="0" bIns="0" rtlCol="0" anchor="t">
            <a:normAutofit/>
          </a:bodyPr>
          <a:lstStyle/>
          <a:p>
            <a:pPr algn="l">
              <a:lnSpc>
                <a:spcPts val="3198"/>
              </a:lnSpc>
            </a:pPr>
            <a:r>
              <a:rPr lang="en-US" sz="2300" b="0" dirty="0">
                <a:solidFill>
                  <a:srgbClr val="FFFFFF"/>
                </a:solidFill>
                <a:latin typeface="Arial" pitchFamily="34" charset="0"/>
                <a:ea typeface="Arial" pitchFamily="34" charset="-122"/>
                <a:cs typeface="Arial" pitchFamily="34" charset="-120"/>
              </a:rPr>
              <a:t>按信号复用方式</a:t>
            </a:r>
            <a:endParaRPr lang="en-US" sz="2284" dirty="0"/>
          </a:p>
        </p:txBody>
      </p:sp>
      <p:pic>
        <p:nvPicPr>
          <p:cNvPr id="10" name="Object 9"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2862358"/>
            <a:ext cx="263347" cy="205740"/>
          </a:xfrm>
          <a:prstGeom prst="rect">
            <a:avLst/>
          </a:prstGeom>
        </p:spPr>
      </p:pic>
      <p:sp>
        <p:nvSpPr>
          <p:cNvPr id="11" name="Object10"/>
          <p:cNvSpPr/>
          <p:nvPr/>
        </p:nvSpPr>
        <p:spPr>
          <a:xfrm>
            <a:off x="256946" y="205740"/>
            <a:ext cx="274320" cy="154305"/>
          </a:xfrm>
          <a:prstGeom prst="rect">
            <a:avLst/>
          </a:prstGeom>
          <a:noFill/>
          <a:ln/>
        </p:spPr>
        <p:txBody>
          <a:bodyPr wrap="square" lIns="0" tIns="0" rIns="0" bIns="0" rtlCol="0" anchor="t">
            <a:normAutofit/>
          </a:bodyPr>
          <a:lstStyle/>
          <a:p>
            <a:pPr algn="l">
              <a:lnSpc>
                <a:spcPts val="1035"/>
              </a:lnSpc>
            </a:pPr>
            <a:r>
              <a:rPr lang="en-US" sz="1000" b="0" dirty="0">
                <a:solidFill>
                  <a:srgbClr val="FFFFFF"/>
                </a:solidFill>
                <a:latin typeface="Arial" pitchFamily="34" charset="0"/>
                <a:ea typeface="Arial" pitchFamily="34" charset="-122"/>
                <a:cs typeface="Arial" pitchFamily="34" charset="-120"/>
              </a:rPr>
              <a:t>绪论</a:t>
            </a:r>
            <a:endParaRPr lang="en-US" sz="973" dirty="0"/>
          </a:p>
        </p:txBody>
      </p:sp>
      <p:pic>
        <p:nvPicPr>
          <p:cNvPr id="12" name="Object 11"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56946" y="388849"/>
            <a:ext cx="256946" cy="22631"/>
          </a:xfrm>
          <a:prstGeom prst="rect">
            <a:avLst/>
          </a:prstGeom>
        </p:spPr>
      </p:pic>
    </p:spTree>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name="Slide 330">
    <p:spTree>
      <p:nvGrpSpPr>
        <p:cNvPr id="1" name=""/>
        <p:cNvGrpSpPr/>
        <p:nvPr/>
      </p:nvGrpSpPr>
      <p:grpSpPr>
        <a:xfrm>
          <a:off x="0" y="0"/>
          <a:ext cx="0" cy="0"/>
          <a:chOff x="0" y="0"/>
          <a:chExt cx="0" cy="0"/>
        </a:xfrm>
      </p:grpSpPr>
      <p:sp>
        <p:nvSpPr>
          <p:cNvPr id="2" name="Object1"/>
          <p:cNvSpPr/>
          <p:nvPr/>
        </p:nvSpPr>
        <p:spPr>
          <a:xfrm>
            <a:off x="609905" y="1552308"/>
            <a:ext cx="5120640" cy="977265"/>
          </a:xfrm>
          <a:prstGeom prst="rect">
            <a:avLst/>
          </a:prstGeom>
          <a:noFill/>
          <a:ln/>
        </p:spPr>
        <p:txBody>
          <a:bodyPr wrap="square" lIns="0" tIns="0" rIns="0" bIns="0" rtlCol="0" anchor="t">
            <a:normAutofit/>
          </a:bodyPr>
          <a:lstStyle/>
          <a:p>
            <a:pPr algn="l">
              <a:lnSpc>
                <a:spcPts val="6929"/>
              </a:lnSpc>
            </a:pPr>
            <a:r>
              <a:rPr lang="en-US" sz="5300" b="1" dirty="0">
                <a:solidFill>
                  <a:srgbClr val="FFFFFF"/>
                </a:solidFill>
                <a:latin typeface="Arial" pitchFamily="34" charset="0"/>
                <a:ea typeface="Arial" pitchFamily="34" charset="-122"/>
                <a:cs typeface="Arial" pitchFamily="34" charset="-120"/>
              </a:rPr>
              <a:t>抗噪声性能分析</a:t>
            </a:r>
            <a:endParaRPr lang="en-US" sz="5330" dirty="0"/>
          </a:p>
        </p:txBody>
      </p:sp>
      <p:sp>
        <p:nvSpPr>
          <p:cNvPr id="3" name="Object2"/>
          <p:cNvSpPr/>
          <p:nvPr/>
        </p:nvSpPr>
        <p:spPr>
          <a:xfrm>
            <a:off x="609905" y="2922537"/>
            <a:ext cx="0" cy="0"/>
          </a:xfrm>
          <a:prstGeom prst="rect">
            <a:avLst/>
          </a:prstGeom>
          <a:noFill/>
          <a:ln/>
        </p:spPr>
        <p:txBody>
          <a:bodyPr wrap="square" lIns="0" tIns="0" rIns="0" bIns="0" rtlCol="0" anchor="t">
            <a:normAutofit fontScale="25000" lnSpcReduction="20000"/>
          </a:bodyPr>
          <a:lstStyle/>
          <a:p>
            <a:pPr algn="l">
              <a:lnSpc>
                <a:spcPts val="4949"/>
              </a:lnSpc>
            </a:pPr>
            <a:endParaRPr lang="en-US" sz="3807" dirty="0"/>
          </a:p>
        </p:txBody>
      </p:sp>
      <p:pic>
        <p:nvPicPr>
          <p:cNvPr id="4" name="Object 3"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86714" y="2999689"/>
            <a:ext cx="514807" cy="514350"/>
          </a:xfrm>
          <a:prstGeom prst="rect">
            <a:avLst/>
          </a:prstGeom>
        </p:spPr>
      </p:pic>
      <p:pic>
        <p:nvPicPr>
          <p:cNvPr id="5" name="Object 4"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09905" y="2488425"/>
            <a:ext cx="5041087" cy="434111"/>
          </a:xfrm>
          <a:prstGeom prst="rect">
            <a:avLst/>
          </a:prstGeom>
        </p:spPr>
      </p:pic>
      <p:sp>
        <p:nvSpPr>
          <p:cNvPr id="6" name="Object5"/>
          <p:cNvSpPr/>
          <p:nvPr/>
        </p:nvSpPr>
        <p:spPr>
          <a:xfrm>
            <a:off x="256946" y="205740"/>
            <a:ext cx="1188720" cy="154305"/>
          </a:xfrm>
          <a:prstGeom prst="rect">
            <a:avLst/>
          </a:prstGeom>
          <a:noFill/>
          <a:ln/>
        </p:spPr>
        <p:txBody>
          <a:bodyPr wrap="square" lIns="0" tIns="0" rIns="0" bIns="0" rtlCol="0" anchor="t">
            <a:normAutofit/>
          </a:bodyPr>
          <a:lstStyle/>
          <a:p>
            <a:pPr algn="l">
              <a:lnSpc>
                <a:spcPts val="1035"/>
              </a:lnSpc>
            </a:pPr>
            <a:r>
              <a:rPr lang="en-US" sz="1000" b="0" dirty="0">
                <a:solidFill>
                  <a:srgbClr val="FFFFFF"/>
                </a:solidFill>
                <a:latin typeface="Arial" pitchFamily="34" charset="0"/>
                <a:ea typeface="Arial" pitchFamily="34" charset="-122"/>
                <a:cs typeface="Arial" pitchFamily="34" charset="-120"/>
              </a:rPr>
              <a:t>数字信号的频带传输</a:t>
            </a:r>
            <a:endParaRPr lang="en-US" sz="973" dirty="0"/>
          </a:p>
        </p:txBody>
      </p:sp>
      <p:pic>
        <p:nvPicPr>
          <p:cNvPr id="7" name="Object 6"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56946" y="388849"/>
            <a:ext cx="256946" cy="22631"/>
          </a:xfrm>
          <a:prstGeom prst="rect">
            <a:avLst/>
          </a:prstGeom>
        </p:spPr>
      </p:pic>
    </p:spTree>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name="Slide 331">
    <p:spTree>
      <p:nvGrpSpPr>
        <p:cNvPr id="1" name=""/>
        <p:cNvGrpSpPr/>
        <p:nvPr/>
      </p:nvGrpSpPr>
      <p:grpSpPr>
        <a:xfrm>
          <a:off x="0" y="0"/>
          <a:ext cx="0" cy="0"/>
          <a:chOff x="0" y="0"/>
          <a:chExt cx="0" cy="0"/>
        </a:xfrm>
      </p:grpSpPr>
      <p:pic>
        <p:nvPicPr>
          <p:cNvPr id="2" name="Object 1" descr="file://C:\Users\tons\AppData\Roaming\XMind\Electron v3\vana\workbooks\f4ea90d42ceac6a1d5eb8b85d1\resources\f9f5dc92f371fdf1e12fc57b8e7cfb204d1103156cbf257ab9bf1ab9da6a0eba.jpg"/>
          <p:cNvPicPr>
            <a:picLocks noChangeAspect="1"/>
          </p:cNvPicPr>
          <p:nvPr/>
        </p:nvPicPr>
        <p:blipFill>
          <a:blip r:embed="rId3"/>
          <a:stretch>
            <a:fillRect/>
          </a:stretch>
        </p:blipFill>
        <p:spPr>
          <a:xfrm>
            <a:off x="609905" y="1682439"/>
            <a:ext cx="7925105" cy="1779137"/>
          </a:xfrm>
          <a:prstGeom prst="rect">
            <a:avLst/>
          </a:prstGeom>
        </p:spPr>
      </p:pic>
      <p:sp>
        <p:nvSpPr>
          <p:cNvPr id="3" name="Object2"/>
          <p:cNvSpPr/>
          <p:nvPr/>
        </p:nvSpPr>
        <p:spPr>
          <a:xfrm>
            <a:off x="256946" y="205740"/>
            <a:ext cx="1188720" cy="154305"/>
          </a:xfrm>
          <a:prstGeom prst="rect">
            <a:avLst/>
          </a:prstGeom>
          <a:noFill/>
          <a:ln/>
        </p:spPr>
        <p:txBody>
          <a:bodyPr wrap="square" lIns="0" tIns="0" rIns="0" bIns="0" rtlCol="0" anchor="t">
            <a:normAutofit/>
          </a:bodyPr>
          <a:lstStyle/>
          <a:p>
            <a:pPr algn="l">
              <a:lnSpc>
                <a:spcPts val="1035"/>
              </a:lnSpc>
            </a:pPr>
            <a:r>
              <a:rPr lang="en-US" sz="1000" b="0" dirty="0">
                <a:solidFill>
                  <a:srgbClr val="FFFFFF"/>
                </a:solidFill>
                <a:latin typeface="Arial" pitchFamily="34" charset="0"/>
                <a:ea typeface="Arial" pitchFamily="34" charset="-122"/>
                <a:cs typeface="Arial" pitchFamily="34" charset="-120"/>
              </a:rPr>
              <a:t>数字信号的频带传输</a:t>
            </a:r>
            <a:endParaRPr lang="en-US" sz="973" dirty="0"/>
          </a:p>
        </p:txBody>
      </p:sp>
      <p:pic>
        <p:nvPicPr>
          <p:cNvPr id="4" name="Object 3"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56946" y="388849"/>
            <a:ext cx="256946" cy="22631"/>
          </a:xfrm>
          <a:prstGeom prst="rect">
            <a:avLst/>
          </a:prstGeom>
        </p:spPr>
      </p:pic>
    </p:spTree>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name="Slide 332">
    <p:spTree>
      <p:nvGrpSpPr>
        <p:cNvPr id="1" name=""/>
        <p:cNvGrpSpPr/>
        <p:nvPr/>
      </p:nvGrpSpPr>
      <p:grpSpPr>
        <a:xfrm>
          <a:off x="0" y="0"/>
          <a:ext cx="0" cy="0"/>
          <a:chOff x="0" y="0"/>
          <a:chExt cx="0" cy="0"/>
        </a:xfrm>
      </p:grpSpPr>
      <p:sp>
        <p:nvSpPr>
          <p:cNvPr id="2" name="Object1"/>
          <p:cNvSpPr/>
          <p:nvPr/>
        </p:nvSpPr>
        <p:spPr>
          <a:xfrm>
            <a:off x="609905" y="642938"/>
            <a:ext cx="7680960" cy="771525"/>
          </a:xfrm>
          <a:prstGeom prst="rect">
            <a:avLst/>
          </a:prstGeom>
          <a:noFill/>
          <a:ln/>
        </p:spPr>
        <p:txBody>
          <a:bodyPr wrap="square" lIns="0" tIns="0" rIns="0" bIns="0" rtlCol="0" anchor="t">
            <a:normAutofit/>
          </a:bodyPr>
          <a:lstStyle/>
          <a:p>
            <a:pPr algn="l">
              <a:lnSpc>
                <a:spcPts val="5444"/>
              </a:lnSpc>
            </a:pPr>
            <a:r>
              <a:rPr lang="en-US" sz="4200" b="1" dirty="0">
                <a:solidFill>
                  <a:srgbClr val="FFFFFF"/>
                </a:solidFill>
                <a:latin typeface="Arial" pitchFamily="34" charset="0"/>
                <a:ea typeface="Arial" pitchFamily="34" charset="-122"/>
                <a:cs typeface="Arial" pitchFamily="34" charset="-120"/>
              </a:rPr>
              <a:t>二进制差分相移键控（2DPS...</a:t>
            </a:r>
            <a:endParaRPr lang="en-US" sz="4188" dirty="0"/>
          </a:p>
        </p:txBody>
      </p:sp>
      <p:sp>
        <p:nvSpPr>
          <p:cNvPr id="3" name="Object2"/>
          <p:cNvSpPr/>
          <p:nvPr/>
        </p:nvSpPr>
        <p:spPr>
          <a:xfrm>
            <a:off x="609905" y="1429893"/>
            <a:ext cx="0" cy="0"/>
          </a:xfrm>
          <a:prstGeom prst="rect">
            <a:avLst/>
          </a:prstGeom>
          <a:noFill/>
          <a:ln/>
        </p:spPr>
        <p:txBody>
          <a:bodyPr wrap="square" lIns="0" tIns="0" rIns="0" bIns="0" rtlCol="0" anchor="t">
            <a:normAutofit fontScale="25000" lnSpcReduction="20000"/>
          </a:bodyPr>
          <a:lstStyle/>
          <a:p>
            <a:pPr algn="l">
              <a:lnSpc>
                <a:spcPts val="3198"/>
              </a:lnSpc>
            </a:pPr>
            <a:endParaRPr lang="en-US" sz="2284" dirty="0"/>
          </a:p>
        </p:txBody>
      </p:sp>
      <p:pic>
        <p:nvPicPr>
          <p:cNvPr id="4" name="Object 3"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71170" y="1491615"/>
            <a:ext cx="309067" cy="308610"/>
          </a:xfrm>
          <a:prstGeom prst="rect">
            <a:avLst/>
          </a:prstGeom>
        </p:spPr>
      </p:pic>
      <p:sp>
        <p:nvSpPr>
          <p:cNvPr id="5" name="Object4"/>
          <p:cNvSpPr/>
          <p:nvPr/>
        </p:nvSpPr>
        <p:spPr>
          <a:xfrm>
            <a:off x="609905" y="2067687"/>
            <a:ext cx="0" cy="0"/>
          </a:xfrm>
          <a:prstGeom prst="rect">
            <a:avLst/>
          </a:prstGeom>
          <a:noFill/>
          <a:ln/>
        </p:spPr>
        <p:txBody>
          <a:bodyPr wrap="square" lIns="0" tIns="0" rIns="0" bIns="0" rtlCol="0" anchor="t">
            <a:normAutofit fontScale="25000" lnSpcReduction="20000"/>
          </a:bodyPr>
          <a:lstStyle/>
          <a:p>
            <a:pPr algn="l">
              <a:lnSpc>
                <a:spcPts val="3198"/>
              </a:lnSpc>
            </a:pPr>
            <a:endParaRPr lang="en-US" sz="2284" dirty="0"/>
          </a:p>
        </p:txBody>
      </p:sp>
      <p:pic>
        <p:nvPicPr>
          <p:cNvPr id="6" name="Object 5"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71170" y="2129409"/>
            <a:ext cx="309067" cy="308610"/>
          </a:xfrm>
          <a:prstGeom prst="rect">
            <a:avLst/>
          </a:prstGeom>
        </p:spPr>
      </p:pic>
      <p:sp>
        <p:nvSpPr>
          <p:cNvPr id="7" name="Object6"/>
          <p:cNvSpPr/>
          <p:nvPr/>
        </p:nvSpPr>
        <p:spPr>
          <a:xfrm>
            <a:off x="609905" y="2705481"/>
            <a:ext cx="0" cy="0"/>
          </a:xfrm>
          <a:prstGeom prst="rect">
            <a:avLst/>
          </a:prstGeom>
          <a:noFill/>
          <a:ln/>
        </p:spPr>
        <p:txBody>
          <a:bodyPr wrap="square" lIns="0" tIns="0" rIns="0" bIns="0" rtlCol="0" anchor="t">
            <a:normAutofit fontScale="25000" lnSpcReduction="20000"/>
          </a:bodyPr>
          <a:lstStyle/>
          <a:p>
            <a:pPr algn="l">
              <a:lnSpc>
                <a:spcPts val="3198"/>
              </a:lnSpc>
            </a:pPr>
            <a:endParaRPr lang="en-US" sz="2284" dirty="0"/>
          </a:p>
        </p:txBody>
      </p:sp>
      <p:pic>
        <p:nvPicPr>
          <p:cNvPr id="8" name="Object 7"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71170" y="2767203"/>
            <a:ext cx="309067" cy="308610"/>
          </a:xfrm>
          <a:prstGeom prst="rect">
            <a:avLst/>
          </a:prstGeom>
        </p:spPr>
      </p:pic>
      <p:sp>
        <p:nvSpPr>
          <p:cNvPr id="9" name="Object8"/>
          <p:cNvSpPr/>
          <p:nvPr/>
        </p:nvSpPr>
        <p:spPr>
          <a:xfrm>
            <a:off x="609905" y="3343275"/>
            <a:ext cx="3108960" cy="462915"/>
          </a:xfrm>
          <a:prstGeom prst="rect">
            <a:avLst/>
          </a:prstGeom>
          <a:noFill/>
          <a:ln/>
        </p:spPr>
        <p:txBody>
          <a:bodyPr wrap="square" lIns="0" tIns="0" rIns="0" bIns="0" rtlCol="0" anchor="t">
            <a:normAutofit/>
          </a:bodyPr>
          <a:lstStyle/>
          <a:p>
            <a:pPr algn="l">
              <a:lnSpc>
                <a:spcPts val="3198"/>
              </a:lnSpc>
            </a:pPr>
            <a:r>
              <a:rPr lang="en-US" sz="2300" b="0" dirty="0">
                <a:solidFill>
                  <a:srgbClr val="FFFFFF"/>
                </a:solidFill>
                <a:latin typeface="Arial" pitchFamily="34" charset="0"/>
                <a:ea typeface="Arial" pitchFamily="34" charset="-122"/>
                <a:cs typeface="Arial" pitchFamily="34" charset="-120"/>
              </a:rPr>
              <a:t>2PSK与2DPSK的比较</a:t>
            </a:r>
            <a:endParaRPr lang="en-US" sz="2284" dirty="0"/>
          </a:p>
        </p:txBody>
      </p:sp>
      <p:pic>
        <p:nvPicPr>
          <p:cNvPr id="10" name="Object 9"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0" y="2862358"/>
            <a:ext cx="263347" cy="205740"/>
          </a:xfrm>
          <a:prstGeom prst="rect">
            <a:avLst/>
          </a:prstGeom>
        </p:spPr>
      </p:pic>
      <p:sp>
        <p:nvSpPr>
          <p:cNvPr id="11" name="Object10"/>
          <p:cNvSpPr/>
          <p:nvPr/>
        </p:nvSpPr>
        <p:spPr>
          <a:xfrm>
            <a:off x="256946" y="205740"/>
            <a:ext cx="1188720" cy="154305"/>
          </a:xfrm>
          <a:prstGeom prst="rect">
            <a:avLst/>
          </a:prstGeom>
          <a:noFill/>
          <a:ln/>
        </p:spPr>
        <p:txBody>
          <a:bodyPr wrap="square" lIns="0" tIns="0" rIns="0" bIns="0" rtlCol="0" anchor="t">
            <a:normAutofit/>
          </a:bodyPr>
          <a:lstStyle/>
          <a:p>
            <a:pPr algn="l">
              <a:lnSpc>
                <a:spcPts val="1035"/>
              </a:lnSpc>
            </a:pPr>
            <a:r>
              <a:rPr lang="en-US" sz="1000" b="0" dirty="0">
                <a:solidFill>
                  <a:srgbClr val="FFFFFF"/>
                </a:solidFill>
                <a:latin typeface="Arial" pitchFamily="34" charset="0"/>
                <a:ea typeface="Arial" pitchFamily="34" charset="-122"/>
                <a:cs typeface="Arial" pitchFamily="34" charset="-120"/>
              </a:rPr>
              <a:t>数字信号的频带传输</a:t>
            </a:r>
            <a:endParaRPr lang="en-US" sz="973" dirty="0"/>
          </a:p>
        </p:txBody>
      </p:sp>
      <p:pic>
        <p:nvPicPr>
          <p:cNvPr id="12" name="Object 11"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56946" y="388849"/>
            <a:ext cx="256946" cy="22631"/>
          </a:xfrm>
          <a:prstGeom prst="rect">
            <a:avLst/>
          </a:prstGeom>
        </p:spPr>
      </p:pic>
    </p:spTree>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name="Slide 333">
    <p:spTree>
      <p:nvGrpSpPr>
        <p:cNvPr id="1" name=""/>
        <p:cNvGrpSpPr/>
        <p:nvPr/>
      </p:nvGrpSpPr>
      <p:grpSpPr>
        <a:xfrm>
          <a:off x="0" y="0"/>
          <a:ext cx="0" cy="0"/>
          <a:chOff x="0" y="0"/>
          <a:chExt cx="0" cy="0"/>
        </a:xfrm>
      </p:grpSpPr>
      <p:pic>
        <p:nvPicPr>
          <p:cNvPr id="2" name="Object 1" descr="file://C:\Users\tons\AppData\Roaming\XMind\Electron v3\vana\workbooks\f4ea90d42ceac6a1d5eb8b85d1\resources\3c53ad7b8dfe89ae33563c16c035afff84e74cd733642c4bcf3c8a9b8238575c.png"/>
          <p:cNvPicPr>
            <a:picLocks noChangeAspect="1"/>
          </p:cNvPicPr>
          <p:nvPr/>
        </p:nvPicPr>
        <p:blipFill>
          <a:blip r:embed="rId3"/>
          <a:stretch>
            <a:fillRect/>
          </a:stretch>
        </p:blipFill>
        <p:spPr>
          <a:xfrm>
            <a:off x="1218895" y="1919040"/>
            <a:ext cx="6705295" cy="1304906"/>
          </a:xfrm>
          <a:prstGeom prst="rect">
            <a:avLst/>
          </a:prstGeom>
        </p:spPr>
      </p:pic>
      <p:sp>
        <p:nvSpPr>
          <p:cNvPr id="3" name="Object2"/>
          <p:cNvSpPr/>
          <p:nvPr/>
        </p:nvSpPr>
        <p:spPr>
          <a:xfrm>
            <a:off x="256946" y="205740"/>
            <a:ext cx="1188720" cy="154305"/>
          </a:xfrm>
          <a:prstGeom prst="rect">
            <a:avLst/>
          </a:prstGeom>
          <a:noFill/>
          <a:ln/>
        </p:spPr>
        <p:txBody>
          <a:bodyPr wrap="square" lIns="0" tIns="0" rIns="0" bIns="0" rtlCol="0" anchor="t">
            <a:normAutofit/>
          </a:bodyPr>
          <a:lstStyle/>
          <a:p>
            <a:pPr algn="l">
              <a:lnSpc>
                <a:spcPts val="1035"/>
              </a:lnSpc>
            </a:pPr>
            <a:r>
              <a:rPr lang="en-US" sz="1000" b="0" dirty="0">
                <a:solidFill>
                  <a:srgbClr val="FFFFFF"/>
                </a:solidFill>
                <a:latin typeface="Arial" pitchFamily="34" charset="0"/>
                <a:ea typeface="Arial" pitchFamily="34" charset="-122"/>
                <a:cs typeface="Arial" pitchFamily="34" charset="-120"/>
              </a:rPr>
              <a:t>数字信号的频带传输</a:t>
            </a:r>
            <a:endParaRPr lang="en-US" sz="973" dirty="0"/>
          </a:p>
        </p:txBody>
      </p:sp>
      <p:pic>
        <p:nvPicPr>
          <p:cNvPr id="4" name="Object 3"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56946" y="388849"/>
            <a:ext cx="256946" cy="22631"/>
          </a:xfrm>
          <a:prstGeom prst="rect">
            <a:avLst/>
          </a:prstGeom>
        </p:spPr>
      </p:pic>
    </p:spTree>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name="Slide 334">
    <p:spTree>
      <p:nvGrpSpPr>
        <p:cNvPr id="1" name=""/>
        <p:cNvGrpSpPr/>
        <p:nvPr/>
      </p:nvGrpSpPr>
      <p:grpSpPr>
        <a:xfrm>
          <a:off x="0" y="0"/>
          <a:ext cx="0" cy="0"/>
          <a:chOff x="0" y="0"/>
          <a:chExt cx="0" cy="0"/>
        </a:xfrm>
      </p:grpSpPr>
      <p:pic>
        <p:nvPicPr>
          <p:cNvPr id="2" name="Object 1" descr="file://C:\Users\tons\AppData\Roaming\XMind\Electron v3\vana\workbooks\f4ea90d42ceac6a1d5eb8b85d1\resources\a186e17ce00a45fc5e770de64c081cc0aef097936ddcc5240ca19983984b114e.png"/>
          <p:cNvPicPr>
            <a:picLocks noChangeAspect="1"/>
          </p:cNvPicPr>
          <p:nvPr/>
        </p:nvPicPr>
        <p:blipFill>
          <a:blip r:embed="rId3"/>
          <a:stretch>
            <a:fillRect/>
          </a:stretch>
        </p:blipFill>
        <p:spPr>
          <a:xfrm>
            <a:off x="1218895" y="2084146"/>
            <a:ext cx="6705295" cy="974693"/>
          </a:xfrm>
          <a:prstGeom prst="rect">
            <a:avLst/>
          </a:prstGeom>
        </p:spPr>
      </p:pic>
      <p:sp>
        <p:nvSpPr>
          <p:cNvPr id="3" name="Object2"/>
          <p:cNvSpPr/>
          <p:nvPr/>
        </p:nvSpPr>
        <p:spPr>
          <a:xfrm>
            <a:off x="256946" y="205740"/>
            <a:ext cx="1188720" cy="154305"/>
          </a:xfrm>
          <a:prstGeom prst="rect">
            <a:avLst/>
          </a:prstGeom>
          <a:noFill/>
          <a:ln/>
        </p:spPr>
        <p:txBody>
          <a:bodyPr wrap="square" lIns="0" tIns="0" rIns="0" bIns="0" rtlCol="0" anchor="t">
            <a:normAutofit/>
          </a:bodyPr>
          <a:lstStyle/>
          <a:p>
            <a:pPr algn="l">
              <a:lnSpc>
                <a:spcPts val="1035"/>
              </a:lnSpc>
            </a:pPr>
            <a:r>
              <a:rPr lang="en-US" sz="1000" b="0" dirty="0">
                <a:solidFill>
                  <a:srgbClr val="FFFFFF"/>
                </a:solidFill>
                <a:latin typeface="Arial" pitchFamily="34" charset="0"/>
                <a:ea typeface="Arial" pitchFamily="34" charset="-122"/>
                <a:cs typeface="Arial" pitchFamily="34" charset="-120"/>
              </a:rPr>
              <a:t>数字信号的频带传输</a:t>
            </a:r>
            <a:endParaRPr lang="en-US" sz="973" dirty="0"/>
          </a:p>
        </p:txBody>
      </p:sp>
      <p:pic>
        <p:nvPicPr>
          <p:cNvPr id="4" name="Object 3"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56946" y="388849"/>
            <a:ext cx="256946" cy="22631"/>
          </a:xfrm>
          <a:prstGeom prst="rect">
            <a:avLst/>
          </a:prstGeom>
        </p:spPr>
      </p:pic>
    </p:spTree>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name="Slide 335">
    <p:spTree>
      <p:nvGrpSpPr>
        <p:cNvPr id="1" name=""/>
        <p:cNvGrpSpPr/>
        <p:nvPr/>
      </p:nvGrpSpPr>
      <p:grpSpPr>
        <a:xfrm>
          <a:off x="0" y="0"/>
          <a:ext cx="0" cy="0"/>
          <a:chOff x="0" y="0"/>
          <a:chExt cx="0" cy="0"/>
        </a:xfrm>
      </p:grpSpPr>
      <p:sp>
        <p:nvSpPr>
          <p:cNvPr id="2" name="Object1"/>
          <p:cNvSpPr/>
          <p:nvPr/>
        </p:nvSpPr>
        <p:spPr>
          <a:xfrm>
            <a:off x="609905" y="1552308"/>
            <a:ext cx="0" cy="0"/>
          </a:xfrm>
          <a:prstGeom prst="rect">
            <a:avLst/>
          </a:prstGeom>
          <a:noFill/>
          <a:ln/>
        </p:spPr>
        <p:txBody>
          <a:bodyPr wrap="square" lIns="0" tIns="0" rIns="0" bIns="0" rtlCol="0" anchor="t">
            <a:normAutofit fontScale="25000" lnSpcReduction="20000"/>
          </a:bodyPr>
          <a:lstStyle/>
          <a:p>
            <a:pPr algn="l">
              <a:lnSpc>
                <a:spcPts val="6929"/>
              </a:lnSpc>
            </a:pPr>
            <a:endParaRPr lang="en-US" sz="5330" dirty="0"/>
          </a:p>
        </p:txBody>
      </p:sp>
      <p:pic>
        <p:nvPicPr>
          <p:cNvPr id="3" name="Object 2"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17804" y="1660322"/>
            <a:ext cx="720547" cy="720090"/>
          </a:xfrm>
          <a:prstGeom prst="rect">
            <a:avLst/>
          </a:prstGeom>
        </p:spPr>
      </p:pic>
      <p:sp>
        <p:nvSpPr>
          <p:cNvPr id="4" name="Object3"/>
          <p:cNvSpPr/>
          <p:nvPr/>
        </p:nvSpPr>
        <p:spPr>
          <a:xfrm>
            <a:off x="609905" y="2922537"/>
            <a:ext cx="0" cy="0"/>
          </a:xfrm>
          <a:prstGeom prst="rect">
            <a:avLst/>
          </a:prstGeom>
          <a:noFill/>
          <a:ln/>
        </p:spPr>
        <p:txBody>
          <a:bodyPr wrap="square" lIns="0" tIns="0" rIns="0" bIns="0" rtlCol="0" anchor="t">
            <a:normAutofit fontScale="25000" lnSpcReduction="20000"/>
          </a:bodyPr>
          <a:lstStyle/>
          <a:p>
            <a:pPr algn="l">
              <a:lnSpc>
                <a:spcPts val="4949"/>
              </a:lnSpc>
            </a:pPr>
            <a:endParaRPr lang="en-US" sz="3807" dirty="0"/>
          </a:p>
        </p:txBody>
      </p:sp>
      <p:pic>
        <p:nvPicPr>
          <p:cNvPr id="5" name="Object 4"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86714" y="2999689"/>
            <a:ext cx="514807" cy="514350"/>
          </a:xfrm>
          <a:prstGeom prst="rect">
            <a:avLst/>
          </a:prstGeom>
        </p:spPr>
      </p:pic>
      <p:pic>
        <p:nvPicPr>
          <p:cNvPr id="6" name="Object 5"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09905" y="2488425"/>
            <a:ext cx="936346" cy="434111"/>
          </a:xfrm>
          <a:prstGeom prst="rect">
            <a:avLst/>
          </a:prstGeom>
        </p:spPr>
      </p:pic>
      <p:sp>
        <p:nvSpPr>
          <p:cNvPr id="7" name="Object6"/>
          <p:cNvSpPr/>
          <p:nvPr/>
        </p:nvSpPr>
        <p:spPr>
          <a:xfrm>
            <a:off x="256946" y="205740"/>
            <a:ext cx="1188720" cy="154305"/>
          </a:xfrm>
          <a:prstGeom prst="rect">
            <a:avLst/>
          </a:prstGeom>
          <a:noFill/>
          <a:ln/>
        </p:spPr>
        <p:txBody>
          <a:bodyPr wrap="square" lIns="0" tIns="0" rIns="0" bIns="0" rtlCol="0" anchor="t">
            <a:normAutofit/>
          </a:bodyPr>
          <a:lstStyle/>
          <a:p>
            <a:pPr algn="l">
              <a:lnSpc>
                <a:spcPts val="1035"/>
              </a:lnSpc>
            </a:pPr>
            <a:r>
              <a:rPr lang="en-US" sz="1000" b="0" dirty="0">
                <a:solidFill>
                  <a:srgbClr val="FFFFFF"/>
                </a:solidFill>
                <a:latin typeface="Arial" pitchFamily="34" charset="0"/>
                <a:ea typeface="Arial" pitchFamily="34" charset="-122"/>
                <a:cs typeface="Arial" pitchFamily="34" charset="-120"/>
              </a:rPr>
              <a:t>数字信号的频带传输</a:t>
            </a:r>
            <a:endParaRPr lang="en-US" sz="973" dirty="0"/>
          </a:p>
        </p:txBody>
      </p:sp>
      <p:pic>
        <p:nvPicPr>
          <p:cNvPr id="8" name="Object 7"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56946" y="388849"/>
            <a:ext cx="256946" cy="22631"/>
          </a:xfrm>
          <a:prstGeom prst="rect">
            <a:avLst/>
          </a:prstGeom>
        </p:spPr>
      </p:pic>
    </p:spTree>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name="Slide 336">
    <p:spTree>
      <p:nvGrpSpPr>
        <p:cNvPr id="1" name=""/>
        <p:cNvGrpSpPr/>
        <p:nvPr/>
      </p:nvGrpSpPr>
      <p:grpSpPr>
        <a:xfrm>
          <a:off x="0" y="0"/>
          <a:ext cx="0" cy="0"/>
          <a:chOff x="0" y="0"/>
          <a:chExt cx="0" cy="0"/>
        </a:xfrm>
      </p:grpSpPr>
      <p:pic>
        <p:nvPicPr>
          <p:cNvPr id="2" name="Object 1" descr="file://C:\Users\tons\AppData\Roaming\XMind\Electron v3\vana\workbooks\f4ea90d42ceac6a1d5eb8b85d1\resources\7510fcb92b750dc5b50a53c9f39c5b1d0e1578f7f118ceece35bcff5e835e8bb.png"/>
          <p:cNvPicPr>
            <a:picLocks noChangeAspect="1"/>
          </p:cNvPicPr>
          <p:nvPr/>
        </p:nvPicPr>
        <p:blipFill>
          <a:blip r:embed="rId3"/>
          <a:stretch>
            <a:fillRect/>
          </a:stretch>
        </p:blipFill>
        <p:spPr>
          <a:xfrm>
            <a:off x="1781251" y="1285875"/>
            <a:ext cx="5582412" cy="2571750"/>
          </a:xfrm>
          <a:prstGeom prst="rect">
            <a:avLst/>
          </a:prstGeom>
        </p:spPr>
      </p:pic>
      <p:sp>
        <p:nvSpPr>
          <p:cNvPr id="3" name="Object2"/>
          <p:cNvSpPr/>
          <p:nvPr/>
        </p:nvSpPr>
        <p:spPr>
          <a:xfrm>
            <a:off x="256946" y="205740"/>
            <a:ext cx="1188720" cy="154305"/>
          </a:xfrm>
          <a:prstGeom prst="rect">
            <a:avLst/>
          </a:prstGeom>
          <a:noFill/>
          <a:ln/>
        </p:spPr>
        <p:txBody>
          <a:bodyPr wrap="square" lIns="0" tIns="0" rIns="0" bIns="0" rtlCol="0" anchor="t">
            <a:normAutofit/>
          </a:bodyPr>
          <a:lstStyle/>
          <a:p>
            <a:pPr algn="l">
              <a:lnSpc>
                <a:spcPts val="1035"/>
              </a:lnSpc>
            </a:pPr>
            <a:r>
              <a:rPr lang="en-US" sz="1000" b="0" dirty="0">
                <a:solidFill>
                  <a:srgbClr val="FFFFFF"/>
                </a:solidFill>
                <a:latin typeface="Arial" pitchFamily="34" charset="0"/>
                <a:ea typeface="Arial" pitchFamily="34" charset="-122"/>
                <a:cs typeface="Arial" pitchFamily="34" charset="-120"/>
              </a:rPr>
              <a:t>数字信号的频带传输</a:t>
            </a:r>
            <a:endParaRPr lang="en-US" sz="973" dirty="0"/>
          </a:p>
        </p:txBody>
      </p:sp>
      <p:pic>
        <p:nvPicPr>
          <p:cNvPr id="4" name="Object 3"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56946" y="388849"/>
            <a:ext cx="256946" cy="22631"/>
          </a:xfrm>
          <a:prstGeom prst="rect">
            <a:avLst/>
          </a:prstGeom>
        </p:spPr>
      </p:pic>
    </p:spTree>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name="Slide 337">
    <p:spTree>
      <p:nvGrpSpPr>
        <p:cNvPr id="1" name=""/>
        <p:cNvGrpSpPr/>
        <p:nvPr/>
      </p:nvGrpSpPr>
      <p:grpSpPr>
        <a:xfrm>
          <a:off x="0" y="0"/>
          <a:ext cx="0" cy="0"/>
          <a:chOff x="0" y="0"/>
          <a:chExt cx="0" cy="0"/>
        </a:xfrm>
      </p:grpSpPr>
      <p:pic>
        <p:nvPicPr>
          <p:cNvPr id="2" name="Object 1" descr="file://C:\Users\tons\AppData\Roaming\XMind\Electron v3\vana\workbooks\f4ea90d42ceac6a1d5eb8b85d1\resources\611eb1609940e1b096e45ba5d91824fb838657c07769a0530ea92af9ff8fe84a.jpg"/>
          <p:cNvPicPr>
            <a:picLocks noChangeAspect="1"/>
          </p:cNvPicPr>
          <p:nvPr/>
        </p:nvPicPr>
        <p:blipFill>
          <a:blip r:embed="rId3"/>
          <a:stretch>
            <a:fillRect/>
          </a:stretch>
        </p:blipFill>
        <p:spPr>
          <a:xfrm>
            <a:off x="609905" y="1506017"/>
            <a:ext cx="7925105" cy="2131981"/>
          </a:xfrm>
          <a:prstGeom prst="rect">
            <a:avLst/>
          </a:prstGeom>
        </p:spPr>
      </p:pic>
      <p:sp>
        <p:nvSpPr>
          <p:cNvPr id="3" name="Object2"/>
          <p:cNvSpPr/>
          <p:nvPr/>
        </p:nvSpPr>
        <p:spPr>
          <a:xfrm>
            <a:off x="256946" y="205740"/>
            <a:ext cx="1188720" cy="154305"/>
          </a:xfrm>
          <a:prstGeom prst="rect">
            <a:avLst/>
          </a:prstGeom>
          <a:noFill/>
          <a:ln/>
        </p:spPr>
        <p:txBody>
          <a:bodyPr wrap="square" lIns="0" tIns="0" rIns="0" bIns="0" rtlCol="0" anchor="t">
            <a:normAutofit/>
          </a:bodyPr>
          <a:lstStyle/>
          <a:p>
            <a:pPr algn="l">
              <a:lnSpc>
                <a:spcPts val="1035"/>
              </a:lnSpc>
            </a:pPr>
            <a:r>
              <a:rPr lang="en-US" sz="1000" b="0" dirty="0">
                <a:solidFill>
                  <a:srgbClr val="FFFFFF"/>
                </a:solidFill>
                <a:latin typeface="Arial" pitchFamily="34" charset="0"/>
                <a:ea typeface="Arial" pitchFamily="34" charset="-122"/>
                <a:cs typeface="Arial" pitchFamily="34" charset="-120"/>
              </a:rPr>
              <a:t>数字信号的频带传输</a:t>
            </a:r>
            <a:endParaRPr lang="en-US" sz="973" dirty="0"/>
          </a:p>
        </p:txBody>
      </p:sp>
      <p:pic>
        <p:nvPicPr>
          <p:cNvPr id="4" name="Object 3"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56946" y="388849"/>
            <a:ext cx="256946" cy="22631"/>
          </a:xfrm>
          <a:prstGeom prst="rect">
            <a:avLst/>
          </a:prstGeom>
        </p:spPr>
      </p:pic>
    </p:spTree>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name="Slide 338">
    <p:spTree>
      <p:nvGrpSpPr>
        <p:cNvPr id="1" name=""/>
        <p:cNvGrpSpPr/>
        <p:nvPr/>
      </p:nvGrpSpPr>
      <p:grpSpPr>
        <a:xfrm>
          <a:off x="0" y="0"/>
          <a:ext cx="0" cy="0"/>
          <a:chOff x="0" y="0"/>
          <a:chExt cx="0" cy="0"/>
        </a:xfrm>
      </p:grpSpPr>
      <p:sp>
        <p:nvSpPr>
          <p:cNvPr id="2" name="Object1"/>
          <p:cNvSpPr/>
          <p:nvPr/>
        </p:nvSpPr>
        <p:spPr>
          <a:xfrm>
            <a:off x="609905" y="642938"/>
            <a:ext cx="5669280" cy="771525"/>
          </a:xfrm>
          <a:prstGeom prst="rect">
            <a:avLst/>
          </a:prstGeom>
          <a:noFill/>
          <a:ln/>
        </p:spPr>
        <p:txBody>
          <a:bodyPr wrap="square" lIns="0" tIns="0" rIns="0" bIns="0" rtlCol="0" anchor="t">
            <a:normAutofit/>
          </a:bodyPr>
          <a:lstStyle/>
          <a:p>
            <a:pPr algn="l">
              <a:lnSpc>
                <a:spcPts val="5444"/>
              </a:lnSpc>
            </a:pPr>
            <a:r>
              <a:rPr lang="en-US" sz="4200" b="1" dirty="0">
                <a:solidFill>
                  <a:srgbClr val="FFFFFF"/>
                </a:solidFill>
                <a:latin typeface="Arial" pitchFamily="34" charset="0"/>
                <a:ea typeface="Arial" pitchFamily="34" charset="-122"/>
                <a:cs typeface="Arial" pitchFamily="34" charset="-120"/>
              </a:rPr>
              <a:t>2PSK与2DPSK的比较</a:t>
            </a:r>
            <a:endParaRPr lang="en-US" sz="4188" dirty="0"/>
          </a:p>
        </p:txBody>
      </p:sp>
      <p:sp>
        <p:nvSpPr>
          <p:cNvPr id="3" name="Object2"/>
          <p:cNvSpPr/>
          <p:nvPr/>
        </p:nvSpPr>
        <p:spPr>
          <a:xfrm>
            <a:off x="609905" y="1429893"/>
            <a:ext cx="7772400" cy="874395"/>
          </a:xfrm>
          <a:prstGeom prst="rect">
            <a:avLst/>
          </a:prstGeom>
          <a:noFill/>
          <a:ln/>
        </p:spPr>
        <p:txBody>
          <a:bodyPr wrap="square" lIns="0" tIns="0" rIns="0" bIns="0" rtlCol="0" anchor="t">
            <a:normAutofit/>
          </a:bodyPr>
          <a:lstStyle/>
          <a:p>
            <a:pPr algn="l">
              <a:lnSpc>
                <a:spcPts val="3198"/>
              </a:lnSpc>
            </a:pPr>
            <a:r>
              <a:rPr lang="en-US" sz="2300" b="0" dirty="0">
                <a:solidFill>
                  <a:srgbClr val="FFFFFF"/>
                </a:solidFill>
                <a:latin typeface="Arial" pitchFamily="34" charset="0"/>
                <a:ea typeface="Arial" pitchFamily="34" charset="-122"/>
                <a:cs typeface="Arial" pitchFamily="34" charset="-120"/>
              </a:rPr>
              <a:t>检测这两种信号时的判决器均可工作在最佳判决门限电平（零电平）</a:t>
            </a:r>
            <a:endParaRPr lang="en-US" sz="2284" dirty="0"/>
          </a:p>
        </p:txBody>
      </p:sp>
      <p:sp>
        <p:nvSpPr>
          <p:cNvPr id="4" name="Object3"/>
          <p:cNvSpPr/>
          <p:nvPr/>
        </p:nvSpPr>
        <p:spPr>
          <a:xfrm>
            <a:off x="609905" y="2499741"/>
            <a:ext cx="5029200" cy="462915"/>
          </a:xfrm>
          <a:prstGeom prst="rect">
            <a:avLst/>
          </a:prstGeom>
          <a:noFill/>
          <a:ln/>
        </p:spPr>
        <p:txBody>
          <a:bodyPr wrap="square" lIns="0" tIns="0" rIns="0" bIns="0" rtlCol="0" anchor="t">
            <a:normAutofit/>
          </a:bodyPr>
          <a:lstStyle/>
          <a:p>
            <a:pPr algn="l">
              <a:lnSpc>
                <a:spcPts val="3198"/>
              </a:lnSpc>
            </a:pPr>
            <a:r>
              <a:rPr lang="en-US" sz="2300" b="0" dirty="0">
                <a:solidFill>
                  <a:srgbClr val="FFFFFF"/>
                </a:solidFill>
                <a:latin typeface="Arial" pitchFamily="34" charset="0"/>
                <a:ea typeface="Arial" pitchFamily="34" charset="-122"/>
                <a:cs typeface="Arial" pitchFamily="34" charset="-120"/>
              </a:rPr>
              <a:t>2DPSK系统的抗噪声性能不如2PSK</a:t>
            </a:r>
            <a:endParaRPr lang="en-US" sz="2284" dirty="0"/>
          </a:p>
        </p:txBody>
      </p:sp>
      <p:sp>
        <p:nvSpPr>
          <p:cNvPr id="5" name="Object4"/>
          <p:cNvSpPr/>
          <p:nvPr/>
        </p:nvSpPr>
        <p:spPr>
          <a:xfrm>
            <a:off x="609905" y="3137535"/>
            <a:ext cx="7772400" cy="462915"/>
          </a:xfrm>
          <a:prstGeom prst="rect">
            <a:avLst/>
          </a:prstGeom>
          <a:noFill/>
          <a:ln/>
        </p:spPr>
        <p:txBody>
          <a:bodyPr wrap="square" lIns="0" tIns="0" rIns="0" bIns="0" rtlCol="0" anchor="t">
            <a:normAutofit/>
          </a:bodyPr>
          <a:lstStyle/>
          <a:p>
            <a:pPr algn="l">
              <a:lnSpc>
                <a:spcPts val="3198"/>
              </a:lnSpc>
            </a:pPr>
            <a:r>
              <a:rPr lang="en-US" sz="2300" b="0" dirty="0">
                <a:solidFill>
                  <a:srgbClr val="FFFFFF"/>
                </a:solidFill>
                <a:latin typeface="Arial" pitchFamily="34" charset="0"/>
                <a:ea typeface="Arial" pitchFamily="34" charset="-122"/>
                <a:cs typeface="Arial" pitchFamily="34" charset="-120"/>
              </a:rPr>
              <a:t>2PSK系统存在反相问题，而2DPSK系统不存在反相问题</a:t>
            </a:r>
            <a:endParaRPr lang="en-US" sz="2284" dirty="0"/>
          </a:p>
        </p:txBody>
      </p:sp>
      <p:pic>
        <p:nvPicPr>
          <p:cNvPr id="6" name="Object 5"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2862358"/>
            <a:ext cx="263347" cy="205740"/>
          </a:xfrm>
          <a:prstGeom prst="rect">
            <a:avLst/>
          </a:prstGeom>
        </p:spPr>
      </p:pic>
      <p:sp>
        <p:nvSpPr>
          <p:cNvPr id="7" name="Object6"/>
          <p:cNvSpPr/>
          <p:nvPr/>
        </p:nvSpPr>
        <p:spPr>
          <a:xfrm>
            <a:off x="256946" y="205740"/>
            <a:ext cx="1188720" cy="154305"/>
          </a:xfrm>
          <a:prstGeom prst="rect">
            <a:avLst/>
          </a:prstGeom>
          <a:noFill/>
          <a:ln/>
        </p:spPr>
        <p:txBody>
          <a:bodyPr wrap="square" lIns="0" tIns="0" rIns="0" bIns="0" rtlCol="0" anchor="t">
            <a:normAutofit/>
          </a:bodyPr>
          <a:lstStyle/>
          <a:p>
            <a:pPr algn="l">
              <a:lnSpc>
                <a:spcPts val="1035"/>
              </a:lnSpc>
            </a:pPr>
            <a:r>
              <a:rPr lang="en-US" sz="1000" b="0" dirty="0">
                <a:solidFill>
                  <a:srgbClr val="FFFFFF"/>
                </a:solidFill>
                <a:latin typeface="Arial" pitchFamily="34" charset="0"/>
                <a:ea typeface="Arial" pitchFamily="34" charset="-122"/>
                <a:cs typeface="Arial" pitchFamily="34" charset="-120"/>
              </a:rPr>
              <a:t>数字信号的频带传输</a:t>
            </a:r>
            <a:endParaRPr lang="en-US" sz="973" dirty="0"/>
          </a:p>
        </p:txBody>
      </p:sp>
      <p:pic>
        <p:nvPicPr>
          <p:cNvPr id="8" name="Object 7"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56946" y="388849"/>
            <a:ext cx="256946" cy="22631"/>
          </a:xfrm>
          <a:prstGeom prst="rect">
            <a:avLst/>
          </a:prstGeom>
        </p:spPr>
      </p:pic>
    </p:spTree>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name="Slide 339">
    <p:spTree>
      <p:nvGrpSpPr>
        <p:cNvPr id="1" name=""/>
        <p:cNvGrpSpPr/>
        <p:nvPr/>
      </p:nvGrpSpPr>
      <p:grpSpPr>
        <a:xfrm>
          <a:off x="0" y="0"/>
          <a:ext cx="0" cy="0"/>
          <a:chOff x="0" y="0"/>
          <a:chExt cx="0" cy="0"/>
        </a:xfrm>
      </p:grpSpPr>
      <p:sp>
        <p:nvSpPr>
          <p:cNvPr id="2" name="Object1"/>
          <p:cNvSpPr/>
          <p:nvPr/>
        </p:nvSpPr>
        <p:spPr>
          <a:xfrm>
            <a:off x="609905" y="1552308"/>
            <a:ext cx="2926080" cy="977265"/>
          </a:xfrm>
          <a:prstGeom prst="rect">
            <a:avLst/>
          </a:prstGeom>
          <a:noFill/>
          <a:ln/>
        </p:spPr>
        <p:txBody>
          <a:bodyPr wrap="square" lIns="0" tIns="0" rIns="0" bIns="0" rtlCol="0" anchor="t">
            <a:normAutofit/>
          </a:bodyPr>
          <a:lstStyle/>
          <a:p>
            <a:pPr algn="l">
              <a:lnSpc>
                <a:spcPts val="6929"/>
              </a:lnSpc>
            </a:pPr>
            <a:r>
              <a:rPr lang="en-US" sz="5300" b="1" dirty="0">
                <a:solidFill>
                  <a:srgbClr val="FFFFFF"/>
                </a:solidFill>
                <a:latin typeface="Arial" pitchFamily="34" charset="0"/>
                <a:ea typeface="Arial" pitchFamily="34" charset="-122"/>
                <a:cs typeface="Arial" pitchFamily="34" charset="-120"/>
              </a:rPr>
              <a:t>性能比较</a:t>
            </a:r>
            <a:endParaRPr lang="en-US" sz="5330" dirty="0"/>
          </a:p>
        </p:txBody>
      </p:sp>
      <p:sp>
        <p:nvSpPr>
          <p:cNvPr id="3" name="Object2"/>
          <p:cNvSpPr/>
          <p:nvPr/>
        </p:nvSpPr>
        <p:spPr>
          <a:xfrm>
            <a:off x="609905" y="2922537"/>
            <a:ext cx="0" cy="0"/>
          </a:xfrm>
          <a:prstGeom prst="rect">
            <a:avLst/>
          </a:prstGeom>
          <a:noFill/>
          <a:ln/>
        </p:spPr>
        <p:txBody>
          <a:bodyPr wrap="square" lIns="0" tIns="0" rIns="0" bIns="0" rtlCol="0" anchor="t">
            <a:normAutofit fontScale="25000" lnSpcReduction="20000"/>
          </a:bodyPr>
          <a:lstStyle/>
          <a:p>
            <a:pPr algn="l">
              <a:lnSpc>
                <a:spcPts val="4949"/>
              </a:lnSpc>
            </a:pPr>
            <a:endParaRPr lang="en-US" sz="3807" dirty="0"/>
          </a:p>
        </p:txBody>
      </p:sp>
      <p:pic>
        <p:nvPicPr>
          <p:cNvPr id="4" name="Object 3"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86714" y="2999689"/>
            <a:ext cx="514807" cy="514350"/>
          </a:xfrm>
          <a:prstGeom prst="rect">
            <a:avLst/>
          </a:prstGeom>
        </p:spPr>
      </p:pic>
      <p:pic>
        <p:nvPicPr>
          <p:cNvPr id="5" name="Object 4"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09905" y="2488425"/>
            <a:ext cx="2880360" cy="434111"/>
          </a:xfrm>
          <a:prstGeom prst="rect">
            <a:avLst/>
          </a:prstGeom>
        </p:spPr>
      </p:pic>
      <p:sp>
        <p:nvSpPr>
          <p:cNvPr id="6" name="Object5"/>
          <p:cNvSpPr/>
          <p:nvPr/>
        </p:nvSpPr>
        <p:spPr>
          <a:xfrm>
            <a:off x="256946" y="205740"/>
            <a:ext cx="1188720" cy="154305"/>
          </a:xfrm>
          <a:prstGeom prst="rect">
            <a:avLst/>
          </a:prstGeom>
          <a:noFill/>
          <a:ln/>
        </p:spPr>
        <p:txBody>
          <a:bodyPr wrap="square" lIns="0" tIns="0" rIns="0" bIns="0" rtlCol="0" anchor="t">
            <a:normAutofit/>
          </a:bodyPr>
          <a:lstStyle/>
          <a:p>
            <a:pPr algn="l">
              <a:lnSpc>
                <a:spcPts val="1035"/>
              </a:lnSpc>
            </a:pPr>
            <a:r>
              <a:rPr lang="en-US" sz="1000" b="0" dirty="0">
                <a:solidFill>
                  <a:srgbClr val="FFFFFF"/>
                </a:solidFill>
                <a:latin typeface="Arial" pitchFamily="34" charset="0"/>
                <a:ea typeface="Arial" pitchFamily="34" charset="-122"/>
                <a:cs typeface="Arial" pitchFamily="34" charset="-120"/>
              </a:rPr>
              <a:t>数字信号的频带传输</a:t>
            </a:r>
            <a:endParaRPr lang="en-US" sz="973" dirty="0"/>
          </a:p>
        </p:txBody>
      </p:sp>
      <p:pic>
        <p:nvPicPr>
          <p:cNvPr id="7" name="Object 6"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56946" y="388849"/>
            <a:ext cx="256946" cy="22631"/>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name="Slide 34">
    <p:spTree>
      <p:nvGrpSpPr>
        <p:cNvPr id="1" name=""/>
        <p:cNvGrpSpPr/>
        <p:nvPr/>
      </p:nvGrpSpPr>
      <p:grpSpPr>
        <a:xfrm>
          <a:off x="0" y="0"/>
          <a:ext cx="0" cy="0"/>
          <a:chOff x="0" y="0"/>
          <a:chExt cx="0" cy="0"/>
        </a:xfrm>
      </p:grpSpPr>
      <p:sp>
        <p:nvSpPr>
          <p:cNvPr id="2" name="Object1"/>
          <p:cNvSpPr/>
          <p:nvPr/>
        </p:nvSpPr>
        <p:spPr>
          <a:xfrm>
            <a:off x="609905" y="642938"/>
            <a:ext cx="2834640" cy="771525"/>
          </a:xfrm>
          <a:prstGeom prst="rect">
            <a:avLst/>
          </a:prstGeom>
          <a:noFill/>
          <a:ln/>
        </p:spPr>
        <p:txBody>
          <a:bodyPr wrap="square" lIns="0" tIns="0" rIns="0" bIns="0" rtlCol="0" anchor="t">
            <a:normAutofit/>
          </a:bodyPr>
          <a:lstStyle/>
          <a:p>
            <a:pPr algn="l">
              <a:lnSpc>
                <a:spcPts val="5444"/>
              </a:lnSpc>
            </a:pPr>
            <a:r>
              <a:rPr lang="en-US" sz="4200" b="1" dirty="0">
                <a:solidFill>
                  <a:srgbClr val="FFFFFF"/>
                </a:solidFill>
                <a:latin typeface="Arial" pitchFamily="34" charset="0"/>
                <a:ea typeface="Arial" pitchFamily="34" charset="-122"/>
                <a:cs typeface="Arial" pitchFamily="34" charset="-120"/>
              </a:rPr>
              <a:t>按传输媒质</a:t>
            </a:r>
            <a:endParaRPr lang="en-US" sz="4188" dirty="0"/>
          </a:p>
        </p:txBody>
      </p:sp>
      <p:sp>
        <p:nvSpPr>
          <p:cNvPr id="3" name="Object2"/>
          <p:cNvSpPr/>
          <p:nvPr/>
        </p:nvSpPr>
        <p:spPr>
          <a:xfrm>
            <a:off x="609905" y="1429893"/>
            <a:ext cx="1920240" cy="462915"/>
          </a:xfrm>
          <a:prstGeom prst="rect">
            <a:avLst/>
          </a:prstGeom>
          <a:noFill/>
          <a:ln/>
        </p:spPr>
        <p:txBody>
          <a:bodyPr wrap="square" lIns="0" tIns="0" rIns="0" bIns="0" rtlCol="0" anchor="t">
            <a:normAutofit/>
          </a:bodyPr>
          <a:lstStyle/>
          <a:p>
            <a:pPr algn="l">
              <a:lnSpc>
                <a:spcPts val="3198"/>
              </a:lnSpc>
            </a:pPr>
            <a:r>
              <a:rPr lang="en-US" sz="2300" b="0" dirty="0">
                <a:solidFill>
                  <a:srgbClr val="FFFFFF"/>
                </a:solidFill>
                <a:latin typeface="Arial" pitchFamily="34" charset="0"/>
                <a:ea typeface="Arial" pitchFamily="34" charset="-122"/>
                <a:cs typeface="Arial" pitchFamily="34" charset="-120"/>
              </a:rPr>
              <a:t>有线通信系统</a:t>
            </a:r>
            <a:endParaRPr lang="en-US" sz="2284" dirty="0"/>
          </a:p>
        </p:txBody>
      </p:sp>
      <p:sp>
        <p:nvSpPr>
          <p:cNvPr id="4" name="Object3"/>
          <p:cNvSpPr/>
          <p:nvPr/>
        </p:nvSpPr>
        <p:spPr>
          <a:xfrm>
            <a:off x="609905" y="2067687"/>
            <a:ext cx="1920240" cy="462915"/>
          </a:xfrm>
          <a:prstGeom prst="rect">
            <a:avLst/>
          </a:prstGeom>
          <a:noFill/>
          <a:ln/>
        </p:spPr>
        <p:txBody>
          <a:bodyPr wrap="square" lIns="0" tIns="0" rIns="0" bIns="0" rtlCol="0" anchor="t">
            <a:normAutofit/>
          </a:bodyPr>
          <a:lstStyle/>
          <a:p>
            <a:pPr algn="l">
              <a:lnSpc>
                <a:spcPts val="3198"/>
              </a:lnSpc>
            </a:pPr>
            <a:r>
              <a:rPr lang="en-US" sz="2300" b="0" dirty="0">
                <a:solidFill>
                  <a:srgbClr val="FFFFFF"/>
                </a:solidFill>
                <a:latin typeface="Arial" pitchFamily="34" charset="0"/>
                <a:ea typeface="Arial" pitchFamily="34" charset="-122"/>
                <a:cs typeface="Arial" pitchFamily="34" charset="-120"/>
              </a:rPr>
              <a:t>无线通信系统</a:t>
            </a:r>
            <a:endParaRPr lang="en-US" sz="2284" dirty="0"/>
          </a:p>
        </p:txBody>
      </p:sp>
      <p:pic>
        <p:nvPicPr>
          <p:cNvPr id="5" name="Object 4"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2862358"/>
            <a:ext cx="263347" cy="205740"/>
          </a:xfrm>
          <a:prstGeom prst="rect">
            <a:avLst/>
          </a:prstGeom>
        </p:spPr>
      </p:pic>
      <p:sp>
        <p:nvSpPr>
          <p:cNvPr id="6" name="Object5"/>
          <p:cNvSpPr/>
          <p:nvPr/>
        </p:nvSpPr>
        <p:spPr>
          <a:xfrm>
            <a:off x="256946" y="205740"/>
            <a:ext cx="274320" cy="154305"/>
          </a:xfrm>
          <a:prstGeom prst="rect">
            <a:avLst/>
          </a:prstGeom>
          <a:noFill/>
          <a:ln/>
        </p:spPr>
        <p:txBody>
          <a:bodyPr wrap="square" lIns="0" tIns="0" rIns="0" bIns="0" rtlCol="0" anchor="t">
            <a:normAutofit/>
          </a:bodyPr>
          <a:lstStyle/>
          <a:p>
            <a:pPr algn="l">
              <a:lnSpc>
                <a:spcPts val="1035"/>
              </a:lnSpc>
            </a:pPr>
            <a:r>
              <a:rPr lang="en-US" sz="1000" b="0" dirty="0">
                <a:solidFill>
                  <a:srgbClr val="FFFFFF"/>
                </a:solidFill>
                <a:latin typeface="Arial" pitchFamily="34" charset="0"/>
                <a:ea typeface="Arial" pitchFamily="34" charset="-122"/>
                <a:cs typeface="Arial" pitchFamily="34" charset="-120"/>
              </a:rPr>
              <a:t>绪论</a:t>
            </a:r>
            <a:endParaRPr lang="en-US" sz="973" dirty="0"/>
          </a:p>
        </p:txBody>
      </p:sp>
      <p:pic>
        <p:nvPicPr>
          <p:cNvPr id="7" name="Object 6"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56946" y="388849"/>
            <a:ext cx="256946" cy="22631"/>
          </a:xfrm>
          <a:prstGeom prst="rect">
            <a:avLst/>
          </a:prstGeom>
        </p:spPr>
      </p:pic>
    </p:spTree>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name="Slide 340">
    <p:spTree>
      <p:nvGrpSpPr>
        <p:cNvPr id="1" name=""/>
        <p:cNvGrpSpPr/>
        <p:nvPr/>
      </p:nvGrpSpPr>
      <p:grpSpPr>
        <a:xfrm>
          <a:off x="0" y="0"/>
          <a:ext cx="0" cy="0"/>
          <a:chOff x="0" y="0"/>
          <a:chExt cx="0" cy="0"/>
        </a:xfrm>
      </p:grpSpPr>
      <p:pic>
        <p:nvPicPr>
          <p:cNvPr id="2" name="Object 1" descr="file://C:\Users\tons\AppData\Roaming\XMind\Electron v3\vana\workbooks\f4ea90d42ceac6a1d5eb8b85d1\resources\002d36eaa752720356657492545c95a8ae9ef48817a06f724ceaff352d90344d.jpg"/>
          <p:cNvPicPr>
            <a:picLocks noChangeAspect="1"/>
          </p:cNvPicPr>
          <p:nvPr/>
        </p:nvPicPr>
        <p:blipFill>
          <a:blip r:embed="rId3"/>
          <a:stretch>
            <a:fillRect/>
          </a:stretch>
        </p:blipFill>
        <p:spPr>
          <a:xfrm>
            <a:off x="609905" y="737064"/>
            <a:ext cx="7925105" cy="3669373"/>
          </a:xfrm>
          <a:prstGeom prst="rect">
            <a:avLst/>
          </a:prstGeom>
        </p:spPr>
      </p:pic>
      <p:sp>
        <p:nvSpPr>
          <p:cNvPr id="3" name="Object2"/>
          <p:cNvSpPr/>
          <p:nvPr/>
        </p:nvSpPr>
        <p:spPr>
          <a:xfrm>
            <a:off x="256946" y="205740"/>
            <a:ext cx="1188720" cy="154305"/>
          </a:xfrm>
          <a:prstGeom prst="rect">
            <a:avLst/>
          </a:prstGeom>
          <a:noFill/>
          <a:ln/>
        </p:spPr>
        <p:txBody>
          <a:bodyPr wrap="square" lIns="0" tIns="0" rIns="0" bIns="0" rtlCol="0" anchor="t">
            <a:normAutofit/>
          </a:bodyPr>
          <a:lstStyle/>
          <a:p>
            <a:pPr algn="l">
              <a:lnSpc>
                <a:spcPts val="1035"/>
              </a:lnSpc>
            </a:pPr>
            <a:r>
              <a:rPr lang="en-US" sz="1000" b="0" dirty="0">
                <a:solidFill>
                  <a:srgbClr val="FFFFFF"/>
                </a:solidFill>
                <a:latin typeface="Arial" pitchFamily="34" charset="0"/>
                <a:ea typeface="Arial" pitchFamily="34" charset="-122"/>
                <a:cs typeface="Arial" pitchFamily="34" charset="-120"/>
              </a:rPr>
              <a:t>数字信号的频带传输</a:t>
            </a:r>
            <a:endParaRPr lang="en-US" sz="973" dirty="0"/>
          </a:p>
        </p:txBody>
      </p:sp>
      <p:pic>
        <p:nvPicPr>
          <p:cNvPr id="4" name="Object 3"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56946" y="388849"/>
            <a:ext cx="256946" cy="22631"/>
          </a:xfrm>
          <a:prstGeom prst="rect">
            <a:avLst/>
          </a:prstGeom>
        </p:spPr>
      </p:pic>
    </p:spTree>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name="Slide 341">
    <p:spTree>
      <p:nvGrpSpPr>
        <p:cNvPr id="1" name=""/>
        <p:cNvGrpSpPr/>
        <p:nvPr/>
      </p:nvGrpSpPr>
      <p:grpSpPr>
        <a:xfrm>
          <a:off x="0" y="0"/>
          <a:ext cx="0" cy="0"/>
          <a:chOff x="0" y="0"/>
          <a:chExt cx="0" cy="0"/>
        </a:xfrm>
      </p:grpSpPr>
      <p:sp>
        <p:nvSpPr>
          <p:cNvPr id="2" name="Object1"/>
          <p:cNvSpPr/>
          <p:nvPr/>
        </p:nvSpPr>
        <p:spPr>
          <a:xfrm>
            <a:off x="609905" y="642938"/>
            <a:ext cx="4023360" cy="771525"/>
          </a:xfrm>
          <a:prstGeom prst="rect">
            <a:avLst/>
          </a:prstGeom>
          <a:noFill/>
          <a:ln/>
        </p:spPr>
        <p:txBody>
          <a:bodyPr wrap="square" lIns="0" tIns="0" rIns="0" bIns="0" rtlCol="0" anchor="t">
            <a:normAutofit/>
          </a:bodyPr>
          <a:lstStyle/>
          <a:p>
            <a:pPr algn="l">
              <a:lnSpc>
                <a:spcPts val="5444"/>
              </a:lnSpc>
            </a:pPr>
            <a:r>
              <a:rPr lang="en-US" sz="4200" b="1" dirty="0">
                <a:solidFill>
                  <a:srgbClr val="FFFFFF"/>
                </a:solidFill>
                <a:latin typeface="Arial" pitchFamily="34" charset="0"/>
                <a:ea typeface="Arial" pitchFamily="34" charset="-122"/>
                <a:cs typeface="Arial" pitchFamily="34" charset="-120"/>
              </a:rPr>
              <a:t>多进制数字调制</a:t>
            </a:r>
            <a:endParaRPr lang="en-US" sz="4188" dirty="0"/>
          </a:p>
        </p:txBody>
      </p:sp>
      <p:sp>
        <p:nvSpPr>
          <p:cNvPr id="3" name="Object2"/>
          <p:cNvSpPr/>
          <p:nvPr/>
        </p:nvSpPr>
        <p:spPr>
          <a:xfrm>
            <a:off x="609905" y="1429893"/>
            <a:ext cx="914400" cy="462915"/>
          </a:xfrm>
          <a:prstGeom prst="rect">
            <a:avLst/>
          </a:prstGeom>
          <a:noFill/>
          <a:ln/>
        </p:spPr>
        <p:txBody>
          <a:bodyPr wrap="square" lIns="0" tIns="0" rIns="0" bIns="0" rtlCol="0" anchor="t">
            <a:normAutofit/>
          </a:bodyPr>
          <a:lstStyle/>
          <a:p>
            <a:pPr algn="l">
              <a:lnSpc>
                <a:spcPts val="3198"/>
              </a:lnSpc>
            </a:pPr>
            <a:r>
              <a:rPr lang="en-US" sz="2300" b="0" dirty="0">
                <a:solidFill>
                  <a:srgbClr val="FFFFFF"/>
                </a:solidFill>
                <a:latin typeface="Arial" pitchFamily="34" charset="0"/>
                <a:ea typeface="Arial" pitchFamily="34" charset="-122"/>
                <a:cs typeface="Arial" pitchFamily="34" charset="-120"/>
              </a:rPr>
              <a:t>MASK</a:t>
            </a:r>
            <a:endParaRPr lang="en-US" sz="2284" dirty="0"/>
          </a:p>
        </p:txBody>
      </p:sp>
      <p:sp>
        <p:nvSpPr>
          <p:cNvPr id="4" name="Object3"/>
          <p:cNvSpPr/>
          <p:nvPr/>
        </p:nvSpPr>
        <p:spPr>
          <a:xfrm>
            <a:off x="609905" y="2067687"/>
            <a:ext cx="914400" cy="462915"/>
          </a:xfrm>
          <a:prstGeom prst="rect">
            <a:avLst/>
          </a:prstGeom>
          <a:noFill/>
          <a:ln/>
        </p:spPr>
        <p:txBody>
          <a:bodyPr wrap="square" lIns="0" tIns="0" rIns="0" bIns="0" rtlCol="0" anchor="t">
            <a:normAutofit/>
          </a:bodyPr>
          <a:lstStyle/>
          <a:p>
            <a:pPr algn="l">
              <a:lnSpc>
                <a:spcPts val="3198"/>
              </a:lnSpc>
            </a:pPr>
            <a:r>
              <a:rPr lang="en-US" sz="2300" b="0" dirty="0">
                <a:solidFill>
                  <a:srgbClr val="FFFFFF"/>
                </a:solidFill>
                <a:latin typeface="Arial" pitchFamily="34" charset="0"/>
                <a:ea typeface="Arial" pitchFamily="34" charset="-122"/>
                <a:cs typeface="Arial" pitchFamily="34" charset="-120"/>
              </a:rPr>
              <a:t>MFSK</a:t>
            </a:r>
            <a:endParaRPr lang="en-US" sz="2284" dirty="0"/>
          </a:p>
        </p:txBody>
      </p:sp>
      <p:sp>
        <p:nvSpPr>
          <p:cNvPr id="5" name="Object4"/>
          <p:cNvSpPr/>
          <p:nvPr/>
        </p:nvSpPr>
        <p:spPr>
          <a:xfrm>
            <a:off x="609905" y="2705481"/>
            <a:ext cx="914400" cy="462915"/>
          </a:xfrm>
          <a:prstGeom prst="rect">
            <a:avLst/>
          </a:prstGeom>
          <a:noFill/>
          <a:ln/>
        </p:spPr>
        <p:txBody>
          <a:bodyPr wrap="square" lIns="0" tIns="0" rIns="0" bIns="0" rtlCol="0" anchor="t">
            <a:normAutofit/>
          </a:bodyPr>
          <a:lstStyle/>
          <a:p>
            <a:pPr algn="l">
              <a:lnSpc>
                <a:spcPts val="3198"/>
              </a:lnSpc>
            </a:pPr>
            <a:r>
              <a:rPr lang="en-US" sz="2300" b="0" dirty="0">
                <a:solidFill>
                  <a:srgbClr val="FFFFFF"/>
                </a:solidFill>
                <a:latin typeface="Arial" pitchFamily="34" charset="0"/>
                <a:ea typeface="Arial" pitchFamily="34" charset="-122"/>
                <a:cs typeface="Arial" pitchFamily="34" charset="-120"/>
              </a:rPr>
              <a:t>MPSK</a:t>
            </a:r>
            <a:endParaRPr lang="en-US" sz="2284" dirty="0"/>
          </a:p>
        </p:txBody>
      </p:sp>
      <p:sp>
        <p:nvSpPr>
          <p:cNvPr id="6" name="Object5"/>
          <p:cNvSpPr/>
          <p:nvPr/>
        </p:nvSpPr>
        <p:spPr>
          <a:xfrm>
            <a:off x="609905" y="3343275"/>
            <a:ext cx="1188720" cy="462915"/>
          </a:xfrm>
          <a:prstGeom prst="rect">
            <a:avLst/>
          </a:prstGeom>
          <a:noFill/>
          <a:ln/>
        </p:spPr>
        <p:txBody>
          <a:bodyPr wrap="square" lIns="0" tIns="0" rIns="0" bIns="0" rtlCol="0" anchor="t">
            <a:normAutofit/>
          </a:bodyPr>
          <a:lstStyle/>
          <a:p>
            <a:pPr algn="l">
              <a:lnSpc>
                <a:spcPts val="3198"/>
              </a:lnSpc>
            </a:pPr>
            <a:r>
              <a:rPr lang="en-US" sz="2300" b="0" dirty="0">
                <a:solidFill>
                  <a:srgbClr val="FFFFFF"/>
                </a:solidFill>
                <a:latin typeface="Arial" pitchFamily="34" charset="0"/>
                <a:ea typeface="Arial" pitchFamily="34" charset="-122"/>
                <a:cs typeface="Arial" pitchFamily="34" charset="-120"/>
              </a:rPr>
              <a:t>MDPSK</a:t>
            </a:r>
            <a:endParaRPr lang="en-US" sz="2284" dirty="0"/>
          </a:p>
        </p:txBody>
      </p:sp>
      <p:pic>
        <p:nvPicPr>
          <p:cNvPr id="7" name="Object 6"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2862358"/>
            <a:ext cx="263347" cy="205740"/>
          </a:xfrm>
          <a:prstGeom prst="rect">
            <a:avLst/>
          </a:prstGeom>
        </p:spPr>
      </p:pic>
      <p:sp>
        <p:nvSpPr>
          <p:cNvPr id="8" name="Object7"/>
          <p:cNvSpPr/>
          <p:nvPr/>
        </p:nvSpPr>
        <p:spPr>
          <a:xfrm>
            <a:off x="256946" y="205740"/>
            <a:ext cx="1188720" cy="154305"/>
          </a:xfrm>
          <a:prstGeom prst="rect">
            <a:avLst/>
          </a:prstGeom>
          <a:noFill/>
          <a:ln/>
        </p:spPr>
        <p:txBody>
          <a:bodyPr wrap="square" lIns="0" tIns="0" rIns="0" bIns="0" rtlCol="0" anchor="t">
            <a:normAutofit/>
          </a:bodyPr>
          <a:lstStyle/>
          <a:p>
            <a:pPr algn="l">
              <a:lnSpc>
                <a:spcPts val="1035"/>
              </a:lnSpc>
            </a:pPr>
            <a:r>
              <a:rPr lang="en-US" sz="1000" b="0" dirty="0">
                <a:solidFill>
                  <a:srgbClr val="FFFFFF"/>
                </a:solidFill>
                <a:latin typeface="Arial" pitchFamily="34" charset="0"/>
                <a:ea typeface="Arial" pitchFamily="34" charset="-122"/>
                <a:cs typeface="Arial" pitchFamily="34" charset="-120"/>
              </a:rPr>
              <a:t>数字信号的频带传输</a:t>
            </a:r>
            <a:endParaRPr lang="en-US" sz="973" dirty="0"/>
          </a:p>
        </p:txBody>
      </p:sp>
      <p:pic>
        <p:nvPicPr>
          <p:cNvPr id="9" name="Object 8"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56946" y="388849"/>
            <a:ext cx="256946" cy="22631"/>
          </a:xfrm>
          <a:prstGeom prst="rect">
            <a:avLst/>
          </a:prstGeom>
        </p:spPr>
      </p:pic>
    </p:spTree>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name="Slide 342">
    <p:spTree>
      <p:nvGrpSpPr>
        <p:cNvPr id="1" name=""/>
        <p:cNvGrpSpPr/>
        <p:nvPr/>
      </p:nvGrpSpPr>
      <p:grpSpPr>
        <a:xfrm>
          <a:off x="0" y="0"/>
          <a:ext cx="0" cy="0"/>
          <a:chOff x="0" y="0"/>
          <a:chExt cx="0" cy="0"/>
        </a:xfrm>
      </p:grpSpPr>
      <p:sp>
        <p:nvSpPr>
          <p:cNvPr id="2" name="Object1"/>
          <p:cNvSpPr/>
          <p:nvPr/>
        </p:nvSpPr>
        <p:spPr>
          <a:xfrm>
            <a:off x="609905" y="1552308"/>
            <a:ext cx="2194560" cy="977265"/>
          </a:xfrm>
          <a:prstGeom prst="rect">
            <a:avLst/>
          </a:prstGeom>
          <a:noFill/>
          <a:ln/>
        </p:spPr>
        <p:txBody>
          <a:bodyPr wrap="square" lIns="0" tIns="0" rIns="0" bIns="0" rtlCol="0" anchor="t">
            <a:normAutofit/>
          </a:bodyPr>
          <a:lstStyle/>
          <a:p>
            <a:pPr algn="l">
              <a:lnSpc>
                <a:spcPts val="6929"/>
              </a:lnSpc>
            </a:pPr>
            <a:r>
              <a:rPr lang="en-US" sz="5300" b="1" dirty="0">
                <a:solidFill>
                  <a:srgbClr val="FFFFFF"/>
                </a:solidFill>
                <a:latin typeface="Arial" pitchFamily="34" charset="0"/>
                <a:ea typeface="Arial" pitchFamily="34" charset="-122"/>
                <a:cs typeface="Arial" pitchFamily="34" charset="-120"/>
              </a:rPr>
              <a:t>MASK</a:t>
            </a:r>
            <a:endParaRPr lang="en-US" sz="5330" dirty="0"/>
          </a:p>
        </p:txBody>
      </p:sp>
      <p:sp>
        <p:nvSpPr>
          <p:cNvPr id="3" name="Object2"/>
          <p:cNvSpPr/>
          <p:nvPr/>
        </p:nvSpPr>
        <p:spPr>
          <a:xfrm>
            <a:off x="609905" y="2922537"/>
            <a:ext cx="0" cy="0"/>
          </a:xfrm>
          <a:prstGeom prst="rect">
            <a:avLst/>
          </a:prstGeom>
          <a:noFill/>
          <a:ln/>
        </p:spPr>
        <p:txBody>
          <a:bodyPr wrap="square" lIns="0" tIns="0" rIns="0" bIns="0" rtlCol="0" anchor="t">
            <a:normAutofit fontScale="25000" lnSpcReduction="20000"/>
          </a:bodyPr>
          <a:lstStyle/>
          <a:p>
            <a:pPr algn="l">
              <a:lnSpc>
                <a:spcPts val="4949"/>
              </a:lnSpc>
            </a:pPr>
            <a:endParaRPr lang="en-US" sz="3807" dirty="0"/>
          </a:p>
        </p:txBody>
      </p:sp>
      <p:pic>
        <p:nvPicPr>
          <p:cNvPr id="4" name="Object 3"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86714" y="2999689"/>
            <a:ext cx="514807" cy="514350"/>
          </a:xfrm>
          <a:prstGeom prst="rect">
            <a:avLst/>
          </a:prstGeom>
        </p:spPr>
      </p:pic>
      <p:pic>
        <p:nvPicPr>
          <p:cNvPr id="5" name="Object 4"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09905" y="2488425"/>
            <a:ext cx="2120494" cy="434111"/>
          </a:xfrm>
          <a:prstGeom prst="rect">
            <a:avLst/>
          </a:prstGeom>
        </p:spPr>
      </p:pic>
      <p:sp>
        <p:nvSpPr>
          <p:cNvPr id="6" name="Object5"/>
          <p:cNvSpPr/>
          <p:nvPr/>
        </p:nvSpPr>
        <p:spPr>
          <a:xfrm>
            <a:off x="256946" y="205740"/>
            <a:ext cx="1188720" cy="154305"/>
          </a:xfrm>
          <a:prstGeom prst="rect">
            <a:avLst/>
          </a:prstGeom>
          <a:noFill/>
          <a:ln/>
        </p:spPr>
        <p:txBody>
          <a:bodyPr wrap="square" lIns="0" tIns="0" rIns="0" bIns="0" rtlCol="0" anchor="t">
            <a:normAutofit/>
          </a:bodyPr>
          <a:lstStyle/>
          <a:p>
            <a:pPr algn="l">
              <a:lnSpc>
                <a:spcPts val="1035"/>
              </a:lnSpc>
            </a:pPr>
            <a:r>
              <a:rPr lang="en-US" sz="1000" b="0" dirty="0">
                <a:solidFill>
                  <a:srgbClr val="FFFFFF"/>
                </a:solidFill>
                <a:latin typeface="Arial" pitchFamily="34" charset="0"/>
                <a:ea typeface="Arial" pitchFamily="34" charset="-122"/>
                <a:cs typeface="Arial" pitchFamily="34" charset="-120"/>
              </a:rPr>
              <a:t>数字信号的频带传输</a:t>
            </a:r>
            <a:endParaRPr lang="en-US" sz="973" dirty="0"/>
          </a:p>
        </p:txBody>
      </p:sp>
      <p:pic>
        <p:nvPicPr>
          <p:cNvPr id="7" name="Object 6"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56946" y="388849"/>
            <a:ext cx="256946" cy="22631"/>
          </a:xfrm>
          <a:prstGeom prst="rect">
            <a:avLst/>
          </a:prstGeom>
        </p:spPr>
      </p:pic>
    </p:spTree>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name="Slide 343">
    <p:spTree>
      <p:nvGrpSpPr>
        <p:cNvPr id="1" name=""/>
        <p:cNvGrpSpPr/>
        <p:nvPr/>
      </p:nvGrpSpPr>
      <p:grpSpPr>
        <a:xfrm>
          <a:off x="0" y="0"/>
          <a:ext cx="0" cy="0"/>
          <a:chOff x="0" y="0"/>
          <a:chExt cx="0" cy="0"/>
        </a:xfrm>
      </p:grpSpPr>
      <p:pic>
        <p:nvPicPr>
          <p:cNvPr id="2" name="Object 1" descr="file://C:\Users\tons\AppData\Roaming\XMind\Electron v3\vana\workbooks\f4ea90d42ceac6a1d5eb8b85d1\resources\08547c6de2b4a82496b79c17042ac6f22559990c44d2575df7a2971e6788fbd7.jpg"/>
          <p:cNvPicPr>
            <a:picLocks noChangeAspect="1"/>
          </p:cNvPicPr>
          <p:nvPr/>
        </p:nvPicPr>
        <p:blipFill>
          <a:blip r:embed="rId3"/>
          <a:stretch>
            <a:fillRect/>
          </a:stretch>
        </p:blipFill>
        <p:spPr>
          <a:xfrm>
            <a:off x="609905" y="1955559"/>
            <a:ext cx="7925105" cy="1232383"/>
          </a:xfrm>
          <a:prstGeom prst="rect">
            <a:avLst/>
          </a:prstGeom>
        </p:spPr>
      </p:pic>
      <p:sp>
        <p:nvSpPr>
          <p:cNvPr id="3" name="Object2"/>
          <p:cNvSpPr/>
          <p:nvPr/>
        </p:nvSpPr>
        <p:spPr>
          <a:xfrm>
            <a:off x="256946" y="205740"/>
            <a:ext cx="1188720" cy="154305"/>
          </a:xfrm>
          <a:prstGeom prst="rect">
            <a:avLst/>
          </a:prstGeom>
          <a:noFill/>
          <a:ln/>
        </p:spPr>
        <p:txBody>
          <a:bodyPr wrap="square" lIns="0" tIns="0" rIns="0" bIns="0" rtlCol="0" anchor="t">
            <a:normAutofit/>
          </a:bodyPr>
          <a:lstStyle/>
          <a:p>
            <a:pPr algn="l">
              <a:lnSpc>
                <a:spcPts val="1035"/>
              </a:lnSpc>
            </a:pPr>
            <a:r>
              <a:rPr lang="en-US" sz="1000" b="0" dirty="0">
                <a:solidFill>
                  <a:srgbClr val="FFFFFF"/>
                </a:solidFill>
                <a:latin typeface="Arial" pitchFamily="34" charset="0"/>
                <a:ea typeface="Arial" pitchFamily="34" charset="-122"/>
                <a:cs typeface="Arial" pitchFamily="34" charset="-120"/>
              </a:rPr>
              <a:t>数字信号的频带传输</a:t>
            </a:r>
            <a:endParaRPr lang="en-US" sz="973" dirty="0"/>
          </a:p>
        </p:txBody>
      </p:sp>
      <p:pic>
        <p:nvPicPr>
          <p:cNvPr id="4" name="Object 3"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56946" y="388849"/>
            <a:ext cx="256946" cy="22631"/>
          </a:xfrm>
          <a:prstGeom prst="rect">
            <a:avLst/>
          </a:prstGeom>
        </p:spPr>
      </p:pic>
    </p:spTree>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name="Slide 344">
    <p:spTree>
      <p:nvGrpSpPr>
        <p:cNvPr id="1" name=""/>
        <p:cNvGrpSpPr/>
        <p:nvPr/>
      </p:nvGrpSpPr>
      <p:grpSpPr>
        <a:xfrm>
          <a:off x="0" y="0"/>
          <a:ext cx="0" cy="0"/>
          <a:chOff x="0" y="0"/>
          <a:chExt cx="0" cy="0"/>
        </a:xfrm>
      </p:grpSpPr>
      <p:sp>
        <p:nvSpPr>
          <p:cNvPr id="2" name="Object1"/>
          <p:cNvSpPr/>
          <p:nvPr/>
        </p:nvSpPr>
        <p:spPr>
          <a:xfrm>
            <a:off x="609905" y="1552308"/>
            <a:ext cx="2103120" cy="977265"/>
          </a:xfrm>
          <a:prstGeom prst="rect">
            <a:avLst/>
          </a:prstGeom>
          <a:noFill/>
          <a:ln/>
        </p:spPr>
        <p:txBody>
          <a:bodyPr wrap="square" lIns="0" tIns="0" rIns="0" bIns="0" rtlCol="0" anchor="t">
            <a:normAutofit/>
          </a:bodyPr>
          <a:lstStyle/>
          <a:p>
            <a:pPr algn="l">
              <a:lnSpc>
                <a:spcPts val="6929"/>
              </a:lnSpc>
            </a:pPr>
            <a:r>
              <a:rPr lang="en-US" sz="5300" b="1" dirty="0">
                <a:solidFill>
                  <a:srgbClr val="FFFFFF"/>
                </a:solidFill>
                <a:latin typeface="Arial" pitchFamily="34" charset="0"/>
                <a:ea typeface="Arial" pitchFamily="34" charset="-122"/>
                <a:cs typeface="Arial" pitchFamily="34" charset="-120"/>
              </a:rPr>
              <a:t>MFSK</a:t>
            </a:r>
            <a:endParaRPr lang="en-US" sz="5330" dirty="0"/>
          </a:p>
        </p:txBody>
      </p:sp>
      <p:sp>
        <p:nvSpPr>
          <p:cNvPr id="3" name="Object2"/>
          <p:cNvSpPr/>
          <p:nvPr/>
        </p:nvSpPr>
        <p:spPr>
          <a:xfrm>
            <a:off x="609905" y="2922537"/>
            <a:ext cx="0" cy="0"/>
          </a:xfrm>
          <a:prstGeom prst="rect">
            <a:avLst/>
          </a:prstGeom>
          <a:noFill/>
          <a:ln/>
        </p:spPr>
        <p:txBody>
          <a:bodyPr wrap="square" lIns="0" tIns="0" rIns="0" bIns="0" rtlCol="0" anchor="t">
            <a:normAutofit fontScale="25000" lnSpcReduction="20000"/>
          </a:bodyPr>
          <a:lstStyle/>
          <a:p>
            <a:pPr algn="l">
              <a:lnSpc>
                <a:spcPts val="4949"/>
              </a:lnSpc>
            </a:pPr>
            <a:endParaRPr lang="en-US" sz="3807" dirty="0"/>
          </a:p>
        </p:txBody>
      </p:sp>
      <p:pic>
        <p:nvPicPr>
          <p:cNvPr id="4" name="Object 3"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86714" y="2999689"/>
            <a:ext cx="514807" cy="514350"/>
          </a:xfrm>
          <a:prstGeom prst="rect">
            <a:avLst/>
          </a:prstGeom>
        </p:spPr>
      </p:pic>
      <p:pic>
        <p:nvPicPr>
          <p:cNvPr id="5" name="Object 4"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09905" y="2488425"/>
            <a:ext cx="2040026" cy="434111"/>
          </a:xfrm>
          <a:prstGeom prst="rect">
            <a:avLst/>
          </a:prstGeom>
        </p:spPr>
      </p:pic>
      <p:sp>
        <p:nvSpPr>
          <p:cNvPr id="6" name="Object5"/>
          <p:cNvSpPr/>
          <p:nvPr/>
        </p:nvSpPr>
        <p:spPr>
          <a:xfrm>
            <a:off x="256946" y="205740"/>
            <a:ext cx="1188720" cy="154305"/>
          </a:xfrm>
          <a:prstGeom prst="rect">
            <a:avLst/>
          </a:prstGeom>
          <a:noFill/>
          <a:ln/>
        </p:spPr>
        <p:txBody>
          <a:bodyPr wrap="square" lIns="0" tIns="0" rIns="0" bIns="0" rtlCol="0" anchor="t">
            <a:normAutofit/>
          </a:bodyPr>
          <a:lstStyle/>
          <a:p>
            <a:pPr algn="l">
              <a:lnSpc>
                <a:spcPts val="1035"/>
              </a:lnSpc>
            </a:pPr>
            <a:r>
              <a:rPr lang="en-US" sz="1000" b="0" dirty="0">
                <a:solidFill>
                  <a:srgbClr val="FFFFFF"/>
                </a:solidFill>
                <a:latin typeface="Arial" pitchFamily="34" charset="0"/>
                <a:ea typeface="Arial" pitchFamily="34" charset="-122"/>
                <a:cs typeface="Arial" pitchFamily="34" charset="-120"/>
              </a:rPr>
              <a:t>数字信号的频带传输</a:t>
            </a:r>
            <a:endParaRPr lang="en-US" sz="973" dirty="0"/>
          </a:p>
        </p:txBody>
      </p:sp>
      <p:pic>
        <p:nvPicPr>
          <p:cNvPr id="7" name="Object 6"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56946" y="388849"/>
            <a:ext cx="256946" cy="22631"/>
          </a:xfrm>
          <a:prstGeom prst="rect">
            <a:avLst/>
          </a:prstGeom>
        </p:spPr>
      </p:pic>
    </p:spTree>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name="Slide 345">
    <p:spTree>
      <p:nvGrpSpPr>
        <p:cNvPr id="1" name=""/>
        <p:cNvGrpSpPr/>
        <p:nvPr/>
      </p:nvGrpSpPr>
      <p:grpSpPr>
        <a:xfrm>
          <a:off x="0" y="0"/>
          <a:ext cx="0" cy="0"/>
          <a:chOff x="0" y="0"/>
          <a:chExt cx="0" cy="0"/>
        </a:xfrm>
      </p:grpSpPr>
      <p:pic>
        <p:nvPicPr>
          <p:cNvPr id="2" name="Object 1" descr="file://C:\Users\tons\AppData\Roaming\XMind\Electron v3\vana\workbooks\f4ea90d42ceac6a1d5eb8b85d1\resources\a1e461f859140df8270e515e003229d1d5a39118d8a44aa8bce857ff0420123e.jpg"/>
          <p:cNvPicPr>
            <a:picLocks noChangeAspect="1"/>
          </p:cNvPicPr>
          <p:nvPr/>
        </p:nvPicPr>
        <p:blipFill>
          <a:blip r:embed="rId3"/>
          <a:stretch>
            <a:fillRect/>
          </a:stretch>
        </p:blipFill>
        <p:spPr>
          <a:xfrm>
            <a:off x="1095451" y="642938"/>
            <a:ext cx="6953098" cy="3857625"/>
          </a:xfrm>
          <a:prstGeom prst="rect">
            <a:avLst/>
          </a:prstGeom>
        </p:spPr>
      </p:pic>
      <p:sp>
        <p:nvSpPr>
          <p:cNvPr id="3" name="Object2"/>
          <p:cNvSpPr/>
          <p:nvPr/>
        </p:nvSpPr>
        <p:spPr>
          <a:xfrm>
            <a:off x="256946" y="205740"/>
            <a:ext cx="1188720" cy="154305"/>
          </a:xfrm>
          <a:prstGeom prst="rect">
            <a:avLst/>
          </a:prstGeom>
          <a:noFill/>
          <a:ln/>
        </p:spPr>
        <p:txBody>
          <a:bodyPr wrap="square" lIns="0" tIns="0" rIns="0" bIns="0" rtlCol="0" anchor="t">
            <a:normAutofit/>
          </a:bodyPr>
          <a:lstStyle/>
          <a:p>
            <a:pPr algn="l">
              <a:lnSpc>
                <a:spcPts val="1035"/>
              </a:lnSpc>
            </a:pPr>
            <a:r>
              <a:rPr lang="en-US" sz="1000" b="0" dirty="0">
                <a:solidFill>
                  <a:srgbClr val="FFFFFF"/>
                </a:solidFill>
                <a:latin typeface="Arial" pitchFamily="34" charset="0"/>
                <a:ea typeface="Arial" pitchFamily="34" charset="-122"/>
                <a:cs typeface="Arial" pitchFamily="34" charset="-120"/>
              </a:rPr>
              <a:t>数字信号的频带传输</a:t>
            </a:r>
            <a:endParaRPr lang="en-US" sz="973" dirty="0"/>
          </a:p>
        </p:txBody>
      </p:sp>
      <p:pic>
        <p:nvPicPr>
          <p:cNvPr id="4" name="Object 3"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56946" y="388849"/>
            <a:ext cx="256946" cy="22631"/>
          </a:xfrm>
          <a:prstGeom prst="rect">
            <a:avLst/>
          </a:prstGeom>
        </p:spPr>
      </p:pic>
    </p:spTree>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name="Slide 346">
    <p:spTree>
      <p:nvGrpSpPr>
        <p:cNvPr id="1" name=""/>
        <p:cNvGrpSpPr/>
        <p:nvPr/>
      </p:nvGrpSpPr>
      <p:grpSpPr>
        <a:xfrm>
          <a:off x="0" y="0"/>
          <a:ext cx="0" cy="0"/>
          <a:chOff x="0" y="0"/>
          <a:chExt cx="0" cy="0"/>
        </a:xfrm>
      </p:grpSpPr>
      <p:sp>
        <p:nvSpPr>
          <p:cNvPr id="2" name="Object1"/>
          <p:cNvSpPr/>
          <p:nvPr/>
        </p:nvSpPr>
        <p:spPr>
          <a:xfrm>
            <a:off x="609905" y="1552308"/>
            <a:ext cx="2103120" cy="977265"/>
          </a:xfrm>
          <a:prstGeom prst="rect">
            <a:avLst/>
          </a:prstGeom>
          <a:noFill/>
          <a:ln/>
        </p:spPr>
        <p:txBody>
          <a:bodyPr wrap="square" lIns="0" tIns="0" rIns="0" bIns="0" rtlCol="0" anchor="t">
            <a:normAutofit/>
          </a:bodyPr>
          <a:lstStyle/>
          <a:p>
            <a:pPr algn="l">
              <a:lnSpc>
                <a:spcPts val="6929"/>
              </a:lnSpc>
            </a:pPr>
            <a:r>
              <a:rPr lang="en-US" sz="5300" b="1" dirty="0">
                <a:solidFill>
                  <a:srgbClr val="FFFFFF"/>
                </a:solidFill>
                <a:latin typeface="Arial" pitchFamily="34" charset="0"/>
                <a:ea typeface="Arial" pitchFamily="34" charset="-122"/>
                <a:cs typeface="Arial" pitchFamily="34" charset="-120"/>
              </a:rPr>
              <a:t>MPSK</a:t>
            </a:r>
            <a:endParaRPr lang="en-US" sz="5330" dirty="0"/>
          </a:p>
        </p:txBody>
      </p:sp>
      <p:sp>
        <p:nvSpPr>
          <p:cNvPr id="3" name="Object2"/>
          <p:cNvSpPr/>
          <p:nvPr/>
        </p:nvSpPr>
        <p:spPr>
          <a:xfrm>
            <a:off x="609905" y="2922537"/>
            <a:ext cx="0" cy="0"/>
          </a:xfrm>
          <a:prstGeom prst="rect">
            <a:avLst/>
          </a:prstGeom>
          <a:noFill/>
          <a:ln/>
        </p:spPr>
        <p:txBody>
          <a:bodyPr wrap="square" lIns="0" tIns="0" rIns="0" bIns="0" rtlCol="0" anchor="t">
            <a:normAutofit fontScale="25000" lnSpcReduction="20000"/>
          </a:bodyPr>
          <a:lstStyle/>
          <a:p>
            <a:pPr algn="l">
              <a:lnSpc>
                <a:spcPts val="4949"/>
              </a:lnSpc>
            </a:pPr>
            <a:endParaRPr lang="en-US" sz="3807" dirty="0"/>
          </a:p>
        </p:txBody>
      </p:sp>
      <p:pic>
        <p:nvPicPr>
          <p:cNvPr id="4" name="Object 3"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86714" y="2999689"/>
            <a:ext cx="514807" cy="514350"/>
          </a:xfrm>
          <a:prstGeom prst="rect">
            <a:avLst/>
          </a:prstGeom>
        </p:spPr>
      </p:pic>
      <p:pic>
        <p:nvPicPr>
          <p:cNvPr id="5" name="Object 4"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09905" y="2488425"/>
            <a:ext cx="2085746" cy="434111"/>
          </a:xfrm>
          <a:prstGeom prst="rect">
            <a:avLst/>
          </a:prstGeom>
        </p:spPr>
      </p:pic>
      <p:sp>
        <p:nvSpPr>
          <p:cNvPr id="6" name="Object5"/>
          <p:cNvSpPr/>
          <p:nvPr/>
        </p:nvSpPr>
        <p:spPr>
          <a:xfrm>
            <a:off x="256946" y="205740"/>
            <a:ext cx="1188720" cy="154305"/>
          </a:xfrm>
          <a:prstGeom prst="rect">
            <a:avLst/>
          </a:prstGeom>
          <a:noFill/>
          <a:ln/>
        </p:spPr>
        <p:txBody>
          <a:bodyPr wrap="square" lIns="0" tIns="0" rIns="0" bIns="0" rtlCol="0" anchor="t">
            <a:normAutofit/>
          </a:bodyPr>
          <a:lstStyle/>
          <a:p>
            <a:pPr algn="l">
              <a:lnSpc>
                <a:spcPts val="1035"/>
              </a:lnSpc>
            </a:pPr>
            <a:r>
              <a:rPr lang="en-US" sz="1000" b="0" dirty="0">
                <a:solidFill>
                  <a:srgbClr val="FFFFFF"/>
                </a:solidFill>
                <a:latin typeface="Arial" pitchFamily="34" charset="0"/>
                <a:ea typeface="Arial" pitchFamily="34" charset="-122"/>
                <a:cs typeface="Arial" pitchFamily="34" charset="-120"/>
              </a:rPr>
              <a:t>数字信号的频带传输</a:t>
            </a:r>
            <a:endParaRPr lang="en-US" sz="973" dirty="0"/>
          </a:p>
        </p:txBody>
      </p:sp>
      <p:pic>
        <p:nvPicPr>
          <p:cNvPr id="7" name="Object 6"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56946" y="388849"/>
            <a:ext cx="256946" cy="22631"/>
          </a:xfrm>
          <a:prstGeom prst="rect">
            <a:avLst/>
          </a:prstGeom>
        </p:spPr>
      </p:pic>
    </p:spTree>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name="Slide 347">
    <p:spTree>
      <p:nvGrpSpPr>
        <p:cNvPr id="1" name=""/>
        <p:cNvGrpSpPr/>
        <p:nvPr/>
      </p:nvGrpSpPr>
      <p:grpSpPr>
        <a:xfrm>
          <a:off x="0" y="0"/>
          <a:ext cx="0" cy="0"/>
          <a:chOff x="0" y="0"/>
          <a:chExt cx="0" cy="0"/>
        </a:xfrm>
      </p:grpSpPr>
      <p:pic>
        <p:nvPicPr>
          <p:cNvPr id="2" name="Object 1" descr="file://C:\Users\tons\AppData\Roaming\XMind\Electron v3\vana\workbooks\f4ea90d42ceac6a1d5eb8b85d1\resources\62416850d33560d55f543bd185ea35c1630a72d76fbf41c3dbcb863a00eb1353.jpg"/>
          <p:cNvPicPr>
            <a:picLocks noChangeAspect="1"/>
          </p:cNvPicPr>
          <p:nvPr/>
        </p:nvPicPr>
        <p:blipFill>
          <a:blip r:embed="rId3"/>
          <a:stretch>
            <a:fillRect/>
          </a:stretch>
        </p:blipFill>
        <p:spPr>
          <a:xfrm>
            <a:off x="609905" y="1080135"/>
            <a:ext cx="7925105" cy="2983744"/>
          </a:xfrm>
          <a:prstGeom prst="rect">
            <a:avLst/>
          </a:prstGeom>
        </p:spPr>
      </p:pic>
      <p:sp>
        <p:nvSpPr>
          <p:cNvPr id="3" name="Object2"/>
          <p:cNvSpPr/>
          <p:nvPr/>
        </p:nvSpPr>
        <p:spPr>
          <a:xfrm>
            <a:off x="256946" y="205740"/>
            <a:ext cx="1188720" cy="154305"/>
          </a:xfrm>
          <a:prstGeom prst="rect">
            <a:avLst/>
          </a:prstGeom>
          <a:noFill/>
          <a:ln/>
        </p:spPr>
        <p:txBody>
          <a:bodyPr wrap="square" lIns="0" tIns="0" rIns="0" bIns="0" rtlCol="0" anchor="t">
            <a:normAutofit/>
          </a:bodyPr>
          <a:lstStyle/>
          <a:p>
            <a:pPr algn="l">
              <a:lnSpc>
                <a:spcPts val="1035"/>
              </a:lnSpc>
            </a:pPr>
            <a:r>
              <a:rPr lang="en-US" sz="1000" b="0" dirty="0">
                <a:solidFill>
                  <a:srgbClr val="FFFFFF"/>
                </a:solidFill>
                <a:latin typeface="Arial" pitchFamily="34" charset="0"/>
                <a:ea typeface="Arial" pitchFamily="34" charset="-122"/>
                <a:cs typeface="Arial" pitchFamily="34" charset="-120"/>
              </a:rPr>
              <a:t>数字信号的频带传输</a:t>
            </a:r>
            <a:endParaRPr lang="en-US" sz="973" dirty="0"/>
          </a:p>
        </p:txBody>
      </p:sp>
      <p:pic>
        <p:nvPicPr>
          <p:cNvPr id="4" name="Object 3"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56946" y="388849"/>
            <a:ext cx="256946" cy="22631"/>
          </a:xfrm>
          <a:prstGeom prst="rect">
            <a:avLst/>
          </a:prstGeom>
        </p:spPr>
      </p:pic>
    </p:spTree>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name="Slide 348">
    <p:spTree>
      <p:nvGrpSpPr>
        <p:cNvPr id="1" name=""/>
        <p:cNvGrpSpPr/>
        <p:nvPr/>
      </p:nvGrpSpPr>
      <p:grpSpPr>
        <a:xfrm>
          <a:off x="0" y="0"/>
          <a:ext cx="0" cy="0"/>
          <a:chOff x="0" y="0"/>
          <a:chExt cx="0" cy="0"/>
        </a:xfrm>
      </p:grpSpPr>
      <p:sp>
        <p:nvSpPr>
          <p:cNvPr id="2" name="Object1"/>
          <p:cNvSpPr/>
          <p:nvPr/>
        </p:nvSpPr>
        <p:spPr>
          <a:xfrm>
            <a:off x="609905" y="1552308"/>
            <a:ext cx="2651760" cy="977265"/>
          </a:xfrm>
          <a:prstGeom prst="rect">
            <a:avLst/>
          </a:prstGeom>
          <a:noFill/>
          <a:ln/>
        </p:spPr>
        <p:txBody>
          <a:bodyPr wrap="square" lIns="0" tIns="0" rIns="0" bIns="0" rtlCol="0" anchor="t">
            <a:normAutofit/>
          </a:bodyPr>
          <a:lstStyle/>
          <a:p>
            <a:pPr algn="l">
              <a:lnSpc>
                <a:spcPts val="6929"/>
              </a:lnSpc>
            </a:pPr>
            <a:r>
              <a:rPr lang="en-US" sz="5300" b="1" dirty="0">
                <a:solidFill>
                  <a:srgbClr val="FFFFFF"/>
                </a:solidFill>
                <a:latin typeface="Arial" pitchFamily="34" charset="0"/>
                <a:ea typeface="Arial" pitchFamily="34" charset="-122"/>
                <a:cs typeface="Arial" pitchFamily="34" charset="-120"/>
              </a:rPr>
              <a:t>MDPSK</a:t>
            </a:r>
            <a:endParaRPr lang="en-US" sz="5330" dirty="0"/>
          </a:p>
        </p:txBody>
      </p:sp>
      <p:sp>
        <p:nvSpPr>
          <p:cNvPr id="3" name="Object2"/>
          <p:cNvSpPr/>
          <p:nvPr/>
        </p:nvSpPr>
        <p:spPr>
          <a:xfrm>
            <a:off x="609905" y="2922537"/>
            <a:ext cx="0" cy="0"/>
          </a:xfrm>
          <a:prstGeom prst="rect">
            <a:avLst/>
          </a:prstGeom>
          <a:noFill/>
          <a:ln/>
        </p:spPr>
        <p:txBody>
          <a:bodyPr wrap="square" lIns="0" tIns="0" rIns="0" bIns="0" rtlCol="0" anchor="t">
            <a:normAutofit fontScale="25000" lnSpcReduction="20000"/>
          </a:bodyPr>
          <a:lstStyle/>
          <a:p>
            <a:pPr algn="l">
              <a:lnSpc>
                <a:spcPts val="4949"/>
              </a:lnSpc>
            </a:pPr>
            <a:endParaRPr lang="en-US" sz="3807" dirty="0"/>
          </a:p>
        </p:txBody>
      </p:sp>
      <p:pic>
        <p:nvPicPr>
          <p:cNvPr id="4" name="Object 3"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86714" y="2999689"/>
            <a:ext cx="514807" cy="514350"/>
          </a:xfrm>
          <a:prstGeom prst="rect">
            <a:avLst/>
          </a:prstGeom>
        </p:spPr>
      </p:pic>
      <p:pic>
        <p:nvPicPr>
          <p:cNvPr id="5" name="Object 4"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09905" y="2488425"/>
            <a:ext cx="2606040" cy="434111"/>
          </a:xfrm>
          <a:prstGeom prst="rect">
            <a:avLst/>
          </a:prstGeom>
        </p:spPr>
      </p:pic>
      <p:sp>
        <p:nvSpPr>
          <p:cNvPr id="6" name="Object5"/>
          <p:cNvSpPr/>
          <p:nvPr/>
        </p:nvSpPr>
        <p:spPr>
          <a:xfrm>
            <a:off x="256946" y="205740"/>
            <a:ext cx="1188720" cy="154305"/>
          </a:xfrm>
          <a:prstGeom prst="rect">
            <a:avLst/>
          </a:prstGeom>
          <a:noFill/>
          <a:ln/>
        </p:spPr>
        <p:txBody>
          <a:bodyPr wrap="square" lIns="0" tIns="0" rIns="0" bIns="0" rtlCol="0" anchor="t">
            <a:normAutofit/>
          </a:bodyPr>
          <a:lstStyle/>
          <a:p>
            <a:pPr algn="l">
              <a:lnSpc>
                <a:spcPts val="1035"/>
              </a:lnSpc>
            </a:pPr>
            <a:r>
              <a:rPr lang="en-US" sz="1000" b="0" dirty="0">
                <a:solidFill>
                  <a:srgbClr val="FFFFFF"/>
                </a:solidFill>
                <a:latin typeface="Arial" pitchFamily="34" charset="0"/>
                <a:ea typeface="Arial" pitchFamily="34" charset="-122"/>
                <a:cs typeface="Arial" pitchFamily="34" charset="-120"/>
              </a:rPr>
              <a:t>数字信号的频带传输</a:t>
            </a:r>
            <a:endParaRPr lang="en-US" sz="973" dirty="0"/>
          </a:p>
        </p:txBody>
      </p:sp>
      <p:pic>
        <p:nvPicPr>
          <p:cNvPr id="7" name="Object 6"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56946" y="388849"/>
            <a:ext cx="256946" cy="22631"/>
          </a:xfrm>
          <a:prstGeom prst="rect">
            <a:avLst/>
          </a:prstGeom>
        </p:spPr>
      </p:pic>
    </p:spTree>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name="Slide 349">
    <p:spTree>
      <p:nvGrpSpPr>
        <p:cNvPr id="1" name=""/>
        <p:cNvGrpSpPr/>
        <p:nvPr/>
      </p:nvGrpSpPr>
      <p:grpSpPr>
        <a:xfrm>
          <a:off x="0" y="0"/>
          <a:ext cx="0" cy="0"/>
          <a:chOff x="0" y="0"/>
          <a:chExt cx="0" cy="0"/>
        </a:xfrm>
      </p:grpSpPr>
      <p:pic>
        <p:nvPicPr>
          <p:cNvPr id="2" name="Object 1" descr="file://C:\Users\tons\AppData\Roaming\XMind\Electron v3\vana\workbooks\f4ea90d42ceac6a1d5eb8b85d1\resources\75b913ca0bec817796d8ecd6c5e859eef5b03f6f967a13d093759266b4c2e3c4.jpg"/>
          <p:cNvPicPr>
            <a:picLocks noChangeAspect="1"/>
          </p:cNvPicPr>
          <p:nvPr/>
        </p:nvPicPr>
        <p:blipFill>
          <a:blip r:embed="rId3"/>
          <a:stretch>
            <a:fillRect/>
          </a:stretch>
        </p:blipFill>
        <p:spPr>
          <a:xfrm>
            <a:off x="609905" y="1038473"/>
            <a:ext cx="7925105" cy="3067069"/>
          </a:xfrm>
          <a:prstGeom prst="rect">
            <a:avLst/>
          </a:prstGeom>
        </p:spPr>
      </p:pic>
      <p:sp>
        <p:nvSpPr>
          <p:cNvPr id="3" name="Object2"/>
          <p:cNvSpPr/>
          <p:nvPr/>
        </p:nvSpPr>
        <p:spPr>
          <a:xfrm>
            <a:off x="256946" y="205740"/>
            <a:ext cx="1188720" cy="154305"/>
          </a:xfrm>
          <a:prstGeom prst="rect">
            <a:avLst/>
          </a:prstGeom>
          <a:noFill/>
          <a:ln/>
        </p:spPr>
        <p:txBody>
          <a:bodyPr wrap="square" lIns="0" tIns="0" rIns="0" bIns="0" rtlCol="0" anchor="t">
            <a:normAutofit/>
          </a:bodyPr>
          <a:lstStyle/>
          <a:p>
            <a:pPr algn="l">
              <a:lnSpc>
                <a:spcPts val="1035"/>
              </a:lnSpc>
            </a:pPr>
            <a:r>
              <a:rPr lang="en-US" sz="1000" b="0" dirty="0">
                <a:solidFill>
                  <a:srgbClr val="FFFFFF"/>
                </a:solidFill>
                <a:latin typeface="Arial" pitchFamily="34" charset="0"/>
                <a:ea typeface="Arial" pitchFamily="34" charset="-122"/>
                <a:cs typeface="Arial" pitchFamily="34" charset="-120"/>
              </a:rPr>
              <a:t>数字信号的频带传输</a:t>
            </a:r>
            <a:endParaRPr lang="en-US" sz="973" dirty="0"/>
          </a:p>
        </p:txBody>
      </p:sp>
      <p:pic>
        <p:nvPicPr>
          <p:cNvPr id="4" name="Object 3"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56946" y="388849"/>
            <a:ext cx="256946" cy="22631"/>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name="Slide 35">
    <p:spTree>
      <p:nvGrpSpPr>
        <p:cNvPr id="1" name=""/>
        <p:cNvGrpSpPr/>
        <p:nvPr/>
      </p:nvGrpSpPr>
      <p:grpSpPr>
        <a:xfrm>
          <a:off x="0" y="0"/>
          <a:ext cx="0" cy="0"/>
          <a:chOff x="0" y="0"/>
          <a:chExt cx="0" cy="0"/>
        </a:xfrm>
      </p:grpSpPr>
      <p:sp>
        <p:nvSpPr>
          <p:cNvPr id="2" name="Object1"/>
          <p:cNvSpPr/>
          <p:nvPr/>
        </p:nvSpPr>
        <p:spPr>
          <a:xfrm>
            <a:off x="609905" y="642938"/>
            <a:ext cx="5120640" cy="771525"/>
          </a:xfrm>
          <a:prstGeom prst="rect">
            <a:avLst/>
          </a:prstGeom>
          <a:noFill/>
          <a:ln/>
        </p:spPr>
        <p:txBody>
          <a:bodyPr wrap="square" lIns="0" tIns="0" rIns="0" bIns="0" rtlCol="0" anchor="t">
            <a:normAutofit/>
          </a:bodyPr>
          <a:lstStyle/>
          <a:p>
            <a:pPr algn="l">
              <a:lnSpc>
                <a:spcPts val="5444"/>
              </a:lnSpc>
            </a:pPr>
            <a:r>
              <a:rPr lang="en-US" sz="4200" b="1" dirty="0">
                <a:solidFill>
                  <a:srgbClr val="FFFFFF"/>
                </a:solidFill>
                <a:latin typeface="Arial" pitchFamily="34" charset="0"/>
                <a:ea typeface="Arial" pitchFamily="34" charset="-122"/>
                <a:cs typeface="Arial" pitchFamily="34" charset="-120"/>
              </a:rPr>
              <a:t>按信道中信号的特征</a:t>
            </a:r>
            <a:endParaRPr lang="en-US" sz="4188" dirty="0"/>
          </a:p>
        </p:txBody>
      </p:sp>
      <p:sp>
        <p:nvSpPr>
          <p:cNvPr id="3" name="Object2"/>
          <p:cNvSpPr/>
          <p:nvPr/>
        </p:nvSpPr>
        <p:spPr>
          <a:xfrm>
            <a:off x="609905" y="1429893"/>
            <a:ext cx="1920240" cy="462915"/>
          </a:xfrm>
          <a:prstGeom prst="rect">
            <a:avLst/>
          </a:prstGeom>
          <a:noFill/>
          <a:ln/>
        </p:spPr>
        <p:txBody>
          <a:bodyPr wrap="square" lIns="0" tIns="0" rIns="0" bIns="0" rtlCol="0" anchor="t">
            <a:normAutofit/>
          </a:bodyPr>
          <a:lstStyle/>
          <a:p>
            <a:pPr algn="l">
              <a:lnSpc>
                <a:spcPts val="3198"/>
              </a:lnSpc>
            </a:pPr>
            <a:r>
              <a:rPr lang="en-US" sz="2300" b="0" dirty="0">
                <a:solidFill>
                  <a:srgbClr val="FFFFFF"/>
                </a:solidFill>
                <a:latin typeface="Arial" pitchFamily="34" charset="0"/>
                <a:ea typeface="Arial" pitchFamily="34" charset="-122"/>
                <a:cs typeface="Arial" pitchFamily="34" charset="-120"/>
              </a:rPr>
              <a:t>模拟通信系统</a:t>
            </a:r>
            <a:endParaRPr lang="en-US" sz="2284" dirty="0"/>
          </a:p>
        </p:txBody>
      </p:sp>
      <p:sp>
        <p:nvSpPr>
          <p:cNvPr id="4" name="Object3"/>
          <p:cNvSpPr/>
          <p:nvPr/>
        </p:nvSpPr>
        <p:spPr>
          <a:xfrm>
            <a:off x="609905" y="2067687"/>
            <a:ext cx="1920240" cy="462915"/>
          </a:xfrm>
          <a:prstGeom prst="rect">
            <a:avLst/>
          </a:prstGeom>
          <a:noFill/>
          <a:ln/>
        </p:spPr>
        <p:txBody>
          <a:bodyPr wrap="square" lIns="0" tIns="0" rIns="0" bIns="0" rtlCol="0" anchor="t">
            <a:normAutofit/>
          </a:bodyPr>
          <a:lstStyle/>
          <a:p>
            <a:pPr algn="l">
              <a:lnSpc>
                <a:spcPts val="3198"/>
              </a:lnSpc>
            </a:pPr>
            <a:r>
              <a:rPr lang="en-US" sz="2300" b="0" dirty="0">
                <a:solidFill>
                  <a:srgbClr val="FFFFFF"/>
                </a:solidFill>
                <a:latin typeface="Arial" pitchFamily="34" charset="0"/>
                <a:ea typeface="Arial" pitchFamily="34" charset="-122"/>
                <a:cs typeface="Arial" pitchFamily="34" charset="-120"/>
              </a:rPr>
              <a:t>数字通信系统</a:t>
            </a:r>
            <a:endParaRPr lang="en-US" sz="2284" dirty="0"/>
          </a:p>
        </p:txBody>
      </p:sp>
      <p:pic>
        <p:nvPicPr>
          <p:cNvPr id="5" name="Object 4"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2862358"/>
            <a:ext cx="263347" cy="205740"/>
          </a:xfrm>
          <a:prstGeom prst="rect">
            <a:avLst/>
          </a:prstGeom>
        </p:spPr>
      </p:pic>
      <p:sp>
        <p:nvSpPr>
          <p:cNvPr id="6" name="Object5"/>
          <p:cNvSpPr/>
          <p:nvPr/>
        </p:nvSpPr>
        <p:spPr>
          <a:xfrm>
            <a:off x="256946" y="205740"/>
            <a:ext cx="274320" cy="154305"/>
          </a:xfrm>
          <a:prstGeom prst="rect">
            <a:avLst/>
          </a:prstGeom>
          <a:noFill/>
          <a:ln/>
        </p:spPr>
        <p:txBody>
          <a:bodyPr wrap="square" lIns="0" tIns="0" rIns="0" bIns="0" rtlCol="0" anchor="t">
            <a:normAutofit/>
          </a:bodyPr>
          <a:lstStyle/>
          <a:p>
            <a:pPr algn="l">
              <a:lnSpc>
                <a:spcPts val="1035"/>
              </a:lnSpc>
            </a:pPr>
            <a:r>
              <a:rPr lang="en-US" sz="1000" b="0" dirty="0">
                <a:solidFill>
                  <a:srgbClr val="FFFFFF"/>
                </a:solidFill>
                <a:latin typeface="Arial" pitchFamily="34" charset="0"/>
                <a:ea typeface="Arial" pitchFamily="34" charset="-122"/>
                <a:cs typeface="Arial" pitchFamily="34" charset="-120"/>
              </a:rPr>
              <a:t>绪论</a:t>
            </a:r>
            <a:endParaRPr lang="en-US" sz="973" dirty="0"/>
          </a:p>
        </p:txBody>
      </p:sp>
      <p:pic>
        <p:nvPicPr>
          <p:cNvPr id="7" name="Object 6"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56946" y="388849"/>
            <a:ext cx="256946" cy="22631"/>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name="Slide 36">
    <p:spTree>
      <p:nvGrpSpPr>
        <p:cNvPr id="1" name=""/>
        <p:cNvGrpSpPr/>
        <p:nvPr/>
      </p:nvGrpSpPr>
      <p:grpSpPr>
        <a:xfrm>
          <a:off x="0" y="0"/>
          <a:ext cx="0" cy="0"/>
          <a:chOff x="0" y="0"/>
          <a:chExt cx="0" cy="0"/>
        </a:xfrm>
      </p:grpSpPr>
      <p:sp>
        <p:nvSpPr>
          <p:cNvPr id="2" name="Object1"/>
          <p:cNvSpPr/>
          <p:nvPr/>
        </p:nvSpPr>
        <p:spPr>
          <a:xfrm>
            <a:off x="609905" y="1552308"/>
            <a:ext cx="3657600" cy="977265"/>
          </a:xfrm>
          <a:prstGeom prst="rect">
            <a:avLst/>
          </a:prstGeom>
          <a:noFill/>
          <a:ln/>
        </p:spPr>
        <p:txBody>
          <a:bodyPr wrap="square" lIns="0" tIns="0" rIns="0" bIns="0" rtlCol="0" anchor="t">
            <a:normAutofit/>
          </a:bodyPr>
          <a:lstStyle/>
          <a:p>
            <a:pPr algn="l">
              <a:lnSpc>
                <a:spcPts val="6929"/>
              </a:lnSpc>
            </a:pPr>
            <a:r>
              <a:rPr lang="en-US" sz="5300" b="1" dirty="0">
                <a:solidFill>
                  <a:srgbClr val="FFFFFF"/>
                </a:solidFill>
                <a:latin typeface="Arial" pitchFamily="34" charset="0"/>
                <a:ea typeface="Arial" pitchFamily="34" charset="-122"/>
                <a:cs typeface="Arial" pitchFamily="34" charset="-120"/>
              </a:rPr>
              <a:t>按工作频段</a:t>
            </a:r>
            <a:endParaRPr lang="en-US" sz="5330" dirty="0"/>
          </a:p>
        </p:txBody>
      </p:sp>
      <p:sp>
        <p:nvSpPr>
          <p:cNvPr id="3" name="Object2"/>
          <p:cNvSpPr/>
          <p:nvPr/>
        </p:nvSpPr>
        <p:spPr>
          <a:xfrm>
            <a:off x="609905" y="2922537"/>
            <a:ext cx="0" cy="0"/>
          </a:xfrm>
          <a:prstGeom prst="rect">
            <a:avLst/>
          </a:prstGeom>
          <a:noFill/>
          <a:ln/>
        </p:spPr>
        <p:txBody>
          <a:bodyPr wrap="square" lIns="0" tIns="0" rIns="0" bIns="0" rtlCol="0" anchor="t">
            <a:normAutofit fontScale="25000" lnSpcReduction="20000"/>
          </a:bodyPr>
          <a:lstStyle/>
          <a:p>
            <a:pPr algn="l">
              <a:lnSpc>
                <a:spcPts val="4949"/>
              </a:lnSpc>
            </a:pPr>
            <a:endParaRPr lang="en-US" sz="3807" dirty="0"/>
          </a:p>
        </p:txBody>
      </p:sp>
      <p:pic>
        <p:nvPicPr>
          <p:cNvPr id="4" name="Object 3"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86714" y="2999689"/>
            <a:ext cx="514807" cy="514350"/>
          </a:xfrm>
          <a:prstGeom prst="rect">
            <a:avLst/>
          </a:prstGeom>
        </p:spPr>
      </p:pic>
      <p:pic>
        <p:nvPicPr>
          <p:cNvPr id="5" name="Object 4"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09905" y="2488425"/>
            <a:ext cx="3600907" cy="434111"/>
          </a:xfrm>
          <a:prstGeom prst="rect">
            <a:avLst/>
          </a:prstGeom>
        </p:spPr>
      </p:pic>
      <p:sp>
        <p:nvSpPr>
          <p:cNvPr id="6" name="Object5"/>
          <p:cNvSpPr/>
          <p:nvPr/>
        </p:nvSpPr>
        <p:spPr>
          <a:xfrm>
            <a:off x="256946" y="205740"/>
            <a:ext cx="274320" cy="154305"/>
          </a:xfrm>
          <a:prstGeom prst="rect">
            <a:avLst/>
          </a:prstGeom>
          <a:noFill/>
          <a:ln/>
        </p:spPr>
        <p:txBody>
          <a:bodyPr wrap="square" lIns="0" tIns="0" rIns="0" bIns="0" rtlCol="0" anchor="t">
            <a:normAutofit/>
          </a:bodyPr>
          <a:lstStyle/>
          <a:p>
            <a:pPr algn="l">
              <a:lnSpc>
                <a:spcPts val="1035"/>
              </a:lnSpc>
            </a:pPr>
            <a:r>
              <a:rPr lang="en-US" sz="1000" b="0" dirty="0">
                <a:solidFill>
                  <a:srgbClr val="FFFFFF"/>
                </a:solidFill>
                <a:latin typeface="Arial" pitchFamily="34" charset="0"/>
                <a:ea typeface="Arial" pitchFamily="34" charset="-122"/>
                <a:cs typeface="Arial" pitchFamily="34" charset="-120"/>
              </a:rPr>
              <a:t>绪论</a:t>
            </a:r>
            <a:endParaRPr lang="en-US" sz="973" dirty="0"/>
          </a:p>
        </p:txBody>
      </p:sp>
      <p:pic>
        <p:nvPicPr>
          <p:cNvPr id="7" name="Object 6"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56946" y="388849"/>
            <a:ext cx="256946" cy="22631"/>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name="Slide 37">
    <p:spTree>
      <p:nvGrpSpPr>
        <p:cNvPr id="1" name=""/>
        <p:cNvGrpSpPr/>
        <p:nvPr/>
      </p:nvGrpSpPr>
      <p:grpSpPr>
        <a:xfrm>
          <a:off x="0" y="0"/>
          <a:ext cx="0" cy="0"/>
          <a:chOff x="0" y="0"/>
          <a:chExt cx="0" cy="0"/>
        </a:xfrm>
      </p:grpSpPr>
      <p:pic>
        <p:nvPicPr>
          <p:cNvPr id="2" name="Object 1" descr="file://C:\Users\tons\AppData\Roaming\XMind\Electron v3\vana\workbooks\f4ea90d42ceac6a1d5eb8b85d1\resources\42de1f4656bda0563b6f0007f94f0860ccacf7fa7491b08f73ceeb424e7b7333.png"/>
          <p:cNvPicPr>
            <a:picLocks noChangeAspect="1"/>
          </p:cNvPicPr>
          <p:nvPr/>
        </p:nvPicPr>
        <p:blipFill>
          <a:blip r:embed="rId3"/>
          <a:stretch>
            <a:fillRect/>
          </a:stretch>
        </p:blipFill>
        <p:spPr>
          <a:xfrm>
            <a:off x="609905" y="1396460"/>
            <a:ext cx="7925105" cy="2350580"/>
          </a:xfrm>
          <a:prstGeom prst="rect">
            <a:avLst/>
          </a:prstGeom>
        </p:spPr>
      </p:pic>
      <p:sp>
        <p:nvSpPr>
          <p:cNvPr id="3" name="Object2"/>
          <p:cNvSpPr/>
          <p:nvPr/>
        </p:nvSpPr>
        <p:spPr>
          <a:xfrm>
            <a:off x="256946" y="205740"/>
            <a:ext cx="274320" cy="154305"/>
          </a:xfrm>
          <a:prstGeom prst="rect">
            <a:avLst/>
          </a:prstGeom>
          <a:noFill/>
          <a:ln/>
        </p:spPr>
        <p:txBody>
          <a:bodyPr wrap="square" lIns="0" tIns="0" rIns="0" bIns="0" rtlCol="0" anchor="t">
            <a:normAutofit/>
          </a:bodyPr>
          <a:lstStyle/>
          <a:p>
            <a:pPr algn="l">
              <a:lnSpc>
                <a:spcPts val="1035"/>
              </a:lnSpc>
            </a:pPr>
            <a:r>
              <a:rPr lang="en-US" sz="1000" b="0" dirty="0">
                <a:solidFill>
                  <a:srgbClr val="FFFFFF"/>
                </a:solidFill>
                <a:latin typeface="Arial" pitchFamily="34" charset="0"/>
                <a:ea typeface="Arial" pitchFamily="34" charset="-122"/>
                <a:cs typeface="Arial" pitchFamily="34" charset="-120"/>
              </a:rPr>
              <a:t>绪论</a:t>
            </a:r>
            <a:endParaRPr lang="en-US" sz="973" dirty="0"/>
          </a:p>
        </p:txBody>
      </p:sp>
      <p:pic>
        <p:nvPicPr>
          <p:cNvPr id="4" name="Object 3"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56946" y="388849"/>
            <a:ext cx="256946" cy="22631"/>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name="Slide 38">
    <p:spTree>
      <p:nvGrpSpPr>
        <p:cNvPr id="1" name=""/>
        <p:cNvGrpSpPr/>
        <p:nvPr/>
      </p:nvGrpSpPr>
      <p:grpSpPr>
        <a:xfrm>
          <a:off x="0" y="0"/>
          <a:ext cx="0" cy="0"/>
          <a:chOff x="0" y="0"/>
          <a:chExt cx="0" cy="0"/>
        </a:xfrm>
      </p:grpSpPr>
      <p:sp>
        <p:nvSpPr>
          <p:cNvPr id="2" name="Object1"/>
          <p:cNvSpPr/>
          <p:nvPr/>
        </p:nvSpPr>
        <p:spPr>
          <a:xfrm>
            <a:off x="609905" y="642938"/>
            <a:ext cx="2834640" cy="771525"/>
          </a:xfrm>
          <a:prstGeom prst="rect">
            <a:avLst/>
          </a:prstGeom>
          <a:noFill/>
          <a:ln/>
        </p:spPr>
        <p:txBody>
          <a:bodyPr wrap="square" lIns="0" tIns="0" rIns="0" bIns="0" rtlCol="0" anchor="t">
            <a:normAutofit/>
          </a:bodyPr>
          <a:lstStyle/>
          <a:p>
            <a:pPr algn="l">
              <a:lnSpc>
                <a:spcPts val="5444"/>
              </a:lnSpc>
            </a:pPr>
            <a:r>
              <a:rPr lang="en-US" sz="4200" b="1" dirty="0">
                <a:solidFill>
                  <a:srgbClr val="FFFFFF"/>
                </a:solidFill>
                <a:latin typeface="Arial" pitchFamily="34" charset="0"/>
                <a:ea typeface="Arial" pitchFamily="34" charset="-122"/>
                <a:cs typeface="Arial" pitchFamily="34" charset="-120"/>
              </a:rPr>
              <a:t>按调制方式</a:t>
            </a:r>
            <a:endParaRPr lang="en-US" sz="4188" dirty="0"/>
          </a:p>
        </p:txBody>
      </p:sp>
      <p:sp>
        <p:nvSpPr>
          <p:cNvPr id="3" name="Object2"/>
          <p:cNvSpPr/>
          <p:nvPr/>
        </p:nvSpPr>
        <p:spPr>
          <a:xfrm>
            <a:off x="609905" y="1429893"/>
            <a:ext cx="1280160" cy="462915"/>
          </a:xfrm>
          <a:prstGeom prst="rect">
            <a:avLst/>
          </a:prstGeom>
          <a:noFill/>
          <a:ln/>
        </p:spPr>
        <p:txBody>
          <a:bodyPr wrap="square" lIns="0" tIns="0" rIns="0" bIns="0" rtlCol="0" anchor="t">
            <a:normAutofit/>
          </a:bodyPr>
          <a:lstStyle/>
          <a:p>
            <a:pPr algn="l">
              <a:lnSpc>
                <a:spcPts val="3198"/>
              </a:lnSpc>
            </a:pPr>
            <a:r>
              <a:rPr lang="en-US" sz="2300" b="0" dirty="0">
                <a:solidFill>
                  <a:srgbClr val="FFFFFF"/>
                </a:solidFill>
                <a:latin typeface="Arial" pitchFamily="34" charset="0"/>
                <a:ea typeface="Arial" pitchFamily="34" charset="-122"/>
                <a:cs typeface="Arial" pitchFamily="34" charset="-120"/>
              </a:rPr>
              <a:t>基带传输</a:t>
            </a:r>
            <a:endParaRPr lang="en-US" sz="2284" dirty="0"/>
          </a:p>
        </p:txBody>
      </p:sp>
      <p:sp>
        <p:nvSpPr>
          <p:cNvPr id="4" name="Object3"/>
          <p:cNvSpPr/>
          <p:nvPr/>
        </p:nvSpPr>
        <p:spPr>
          <a:xfrm>
            <a:off x="609905" y="2067687"/>
            <a:ext cx="1280160" cy="462915"/>
          </a:xfrm>
          <a:prstGeom prst="rect">
            <a:avLst/>
          </a:prstGeom>
          <a:noFill/>
          <a:ln/>
        </p:spPr>
        <p:txBody>
          <a:bodyPr wrap="square" lIns="0" tIns="0" rIns="0" bIns="0" rtlCol="0" anchor="t">
            <a:normAutofit/>
          </a:bodyPr>
          <a:lstStyle/>
          <a:p>
            <a:pPr algn="l">
              <a:lnSpc>
                <a:spcPts val="3198"/>
              </a:lnSpc>
            </a:pPr>
            <a:r>
              <a:rPr lang="en-US" sz="2300" b="0" dirty="0">
                <a:solidFill>
                  <a:srgbClr val="FFFFFF"/>
                </a:solidFill>
                <a:latin typeface="Arial" pitchFamily="34" charset="0"/>
                <a:ea typeface="Arial" pitchFamily="34" charset="-122"/>
                <a:cs typeface="Arial" pitchFamily="34" charset="-120"/>
              </a:rPr>
              <a:t>频带传输</a:t>
            </a:r>
            <a:endParaRPr lang="en-US" sz="2284" dirty="0"/>
          </a:p>
        </p:txBody>
      </p:sp>
      <p:pic>
        <p:nvPicPr>
          <p:cNvPr id="5" name="Object 4"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2862358"/>
            <a:ext cx="263347" cy="205740"/>
          </a:xfrm>
          <a:prstGeom prst="rect">
            <a:avLst/>
          </a:prstGeom>
        </p:spPr>
      </p:pic>
      <p:sp>
        <p:nvSpPr>
          <p:cNvPr id="6" name="Object5"/>
          <p:cNvSpPr/>
          <p:nvPr/>
        </p:nvSpPr>
        <p:spPr>
          <a:xfrm>
            <a:off x="256946" y="205740"/>
            <a:ext cx="274320" cy="154305"/>
          </a:xfrm>
          <a:prstGeom prst="rect">
            <a:avLst/>
          </a:prstGeom>
          <a:noFill/>
          <a:ln/>
        </p:spPr>
        <p:txBody>
          <a:bodyPr wrap="square" lIns="0" tIns="0" rIns="0" bIns="0" rtlCol="0" anchor="t">
            <a:normAutofit/>
          </a:bodyPr>
          <a:lstStyle/>
          <a:p>
            <a:pPr algn="l">
              <a:lnSpc>
                <a:spcPts val="1035"/>
              </a:lnSpc>
            </a:pPr>
            <a:r>
              <a:rPr lang="en-US" sz="1000" b="0" dirty="0">
                <a:solidFill>
                  <a:srgbClr val="FFFFFF"/>
                </a:solidFill>
                <a:latin typeface="Arial" pitchFamily="34" charset="0"/>
                <a:ea typeface="Arial" pitchFamily="34" charset="-122"/>
                <a:cs typeface="Arial" pitchFamily="34" charset="-120"/>
              </a:rPr>
              <a:t>绪论</a:t>
            </a:r>
            <a:endParaRPr lang="en-US" sz="973" dirty="0"/>
          </a:p>
        </p:txBody>
      </p:sp>
      <p:pic>
        <p:nvPicPr>
          <p:cNvPr id="7" name="Object 6"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56946" y="388849"/>
            <a:ext cx="256946" cy="22631"/>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name="Slide 39">
    <p:spTree>
      <p:nvGrpSpPr>
        <p:cNvPr id="1" name=""/>
        <p:cNvGrpSpPr/>
        <p:nvPr/>
      </p:nvGrpSpPr>
      <p:grpSpPr>
        <a:xfrm>
          <a:off x="0" y="0"/>
          <a:ext cx="0" cy="0"/>
          <a:chOff x="0" y="0"/>
          <a:chExt cx="0" cy="0"/>
        </a:xfrm>
      </p:grpSpPr>
      <p:sp>
        <p:nvSpPr>
          <p:cNvPr id="2" name="Object1"/>
          <p:cNvSpPr/>
          <p:nvPr/>
        </p:nvSpPr>
        <p:spPr>
          <a:xfrm>
            <a:off x="609905" y="642938"/>
            <a:ext cx="4023360" cy="771525"/>
          </a:xfrm>
          <a:prstGeom prst="rect">
            <a:avLst/>
          </a:prstGeom>
          <a:noFill/>
          <a:ln/>
        </p:spPr>
        <p:txBody>
          <a:bodyPr wrap="square" lIns="0" tIns="0" rIns="0" bIns="0" rtlCol="0" anchor="t">
            <a:normAutofit/>
          </a:bodyPr>
          <a:lstStyle/>
          <a:p>
            <a:pPr algn="l">
              <a:lnSpc>
                <a:spcPts val="5444"/>
              </a:lnSpc>
            </a:pPr>
            <a:r>
              <a:rPr lang="en-US" sz="4200" b="1" dirty="0">
                <a:solidFill>
                  <a:srgbClr val="FFFFFF"/>
                </a:solidFill>
                <a:latin typeface="Arial" pitchFamily="34" charset="0"/>
                <a:ea typeface="Arial" pitchFamily="34" charset="-122"/>
                <a:cs typeface="Arial" pitchFamily="34" charset="-120"/>
              </a:rPr>
              <a:t>按通信业务类型</a:t>
            </a:r>
            <a:endParaRPr lang="en-US" sz="4188" dirty="0"/>
          </a:p>
        </p:txBody>
      </p:sp>
      <p:sp>
        <p:nvSpPr>
          <p:cNvPr id="3" name="Object2"/>
          <p:cNvSpPr/>
          <p:nvPr/>
        </p:nvSpPr>
        <p:spPr>
          <a:xfrm>
            <a:off x="609905" y="1429893"/>
            <a:ext cx="1280160" cy="462915"/>
          </a:xfrm>
          <a:prstGeom prst="rect">
            <a:avLst/>
          </a:prstGeom>
          <a:noFill/>
          <a:ln/>
        </p:spPr>
        <p:txBody>
          <a:bodyPr wrap="square" lIns="0" tIns="0" rIns="0" bIns="0" rtlCol="0" anchor="t">
            <a:normAutofit/>
          </a:bodyPr>
          <a:lstStyle/>
          <a:p>
            <a:pPr algn="l">
              <a:lnSpc>
                <a:spcPts val="3198"/>
              </a:lnSpc>
            </a:pPr>
            <a:r>
              <a:rPr lang="en-US" sz="2300" b="0" dirty="0">
                <a:solidFill>
                  <a:srgbClr val="FFFFFF"/>
                </a:solidFill>
                <a:latin typeface="Arial" pitchFamily="34" charset="0"/>
                <a:ea typeface="Arial" pitchFamily="34" charset="-122"/>
                <a:cs typeface="Arial" pitchFamily="34" charset="-120"/>
              </a:rPr>
              <a:t>话务通信</a:t>
            </a:r>
            <a:endParaRPr lang="en-US" sz="2284" dirty="0"/>
          </a:p>
        </p:txBody>
      </p:sp>
      <p:sp>
        <p:nvSpPr>
          <p:cNvPr id="4" name="Object3"/>
          <p:cNvSpPr/>
          <p:nvPr/>
        </p:nvSpPr>
        <p:spPr>
          <a:xfrm>
            <a:off x="609905" y="2067687"/>
            <a:ext cx="1554480" cy="462915"/>
          </a:xfrm>
          <a:prstGeom prst="rect">
            <a:avLst/>
          </a:prstGeom>
          <a:noFill/>
          <a:ln/>
        </p:spPr>
        <p:txBody>
          <a:bodyPr wrap="square" lIns="0" tIns="0" rIns="0" bIns="0" rtlCol="0" anchor="t">
            <a:normAutofit/>
          </a:bodyPr>
          <a:lstStyle/>
          <a:p>
            <a:pPr algn="l">
              <a:lnSpc>
                <a:spcPts val="3198"/>
              </a:lnSpc>
            </a:pPr>
            <a:r>
              <a:rPr lang="en-US" sz="2300" b="0" dirty="0">
                <a:solidFill>
                  <a:srgbClr val="FFFFFF"/>
                </a:solidFill>
                <a:latin typeface="Arial" pitchFamily="34" charset="0"/>
                <a:ea typeface="Arial" pitchFamily="34" charset="-122"/>
                <a:cs typeface="Arial" pitchFamily="34" charset="-120"/>
              </a:rPr>
              <a:t>非话务通信</a:t>
            </a:r>
            <a:endParaRPr lang="en-US" sz="2284" dirty="0"/>
          </a:p>
        </p:txBody>
      </p:sp>
      <p:pic>
        <p:nvPicPr>
          <p:cNvPr id="5" name="Object 4"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2862358"/>
            <a:ext cx="263347" cy="205740"/>
          </a:xfrm>
          <a:prstGeom prst="rect">
            <a:avLst/>
          </a:prstGeom>
        </p:spPr>
      </p:pic>
      <p:sp>
        <p:nvSpPr>
          <p:cNvPr id="6" name="Object5"/>
          <p:cNvSpPr/>
          <p:nvPr/>
        </p:nvSpPr>
        <p:spPr>
          <a:xfrm>
            <a:off x="256946" y="205740"/>
            <a:ext cx="274320" cy="154305"/>
          </a:xfrm>
          <a:prstGeom prst="rect">
            <a:avLst/>
          </a:prstGeom>
          <a:noFill/>
          <a:ln/>
        </p:spPr>
        <p:txBody>
          <a:bodyPr wrap="square" lIns="0" tIns="0" rIns="0" bIns="0" rtlCol="0" anchor="t">
            <a:normAutofit/>
          </a:bodyPr>
          <a:lstStyle/>
          <a:p>
            <a:pPr algn="l">
              <a:lnSpc>
                <a:spcPts val="1035"/>
              </a:lnSpc>
            </a:pPr>
            <a:r>
              <a:rPr lang="en-US" sz="1000" b="0" dirty="0">
                <a:solidFill>
                  <a:srgbClr val="FFFFFF"/>
                </a:solidFill>
                <a:latin typeface="Arial" pitchFamily="34" charset="0"/>
                <a:ea typeface="Arial" pitchFamily="34" charset="-122"/>
                <a:cs typeface="Arial" pitchFamily="34" charset="-120"/>
              </a:rPr>
              <a:t>绪论</a:t>
            </a:r>
            <a:endParaRPr lang="en-US" sz="973" dirty="0"/>
          </a:p>
        </p:txBody>
      </p:sp>
      <p:pic>
        <p:nvPicPr>
          <p:cNvPr id="7" name="Object 6"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56946" y="388849"/>
            <a:ext cx="256946" cy="22631"/>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Object1"/>
          <p:cNvSpPr/>
          <p:nvPr/>
        </p:nvSpPr>
        <p:spPr>
          <a:xfrm>
            <a:off x="1012241" y="2237423"/>
            <a:ext cx="1097280" cy="668655"/>
          </a:xfrm>
          <a:prstGeom prst="rect">
            <a:avLst/>
          </a:prstGeom>
          <a:noFill/>
          <a:ln/>
        </p:spPr>
        <p:txBody>
          <a:bodyPr wrap="square" lIns="0" tIns="0" rIns="0" bIns="0" rtlCol="0" anchor="t">
            <a:normAutofit/>
          </a:bodyPr>
          <a:lstStyle/>
          <a:p>
            <a:pPr algn="ctr">
              <a:lnSpc>
                <a:spcPts val="4949"/>
              </a:lnSpc>
            </a:pPr>
            <a:r>
              <a:rPr lang="en-US" sz="3800" b="1" dirty="0">
                <a:solidFill>
                  <a:srgbClr val="FFFFFF"/>
                </a:solidFill>
                <a:latin typeface="Arial" pitchFamily="34" charset="0"/>
                <a:ea typeface="Arial" pitchFamily="34" charset="-122"/>
                <a:cs typeface="Arial" pitchFamily="34" charset="-120"/>
              </a:rPr>
              <a:t>绪论</a:t>
            </a:r>
            <a:endParaRPr lang="en-US" sz="3807" dirty="0"/>
          </a:p>
        </p:txBody>
      </p:sp>
      <p:sp>
        <p:nvSpPr>
          <p:cNvPr id="3" name="Object2"/>
          <p:cNvSpPr/>
          <p:nvPr/>
        </p:nvSpPr>
        <p:spPr>
          <a:xfrm>
            <a:off x="3258922" y="642938"/>
            <a:ext cx="822960" cy="617220"/>
          </a:xfrm>
          <a:prstGeom prst="rect">
            <a:avLst/>
          </a:prstGeom>
          <a:noFill/>
          <a:ln/>
        </p:spPr>
        <p:txBody>
          <a:bodyPr wrap="square" lIns="0" tIns="0" rIns="0" bIns="0" rtlCol="0" anchor="t">
            <a:normAutofit/>
          </a:bodyPr>
          <a:lstStyle/>
          <a:p>
            <a:pPr algn="l">
              <a:lnSpc>
                <a:spcPts val="4264"/>
              </a:lnSpc>
            </a:pPr>
            <a:r>
              <a:rPr lang="en-US" sz="3000" b="0" dirty="0">
                <a:solidFill>
                  <a:srgbClr val="FFFFFF"/>
                </a:solidFill>
                <a:latin typeface="Arial" pitchFamily="34" charset="0"/>
                <a:ea typeface="Arial" pitchFamily="34" charset="-122"/>
                <a:cs typeface="Arial" pitchFamily="34" charset="-120"/>
              </a:rPr>
              <a:t>引言</a:t>
            </a:r>
            <a:endParaRPr lang="en-US" sz="3046" dirty="0"/>
          </a:p>
        </p:txBody>
      </p:sp>
      <p:sp>
        <p:nvSpPr>
          <p:cNvPr id="4" name="Object3"/>
          <p:cNvSpPr/>
          <p:nvPr/>
        </p:nvSpPr>
        <p:spPr>
          <a:xfrm>
            <a:off x="3258922" y="1527620"/>
            <a:ext cx="2926080" cy="617220"/>
          </a:xfrm>
          <a:prstGeom prst="rect">
            <a:avLst/>
          </a:prstGeom>
          <a:noFill/>
          <a:ln/>
        </p:spPr>
        <p:txBody>
          <a:bodyPr wrap="square" lIns="0" tIns="0" rIns="0" bIns="0" rtlCol="0" anchor="t">
            <a:normAutofit/>
          </a:bodyPr>
          <a:lstStyle/>
          <a:p>
            <a:pPr algn="l">
              <a:lnSpc>
                <a:spcPts val="4264"/>
              </a:lnSpc>
            </a:pPr>
            <a:r>
              <a:rPr lang="en-US" sz="3000" b="0" dirty="0">
                <a:solidFill>
                  <a:srgbClr val="FFFFFF"/>
                </a:solidFill>
                <a:latin typeface="Arial" pitchFamily="34" charset="0"/>
                <a:ea typeface="Arial" pitchFamily="34" charset="-122"/>
                <a:cs typeface="Arial" pitchFamily="34" charset="-120"/>
              </a:rPr>
              <a:t>通信的基本概念</a:t>
            </a:r>
            <a:endParaRPr lang="en-US" sz="3046" dirty="0"/>
          </a:p>
        </p:txBody>
      </p:sp>
      <p:sp>
        <p:nvSpPr>
          <p:cNvPr id="5" name="Object4"/>
          <p:cNvSpPr/>
          <p:nvPr/>
        </p:nvSpPr>
        <p:spPr>
          <a:xfrm>
            <a:off x="3258922" y="2412302"/>
            <a:ext cx="2926080" cy="617220"/>
          </a:xfrm>
          <a:prstGeom prst="rect">
            <a:avLst/>
          </a:prstGeom>
          <a:noFill/>
          <a:ln/>
        </p:spPr>
        <p:txBody>
          <a:bodyPr wrap="square" lIns="0" tIns="0" rIns="0" bIns="0" rtlCol="0" anchor="t">
            <a:normAutofit/>
          </a:bodyPr>
          <a:lstStyle/>
          <a:p>
            <a:pPr algn="l">
              <a:lnSpc>
                <a:spcPts val="4264"/>
              </a:lnSpc>
            </a:pPr>
            <a:r>
              <a:rPr lang="en-US" sz="3000" b="0" dirty="0">
                <a:solidFill>
                  <a:srgbClr val="FFFFFF"/>
                </a:solidFill>
                <a:latin typeface="Arial" pitchFamily="34" charset="0"/>
                <a:ea typeface="Arial" pitchFamily="34" charset="-122"/>
                <a:cs typeface="Arial" pitchFamily="34" charset="-120"/>
              </a:rPr>
              <a:t>通信系统的组成</a:t>
            </a:r>
            <a:endParaRPr lang="en-US" sz="3046" dirty="0"/>
          </a:p>
        </p:txBody>
      </p:sp>
      <p:sp>
        <p:nvSpPr>
          <p:cNvPr id="6" name="Object5"/>
          <p:cNvSpPr/>
          <p:nvPr/>
        </p:nvSpPr>
        <p:spPr>
          <a:xfrm>
            <a:off x="3258922" y="3296983"/>
            <a:ext cx="4937760" cy="617220"/>
          </a:xfrm>
          <a:prstGeom prst="rect">
            <a:avLst/>
          </a:prstGeom>
          <a:noFill/>
          <a:ln/>
        </p:spPr>
        <p:txBody>
          <a:bodyPr wrap="square" lIns="0" tIns="0" rIns="0" bIns="0" rtlCol="0" anchor="t">
            <a:normAutofit/>
          </a:bodyPr>
          <a:lstStyle/>
          <a:p>
            <a:pPr algn="l">
              <a:lnSpc>
                <a:spcPts val="4264"/>
              </a:lnSpc>
            </a:pPr>
            <a:r>
              <a:rPr lang="en-US" sz="3000" b="0" dirty="0">
                <a:solidFill>
                  <a:srgbClr val="FFFFFF"/>
                </a:solidFill>
                <a:latin typeface="Arial" pitchFamily="34" charset="0"/>
                <a:ea typeface="Arial" pitchFamily="34" charset="-122"/>
                <a:cs typeface="Arial" pitchFamily="34" charset="-120"/>
              </a:rPr>
              <a:t>通信系统的分类与通信方式</a:t>
            </a:r>
            <a:endParaRPr lang="en-US" sz="3046" dirty="0"/>
          </a:p>
        </p:txBody>
      </p:sp>
      <p:sp>
        <p:nvSpPr>
          <p:cNvPr id="7" name="Object6"/>
          <p:cNvSpPr/>
          <p:nvPr/>
        </p:nvSpPr>
        <p:spPr>
          <a:xfrm>
            <a:off x="3258922" y="4181665"/>
            <a:ext cx="4572000" cy="617220"/>
          </a:xfrm>
          <a:prstGeom prst="rect">
            <a:avLst/>
          </a:prstGeom>
          <a:noFill/>
          <a:ln/>
        </p:spPr>
        <p:txBody>
          <a:bodyPr wrap="square" lIns="0" tIns="0" rIns="0" bIns="0" rtlCol="0" anchor="t">
            <a:normAutofit/>
          </a:bodyPr>
          <a:lstStyle/>
          <a:p>
            <a:pPr algn="l">
              <a:lnSpc>
                <a:spcPts val="4264"/>
              </a:lnSpc>
            </a:pPr>
            <a:r>
              <a:rPr lang="en-US" sz="3000" b="0" dirty="0">
                <a:solidFill>
                  <a:srgbClr val="FFFFFF"/>
                </a:solidFill>
                <a:latin typeface="Arial" pitchFamily="34" charset="0"/>
                <a:ea typeface="Arial" pitchFamily="34" charset="-122"/>
                <a:cs typeface="Arial" pitchFamily="34" charset="-120"/>
              </a:rPr>
              <a:t>通信系统的主要性能指标</a:t>
            </a:r>
            <a:endParaRPr lang="en-US" sz="3046" dirty="0"/>
          </a:p>
        </p:txBody>
      </p:sp>
      <p:pic>
        <p:nvPicPr>
          <p:cNvPr id="8" name="Object 7"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15768" y="642938"/>
            <a:ext cx="543154" cy="3857625"/>
          </a:xfrm>
          <a:prstGeom prst="rect">
            <a:avLst/>
          </a:prstGeom>
        </p:spPr>
      </p:pic>
      <p:pic>
        <p:nvPicPr>
          <p:cNvPr id="9" name="Object 8"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715768" y="642938"/>
            <a:ext cx="543154" cy="3857625"/>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name="Slide 40">
    <p:spTree>
      <p:nvGrpSpPr>
        <p:cNvPr id="1" name=""/>
        <p:cNvGrpSpPr/>
        <p:nvPr/>
      </p:nvGrpSpPr>
      <p:grpSpPr>
        <a:xfrm>
          <a:off x="0" y="0"/>
          <a:ext cx="0" cy="0"/>
          <a:chOff x="0" y="0"/>
          <a:chExt cx="0" cy="0"/>
        </a:xfrm>
      </p:grpSpPr>
      <p:sp>
        <p:nvSpPr>
          <p:cNvPr id="2" name="Object1"/>
          <p:cNvSpPr/>
          <p:nvPr/>
        </p:nvSpPr>
        <p:spPr>
          <a:xfrm>
            <a:off x="609905" y="642938"/>
            <a:ext cx="4572000" cy="771525"/>
          </a:xfrm>
          <a:prstGeom prst="rect">
            <a:avLst/>
          </a:prstGeom>
          <a:noFill/>
          <a:ln/>
        </p:spPr>
        <p:txBody>
          <a:bodyPr wrap="square" lIns="0" tIns="0" rIns="0" bIns="0" rtlCol="0" anchor="t">
            <a:normAutofit/>
          </a:bodyPr>
          <a:lstStyle/>
          <a:p>
            <a:pPr algn="l">
              <a:lnSpc>
                <a:spcPts val="5444"/>
              </a:lnSpc>
            </a:pPr>
            <a:r>
              <a:rPr lang="en-US" sz="4200" b="1" dirty="0">
                <a:solidFill>
                  <a:srgbClr val="FFFFFF"/>
                </a:solidFill>
                <a:latin typeface="Arial" pitchFamily="34" charset="0"/>
                <a:ea typeface="Arial" pitchFamily="34" charset="-122"/>
                <a:cs typeface="Arial" pitchFamily="34" charset="-120"/>
              </a:rPr>
              <a:t>按通信者是否运动</a:t>
            </a:r>
            <a:endParaRPr lang="en-US" sz="4188" dirty="0"/>
          </a:p>
        </p:txBody>
      </p:sp>
      <p:sp>
        <p:nvSpPr>
          <p:cNvPr id="3" name="Object2"/>
          <p:cNvSpPr/>
          <p:nvPr/>
        </p:nvSpPr>
        <p:spPr>
          <a:xfrm>
            <a:off x="609905" y="1429893"/>
            <a:ext cx="1280160" cy="462915"/>
          </a:xfrm>
          <a:prstGeom prst="rect">
            <a:avLst/>
          </a:prstGeom>
          <a:noFill/>
          <a:ln/>
        </p:spPr>
        <p:txBody>
          <a:bodyPr wrap="square" lIns="0" tIns="0" rIns="0" bIns="0" rtlCol="0" anchor="t">
            <a:normAutofit/>
          </a:bodyPr>
          <a:lstStyle/>
          <a:p>
            <a:pPr algn="l">
              <a:lnSpc>
                <a:spcPts val="3198"/>
              </a:lnSpc>
            </a:pPr>
            <a:r>
              <a:rPr lang="en-US" sz="2300" b="0" dirty="0">
                <a:solidFill>
                  <a:srgbClr val="FFFFFF"/>
                </a:solidFill>
                <a:latin typeface="Arial" pitchFamily="34" charset="0"/>
                <a:ea typeface="Arial" pitchFamily="34" charset="-122"/>
                <a:cs typeface="Arial" pitchFamily="34" charset="-120"/>
              </a:rPr>
              <a:t>移动通信</a:t>
            </a:r>
            <a:endParaRPr lang="en-US" sz="2284" dirty="0"/>
          </a:p>
        </p:txBody>
      </p:sp>
      <p:sp>
        <p:nvSpPr>
          <p:cNvPr id="4" name="Object3"/>
          <p:cNvSpPr/>
          <p:nvPr/>
        </p:nvSpPr>
        <p:spPr>
          <a:xfrm>
            <a:off x="609905" y="2067687"/>
            <a:ext cx="1280160" cy="462915"/>
          </a:xfrm>
          <a:prstGeom prst="rect">
            <a:avLst/>
          </a:prstGeom>
          <a:noFill/>
          <a:ln/>
        </p:spPr>
        <p:txBody>
          <a:bodyPr wrap="square" lIns="0" tIns="0" rIns="0" bIns="0" rtlCol="0" anchor="t">
            <a:normAutofit/>
          </a:bodyPr>
          <a:lstStyle/>
          <a:p>
            <a:pPr algn="l">
              <a:lnSpc>
                <a:spcPts val="3198"/>
              </a:lnSpc>
            </a:pPr>
            <a:r>
              <a:rPr lang="en-US" sz="2300" b="0" dirty="0">
                <a:solidFill>
                  <a:srgbClr val="FFFFFF"/>
                </a:solidFill>
                <a:latin typeface="Arial" pitchFamily="34" charset="0"/>
                <a:ea typeface="Arial" pitchFamily="34" charset="-122"/>
                <a:cs typeface="Arial" pitchFamily="34" charset="-120"/>
              </a:rPr>
              <a:t>固定通信</a:t>
            </a:r>
            <a:endParaRPr lang="en-US" sz="2284" dirty="0"/>
          </a:p>
        </p:txBody>
      </p:sp>
      <p:pic>
        <p:nvPicPr>
          <p:cNvPr id="5" name="Object 4"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2862358"/>
            <a:ext cx="263347" cy="205740"/>
          </a:xfrm>
          <a:prstGeom prst="rect">
            <a:avLst/>
          </a:prstGeom>
        </p:spPr>
      </p:pic>
      <p:sp>
        <p:nvSpPr>
          <p:cNvPr id="6" name="Object5"/>
          <p:cNvSpPr/>
          <p:nvPr/>
        </p:nvSpPr>
        <p:spPr>
          <a:xfrm>
            <a:off x="256946" y="205740"/>
            <a:ext cx="274320" cy="154305"/>
          </a:xfrm>
          <a:prstGeom prst="rect">
            <a:avLst/>
          </a:prstGeom>
          <a:noFill/>
          <a:ln/>
        </p:spPr>
        <p:txBody>
          <a:bodyPr wrap="square" lIns="0" tIns="0" rIns="0" bIns="0" rtlCol="0" anchor="t">
            <a:normAutofit/>
          </a:bodyPr>
          <a:lstStyle/>
          <a:p>
            <a:pPr algn="l">
              <a:lnSpc>
                <a:spcPts val="1035"/>
              </a:lnSpc>
            </a:pPr>
            <a:r>
              <a:rPr lang="en-US" sz="1000" b="0" dirty="0">
                <a:solidFill>
                  <a:srgbClr val="FFFFFF"/>
                </a:solidFill>
                <a:latin typeface="Arial" pitchFamily="34" charset="0"/>
                <a:ea typeface="Arial" pitchFamily="34" charset="-122"/>
                <a:cs typeface="Arial" pitchFamily="34" charset="-120"/>
              </a:rPr>
              <a:t>绪论</a:t>
            </a:r>
            <a:endParaRPr lang="en-US" sz="973" dirty="0"/>
          </a:p>
        </p:txBody>
      </p:sp>
      <p:pic>
        <p:nvPicPr>
          <p:cNvPr id="7" name="Object 6"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56946" y="388849"/>
            <a:ext cx="256946" cy="22631"/>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name="Slide 41">
    <p:spTree>
      <p:nvGrpSpPr>
        <p:cNvPr id="1" name=""/>
        <p:cNvGrpSpPr/>
        <p:nvPr/>
      </p:nvGrpSpPr>
      <p:grpSpPr>
        <a:xfrm>
          <a:off x="0" y="0"/>
          <a:ext cx="0" cy="0"/>
          <a:chOff x="0" y="0"/>
          <a:chExt cx="0" cy="0"/>
        </a:xfrm>
      </p:grpSpPr>
      <p:sp>
        <p:nvSpPr>
          <p:cNvPr id="2" name="Object1"/>
          <p:cNvSpPr/>
          <p:nvPr/>
        </p:nvSpPr>
        <p:spPr>
          <a:xfrm>
            <a:off x="609905" y="642938"/>
            <a:ext cx="4023360" cy="771525"/>
          </a:xfrm>
          <a:prstGeom prst="rect">
            <a:avLst/>
          </a:prstGeom>
          <a:noFill/>
          <a:ln/>
        </p:spPr>
        <p:txBody>
          <a:bodyPr wrap="square" lIns="0" tIns="0" rIns="0" bIns="0" rtlCol="0" anchor="t">
            <a:normAutofit/>
          </a:bodyPr>
          <a:lstStyle/>
          <a:p>
            <a:pPr algn="l">
              <a:lnSpc>
                <a:spcPts val="5444"/>
              </a:lnSpc>
            </a:pPr>
            <a:r>
              <a:rPr lang="en-US" sz="4200" b="1" dirty="0">
                <a:solidFill>
                  <a:srgbClr val="FFFFFF"/>
                </a:solidFill>
                <a:latin typeface="Arial" pitchFamily="34" charset="0"/>
                <a:ea typeface="Arial" pitchFamily="34" charset="-122"/>
                <a:cs typeface="Arial" pitchFamily="34" charset="-120"/>
              </a:rPr>
              <a:t>按信号复用方式</a:t>
            </a:r>
            <a:endParaRPr lang="en-US" sz="4188" dirty="0"/>
          </a:p>
        </p:txBody>
      </p:sp>
      <p:sp>
        <p:nvSpPr>
          <p:cNvPr id="3" name="Object2"/>
          <p:cNvSpPr/>
          <p:nvPr/>
        </p:nvSpPr>
        <p:spPr>
          <a:xfrm>
            <a:off x="609905" y="1429893"/>
            <a:ext cx="2560320" cy="462915"/>
          </a:xfrm>
          <a:prstGeom prst="rect">
            <a:avLst/>
          </a:prstGeom>
          <a:noFill/>
          <a:ln/>
        </p:spPr>
        <p:txBody>
          <a:bodyPr wrap="square" lIns="0" tIns="0" rIns="0" bIns="0" rtlCol="0" anchor="t">
            <a:normAutofit/>
          </a:bodyPr>
          <a:lstStyle/>
          <a:p>
            <a:pPr algn="l">
              <a:lnSpc>
                <a:spcPts val="3198"/>
              </a:lnSpc>
            </a:pPr>
            <a:r>
              <a:rPr lang="en-US" sz="2300" b="0" dirty="0">
                <a:solidFill>
                  <a:srgbClr val="FFFFFF"/>
                </a:solidFill>
                <a:latin typeface="Arial" pitchFamily="34" charset="0"/>
                <a:ea typeface="Arial" pitchFamily="34" charset="-122"/>
                <a:cs typeface="Arial" pitchFamily="34" charset="-120"/>
              </a:rPr>
              <a:t>频分复用（FDM）</a:t>
            </a:r>
            <a:endParaRPr lang="en-US" sz="2284" dirty="0"/>
          </a:p>
        </p:txBody>
      </p:sp>
      <p:sp>
        <p:nvSpPr>
          <p:cNvPr id="4" name="Object3"/>
          <p:cNvSpPr/>
          <p:nvPr/>
        </p:nvSpPr>
        <p:spPr>
          <a:xfrm>
            <a:off x="609905" y="2067687"/>
            <a:ext cx="2560320" cy="462915"/>
          </a:xfrm>
          <a:prstGeom prst="rect">
            <a:avLst/>
          </a:prstGeom>
          <a:noFill/>
          <a:ln/>
        </p:spPr>
        <p:txBody>
          <a:bodyPr wrap="square" lIns="0" tIns="0" rIns="0" bIns="0" rtlCol="0" anchor="t">
            <a:normAutofit/>
          </a:bodyPr>
          <a:lstStyle/>
          <a:p>
            <a:pPr algn="l">
              <a:lnSpc>
                <a:spcPts val="3198"/>
              </a:lnSpc>
            </a:pPr>
            <a:r>
              <a:rPr lang="en-US" sz="2300" b="0" dirty="0">
                <a:solidFill>
                  <a:srgbClr val="FFFFFF"/>
                </a:solidFill>
                <a:latin typeface="Arial" pitchFamily="34" charset="0"/>
                <a:ea typeface="Arial" pitchFamily="34" charset="-122"/>
                <a:cs typeface="Arial" pitchFamily="34" charset="-120"/>
              </a:rPr>
              <a:t>时分复用（TDM）</a:t>
            </a:r>
            <a:endParaRPr lang="en-US" sz="2284" dirty="0"/>
          </a:p>
        </p:txBody>
      </p:sp>
      <p:sp>
        <p:nvSpPr>
          <p:cNvPr id="5" name="Object4"/>
          <p:cNvSpPr/>
          <p:nvPr/>
        </p:nvSpPr>
        <p:spPr>
          <a:xfrm>
            <a:off x="609905" y="2705481"/>
            <a:ext cx="2651760" cy="462915"/>
          </a:xfrm>
          <a:prstGeom prst="rect">
            <a:avLst/>
          </a:prstGeom>
          <a:noFill/>
          <a:ln/>
        </p:spPr>
        <p:txBody>
          <a:bodyPr wrap="square" lIns="0" tIns="0" rIns="0" bIns="0" rtlCol="0" anchor="t">
            <a:normAutofit/>
          </a:bodyPr>
          <a:lstStyle/>
          <a:p>
            <a:pPr algn="l">
              <a:lnSpc>
                <a:spcPts val="3198"/>
              </a:lnSpc>
            </a:pPr>
            <a:r>
              <a:rPr lang="en-US" sz="2300" b="0" dirty="0">
                <a:solidFill>
                  <a:srgbClr val="FFFFFF"/>
                </a:solidFill>
                <a:latin typeface="Arial" pitchFamily="34" charset="0"/>
                <a:ea typeface="Arial" pitchFamily="34" charset="-122"/>
                <a:cs typeface="Arial" pitchFamily="34" charset="-120"/>
              </a:rPr>
              <a:t>码分复用（CDM）</a:t>
            </a:r>
            <a:endParaRPr lang="en-US" sz="2284" dirty="0"/>
          </a:p>
        </p:txBody>
      </p:sp>
      <p:sp>
        <p:nvSpPr>
          <p:cNvPr id="6" name="Object5"/>
          <p:cNvSpPr/>
          <p:nvPr/>
        </p:nvSpPr>
        <p:spPr>
          <a:xfrm>
            <a:off x="609905" y="3343275"/>
            <a:ext cx="2560320" cy="462915"/>
          </a:xfrm>
          <a:prstGeom prst="rect">
            <a:avLst/>
          </a:prstGeom>
          <a:noFill/>
          <a:ln/>
        </p:spPr>
        <p:txBody>
          <a:bodyPr wrap="square" lIns="0" tIns="0" rIns="0" bIns="0" rtlCol="0" anchor="t">
            <a:normAutofit/>
          </a:bodyPr>
          <a:lstStyle/>
          <a:p>
            <a:pPr algn="l">
              <a:lnSpc>
                <a:spcPts val="3198"/>
              </a:lnSpc>
            </a:pPr>
            <a:r>
              <a:rPr lang="en-US" sz="2300" b="0" dirty="0">
                <a:solidFill>
                  <a:srgbClr val="FFFFFF"/>
                </a:solidFill>
                <a:latin typeface="Arial" pitchFamily="34" charset="0"/>
                <a:ea typeface="Arial" pitchFamily="34" charset="-122"/>
                <a:cs typeface="Arial" pitchFamily="34" charset="-120"/>
              </a:rPr>
              <a:t>空分复用（SDM）</a:t>
            </a:r>
            <a:endParaRPr lang="en-US" sz="2284" dirty="0"/>
          </a:p>
        </p:txBody>
      </p:sp>
      <p:pic>
        <p:nvPicPr>
          <p:cNvPr id="7" name="Object 6"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2862358"/>
            <a:ext cx="263347" cy="205740"/>
          </a:xfrm>
          <a:prstGeom prst="rect">
            <a:avLst/>
          </a:prstGeom>
        </p:spPr>
      </p:pic>
      <p:sp>
        <p:nvSpPr>
          <p:cNvPr id="8" name="Object7"/>
          <p:cNvSpPr/>
          <p:nvPr/>
        </p:nvSpPr>
        <p:spPr>
          <a:xfrm>
            <a:off x="256946" y="205740"/>
            <a:ext cx="274320" cy="154305"/>
          </a:xfrm>
          <a:prstGeom prst="rect">
            <a:avLst/>
          </a:prstGeom>
          <a:noFill/>
          <a:ln/>
        </p:spPr>
        <p:txBody>
          <a:bodyPr wrap="square" lIns="0" tIns="0" rIns="0" bIns="0" rtlCol="0" anchor="t">
            <a:normAutofit/>
          </a:bodyPr>
          <a:lstStyle/>
          <a:p>
            <a:pPr algn="l">
              <a:lnSpc>
                <a:spcPts val="1035"/>
              </a:lnSpc>
            </a:pPr>
            <a:r>
              <a:rPr lang="en-US" sz="1000" b="0" dirty="0">
                <a:solidFill>
                  <a:srgbClr val="FFFFFF"/>
                </a:solidFill>
                <a:latin typeface="Arial" pitchFamily="34" charset="0"/>
                <a:ea typeface="Arial" pitchFamily="34" charset="-122"/>
                <a:cs typeface="Arial" pitchFamily="34" charset="-120"/>
              </a:rPr>
              <a:t>绪论</a:t>
            </a:r>
            <a:endParaRPr lang="en-US" sz="973" dirty="0"/>
          </a:p>
        </p:txBody>
      </p:sp>
      <p:pic>
        <p:nvPicPr>
          <p:cNvPr id="9" name="Object 8"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56946" y="388849"/>
            <a:ext cx="256946" cy="22631"/>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name="Slide 42">
    <p:spTree>
      <p:nvGrpSpPr>
        <p:cNvPr id="1" name=""/>
        <p:cNvGrpSpPr/>
        <p:nvPr/>
      </p:nvGrpSpPr>
      <p:grpSpPr>
        <a:xfrm>
          <a:off x="0" y="0"/>
          <a:ext cx="0" cy="0"/>
          <a:chOff x="0" y="0"/>
          <a:chExt cx="0" cy="0"/>
        </a:xfrm>
      </p:grpSpPr>
      <p:sp>
        <p:nvSpPr>
          <p:cNvPr id="2" name="Object1"/>
          <p:cNvSpPr/>
          <p:nvPr/>
        </p:nvSpPr>
        <p:spPr>
          <a:xfrm>
            <a:off x="609905" y="642938"/>
            <a:ext cx="2286000" cy="771525"/>
          </a:xfrm>
          <a:prstGeom prst="rect">
            <a:avLst/>
          </a:prstGeom>
          <a:noFill/>
          <a:ln/>
        </p:spPr>
        <p:txBody>
          <a:bodyPr wrap="square" lIns="0" tIns="0" rIns="0" bIns="0" rtlCol="0" anchor="t">
            <a:normAutofit/>
          </a:bodyPr>
          <a:lstStyle/>
          <a:p>
            <a:pPr algn="l">
              <a:lnSpc>
                <a:spcPts val="5444"/>
              </a:lnSpc>
            </a:pPr>
            <a:r>
              <a:rPr lang="en-US" sz="4200" b="1" dirty="0">
                <a:solidFill>
                  <a:srgbClr val="FFFFFF"/>
                </a:solidFill>
                <a:latin typeface="Arial" pitchFamily="34" charset="0"/>
                <a:ea typeface="Arial" pitchFamily="34" charset="-122"/>
                <a:cs typeface="Arial" pitchFamily="34" charset="-120"/>
              </a:rPr>
              <a:t>通信方式</a:t>
            </a:r>
            <a:endParaRPr lang="en-US" sz="4188" dirty="0"/>
          </a:p>
        </p:txBody>
      </p:sp>
      <p:sp>
        <p:nvSpPr>
          <p:cNvPr id="3" name="Object2"/>
          <p:cNvSpPr/>
          <p:nvPr/>
        </p:nvSpPr>
        <p:spPr>
          <a:xfrm>
            <a:off x="609905" y="1429893"/>
            <a:ext cx="3749040" cy="462915"/>
          </a:xfrm>
          <a:prstGeom prst="rect">
            <a:avLst/>
          </a:prstGeom>
          <a:noFill/>
          <a:ln/>
        </p:spPr>
        <p:txBody>
          <a:bodyPr wrap="square" lIns="0" tIns="0" rIns="0" bIns="0" rtlCol="0" anchor="t">
            <a:normAutofit/>
          </a:bodyPr>
          <a:lstStyle/>
          <a:p>
            <a:pPr algn="l">
              <a:lnSpc>
                <a:spcPts val="3198"/>
              </a:lnSpc>
            </a:pPr>
            <a:r>
              <a:rPr lang="en-US" sz="2300" b="0" dirty="0">
                <a:solidFill>
                  <a:srgbClr val="FFFFFF"/>
                </a:solidFill>
                <a:latin typeface="Arial" pitchFamily="34" charset="0"/>
                <a:ea typeface="Arial" pitchFamily="34" charset="-122"/>
                <a:cs typeface="Arial" pitchFamily="34" charset="-120"/>
              </a:rPr>
              <a:t>按消息传送的方向与时间分</a:t>
            </a:r>
            <a:endParaRPr lang="en-US" sz="2284" dirty="0"/>
          </a:p>
        </p:txBody>
      </p:sp>
      <p:sp>
        <p:nvSpPr>
          <p:cNvPr id="4" name="Object3"/>
          <p:cNvSpPr/>
          <p:nvPr/>
        </p:nvSpPr>
        <p:spPr>
          <a:xfrm>
            <a:off x="609905" y="2067687"/>
            <a:ext cx="3108960" cy="462915"/>
          </a:xfrm>
          <a:prstGeom prst="rect">
            <a:avLst/>
          </a:prstGeom>
          <a:noFill/>
          <a:ln/>
        </p:spPr>
        <p:txBody>
          <a:bodyPr wrap="square" lIns="0" tIns="0" rIns="0" bIns="0" rtlCol="0" anchor="t">
            <a:normAutofit/>
          </a:bodyPr>
          <a:lstStyle/>
          <a:p>
            <a:pPr algn="l">
              <a:lnSpc>
                <a:spcPts val="3198"/>
              </a:lnSpc>
            </a:pPr>
            <a:r>
              <a:rPr lang="en-US" sz="2300" b="0" dirty="0">
                <a:solidFill>
                  <a:srgbClr val="FFFFFF"/>
                </a:solidFill>
                <a:latin typeface="Arial" pitchFamily="34" charset="0"/>
                <a:ea typeface="Arial" pitchFamily="34" charset="-122"/>
                <a:cs typeface="Arial" pitchFamily="34" charset="-120"/>
              </a:rPr>
              <a:t>按数字信号排序方式分</a:t>
            </a:r>
            <a:endParaRPr lang="en-US" sz="2284" dirty="0"/>
          </a:p>
        </p:txBody>
      </p:sp>
      <p:sp>
        <p:nvSpPr>
          <p:cNvPr id="5" name="Object4"/>
          <p:cNvSpPr/>
          <p:nvPr/>
        </p:nvSpPr>
        <p:spPr>
          <a:xfrm>
            <a:off x="609905" y="2705481"/>
            <a:ext cx="2560320" cy="462915"/>
          </a:xfrm>
          <a:prstGeom prst="rect">
            <a:avLst/>
          </a:prstGeom>
          <a:noFill/>
          <a:ln/>
        </p:spPr>
        <p:txBody>
          <a:bodyPr wrap="square" lIns="0" tIns="0" rIns="0" bIns="0" rtlCol="0" anchor="t">
            <a:normAutofit/>
          </a:bodyPr>
          <a:lstStyle/>
          <a:p>
            <a:pPr algn="l">
              <a:lnSpc>
                <a:spcPts val="3198"/>
              </a:lnSpc>
            </a:pPr>
            <a:r>
              <a:rPr lang="en-US" sz="2300" b="0" dirty="0">
                <a:solidFill>
                  <a:srgbClr val="FFFFFF"/>
                </a:solidFill>
                <a:latin typeface="Arial" pitchFamily="34" charset="0"/>
                <a:ea typeface="Arial" pitchFamily="34" charset="-122"/>
                <a:cs typeface="Arial" pitchFamily="34" charset="-120"/>
              </a:rPr>
              <a:t>按通信网络形式分</a:t>
            </a:r>
            <a:endParaRPr lang="en-US" sz="2284" dirty="0"/>
          </a:p>
        </p:txBody>
      </p:sp>
      <p:pic>
        <p:nvPicPr>
          <p:cNvPr id="6" name="Object 5"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2862358"/>
            <a:ext cx="263347" cy="205740"/>
          </a:xfrm>
          <a:prstGeom prst="rect">
            <a:avLst/>
          </a:prstGeom>
        </p:spPr>
      </p:pic>
      <p:sp>
        <p:nvSpPr>
          <p:cNvPr id="7" name="Object6"/>
          <p:cNvSpPr/>
          <p:nvPr/>
        </p:nvSpPr>
        <p:spPr>
          <a:xfrm>
            <a:off x="256946" y="205740"/>
            <a:ext cx="274320" cy="154305"/>
          </a:xfrm>
          <a:prstGeom prst="rect">
            <a:avLst/>
          </a:prstGeom>
          <a:noFill/>
          <a:ln/>
        </p:spPr>
        <p:txBody>
          <a:bodyPr wrap="square" lIns="0" tIns="0" rIns="0" bIns="0" rtlCol="0" anchor="t">
            <a:normAutofit/>
          </a:bodyPr>
          <a:lstStyle/>
          <a:p>
            <a:pPr algn="l">
              <a:lnSpc>
                <a:spcPts val="1035"/>
              </a:lnSpc>
            </a:pPr>
            <a:r>
              <a:rPr lang="en-US" sz="1000" b="0" dirty="0">
                <a:solidFill>
                  <a:srgbClr val="FFFFFF"/>
                </a:solidFill>
                <a:latin typeface="Arial" pitchFamily="34" charset="0"/>
                <a:ea typeface="Arial" pitchFamily="34" charset="-122"/>
                <a:cs typeface="Arial" pitchFamily="34" charset="-120"/>
              </a:rPr>
              <a:t>绪论</a:t>
            </a:r>
            <a:endParaRPr lang="en-US" sz="973" dirty="0"/>
          </a:p>
        </p:txBody>
      </p:sp>
      <p:pic>
        <p:nvPicPr>
          <p:cNvPr id="8" name="Object 7"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56946" y="388849"/>
            <a:ext cx="256946" cy="22631"/>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name="Slide 43">
    <p:spTree>
      <p:nvGrpSpPr>
        <p:cNvPr id="1" name=""/>
        <p:cNvGrpSpPr/>
        <p:nvPr/>
      </p:nvGrpSpPr>
      <p:grpSpPr>
        <a:xfrm>
          <a:off x="0" y="0"/>
          <a:ext cx="0" cy="0"/>
          <a:chOff x="0" y="0"/>
          <a:chExt cx="0" cy="0"/>
        </a:xfrm>
      </p:grpSpPr>
      <p:sp>
        <p:nvSpPr>
          <p:cNvPr id="2" name="Object1"/>
          <p:cNvSpPr/>
          <p:nvPr/>
        </p:nvSpPr>
        <p:spPr>
          <a:xfrm>
            <a:off x="609905" y="642938"/>
            <a:ext cx="6858000" cy="771525"/>
          </a:xfrm>
          <a:prstGeom prst="rect">
            <a:avLst/>
          </a:prstGeom>
          <a:noFill/>
          <a:ln/>
        </p:spPr>
        <p:txBody>
          <a:bodyPr wrap="square" lIns="0" tIns="0" rIns="0" bIns="0" rtlCol="0" anchor="t">
            <a:normAutofit/>
          </a:bodyPr>
          <a:lstStyle/>
          <a:p>
            <a:pPr algn="l">
              <a:lnSpc>
                <a:spcPts val="5444"/>
              </a:lnSpc>
            </a:pPr>
            <a:r>
              <a:rPr lang="en-US" sz="4200" b="1" dirty="0">
                <a:solidFill>
                  <a:srgbClr val="FFFFFF"/>
                </a:solidFill>
                <a:latin typeface="Arial" pitchFamily="34" charset="0"/>
                <a:ea typeface="Arial" pitchFamily="34" charset="-122"/>
                <a:cs typeface="Arial" pitchFamily="34" charset="-120"/>
              </a:rPr>
              <a:t>按消息传送的方向与时间分</a:t>
            </a:r>
            <a:endParaRPr lang="en-US" sz="4188" dirty="0"/>
          </a:p>
        </p:txBody>
      </p:sp>
      <p:sp>
        <p:nvSpPr>
          <p:cNvPr id="3" name="Object2"/>
          <p:cNvSpPr/>
          <p:nvPr/>
        </p:nvSpPr>
        <p:spPr>
          <a:xfrm>
            <a:off x="609905" y="1429893"/>
            <a:ext cx="640080" cy="462915"/>
          </a:xfrm>
          <a:prstGeom prst="rect">
            <a:avLst/>
          </a:prstGeom>
          <a:noFill/>
          <a:ln/>
        </p:spPr>
        <p:txBody>
          <a:bodyPr wrap="square" lIns="0" tIns="0" rIns="0" bIns="0" rtlCol="0" anchor="t">
            <a:normAutofit/>
          </a:bodyPr>
          <a:lstStyle/>
          <a:p>
            <a:pPr algn="l">
              <a:lnSpc>
                <a:spcPts val="3198"/>
              </a:lnSpc>
            </a:pPr>
            <a:r>
              <a:rPr lang="en-US" sz="2300" b="0" dirty="0">
                <a:solidFill>
                  <a:srgbClr val="FFFFFF"/>
                </a:solidFill>
                <a:latin typeface="Arial" pitchFamily="34" charset="0"/>
                <a:ea typeface="Arial" pitchFamily="34" charset="-122"/>
                <a:cs typeface="Arial" pitchFamily="34" charset="-120"/>
              </a:rPr>
              <a:t>单工</a:t>
            </a:r>
            <a:endParaRPr lang="en-US" sz="2284" dirty="0"/>
          </a:p>
        </p:txBody>
      </p:sp>
      <p:sp>
        <p:nvSpPr>
          <p:cNvPr id="4" name="Object3"/>
          <p:cNvSpPr/>
          <p:nvPr/>
        </p:nvSpPr>
        <p:spPr>
          <a:xfrm>
            <a:off x="609905" y="2067687"/>
            <a:ext cx="1005840" cy="462915"/>
          </a:xfrm>
          <a:prstGeom prst="rect">
            <a:avLst/>
          </a:prstGeom>
          <a:noFill/>
          <a:ln/>
        </p:spPr>
        <p:txBody>
          <a:bodyPr wrap="square" lIns="0" tIns="0" rIns="0" bIns="0" rtlCol="0" anchor="t">
            <a:normAutofit/>
          </a:bodyPr>
          <a:lstStyle/>
          <a:p>
            <a:pPr algn="l">
              <a:lnSpc>
                <a:spcPts val="3198"/>
              </a:lnSpc>
            </a:pPr>
            <a:r>
              <a:rPr lang="en-US" sz="2300" b="0" dirty="0">
                <a:solidFill>
                  <a:srgbClr val="FFFFFF"/>
                </a:solidFill>
                <a:latin typeface="Arial" pitchFamily="34" charset="0"/>
                <a:ea typeface="Arial" pitchFamily="34" charset="-122"/>
                <a:cs typeface="Arial" pitchFamily="34" charset="-120"/>
              </a:rPr>
              <a:t>半双工</a:t>
            </a:r>
            <a:endParaRPr lang="en-US" sz="2284" dirty="0"/>
          </a:p>
        </p:txBody>
      </p:sp>
      <p:sp>
        <p:nvSpPr>
          <p:cNvPr id="5" name="Object4"/>
          <p:cNvSpPr/>
          <p:nvPr/>
        </p:nvSpPr>
        <p:spPr>
          <a:xfrm>
            <a:off x="609905" y="2705481"/>
            <a:ext cx="1005840" cy="462915"/>
          </a:xfrm>
          <a:prstGeom prst="rect">
            <a:avLst/>
          </a:prstGeom>
          <a:noFill/>
          <a:ln/>
        </p:spPr>
        <p:txBody>
          <a:bodyPr wrap="square" lIns="0" tIns="0" rIns="0" bIns="0" rtlCol="0" anchor="t">
            <a:normAutofit/>
          </a:bodyPr>
          <a:lstStyle/>
          <a:p>
            <a:pPr algn="l">
              <a:lnSpc>
                <a:spcPts val="3198"/>
              </a:lnSpc>
            </a:pPr>
            <a:r>
              <a:rPr lang="en-US" sz="2300" b="0" dirty="0">
                <a:solidFill>
                  <a:srgbClr val="FFFFFF"/>
                </a:solidFill>
                <a:latin typeface="Arial" pitchFamily="34" charset="0"/>
                <a:ea typeface="Arial" pitchFamily="34" charset="-122"/>
                <a:cs typeface="Arial" pitchFamily="34" charset="-120"/>
              </a:rPr>
              <a:t>全双工</a:t>
            </a:r>
            <a:endParaRPr lang="en-US" sz="2284" dirty="0"/>
          </a:p>
        </p:txBody>
      </p:sp>
      <p:sp>
        <p:nvSpPr>
          <p:cNvPr id="6" name="Object5"/>
          <p:cNvSpPr/>
          <p:nvPr/>
        </p:nvSpPr>
        <p:spPr>
          <a:xfrm>
            <a:off x="609905" y="3343275"/>
            <a:ext cx="0" cy="0"/>
          </a:xfrm>
          <a:prstGeom prst="rect">
            <a:avLst/>
          </a:prstGeom>
          <a:noFill/>
          <a:ln/>
        </p:spPr>
        <p:txBody>
          <a:bodyPr wrap="square" lIns="0" tIns="0" rIns="0" bIns="0" rtlCol="0" anchor="t">
            <a:normAutofit fontScale="25000" lnSpcReduction="20000"/>
          </a:bodyPr>
          <a:lstStyle/>
          <a:p>
            <a:pPr algn="l">
              <a:lnSpc>
                <a:spcPts val="3198"/>
              </a:lnSpc>
            </a:pPr>
            <a:endParaRPr lang="en-US" sz="2284" dirty="0"/>
          </a:p>
        </p:txBody>
      </p:sp>
      <p:pic>
        <p:nvPicPr>
          <p:cNvPr id="7" name="Object 6"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71170" y="3404997"/>
            <a:ext cx="309067" cy="308610"/>
          </a:xfrm>
          <a:prstGeom prst="rect">
            <a:avLst/>
          </a:prstGeom>
        </p:spPr>
      </p:pic>
      <p:pic>
        <p:nvPicPr>
          <p:cNvPr id="8" name="Object 7"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0" y="2862358"/>
            <a:ext cx="263347" cy="205740"/>
          </a:xfrm>
          <a:prstGeom prst="rect">
            <a:avLst/>
          </a:prstGeom>
        </p:spPr>
      </p:pic>
      <p:sp>
        <p:nvSpPr>
          <p:cNvPr id="9" name="Object8"/>
          <p:cNvSpPr/>
          <p:nvPr/>
        </p:nvSpPr>
        <p:spPr>
          <a:xfrm>
            <a:off x="256946" y="205740"/>
            <a:ext cx="274320" cy="154305"/>
          </a:xfrm>
          <a:prstGeom prst="rect">
            <a:avLst/>
          </a:prstGeom>
          <a:noFill/>
          <a:ln/>
        </p:spPr>
        <p:txBody>
          <a:bodyPr wrap="square" lIns="0" tIns="0" rIns="0" bIns="0" rtlCol="0" anchor="t">
            <a:normAutofit/>
          </a:bodyPr>
          <a:lstStyle/>
          <a:p>
            <a:pPr algn="l">
              <a:lnSpc>
                <a:spcPts val="1035"/>
              </a:lnSpc>
            </a:pPr>
            <a:r>
              <a:rPr lang="en-US" sz="1000" b="0" dirty="0">
                <a:solidFill>
                  <a:srgbClr val="FFFFFF"/>
                </a:solidFill>
                <a:latin typeface="Arial" pitchFamily="34" charset="0"/>
                <a:ea typeface="Arial" pitchFamily="34" charset="-122"/>
                <a:cs typeface="Arial" pitchFamily="34" charset="-120"/>
              </a:rPr>
              <a:t>绪论</a:t>
            </a:r>
            <a:endParaRPr lang="en-US" sz="973" dirty="0"/>
          </a:p>
        </p:txBody>
      </p:sp>
      <p:pic>
        <p:nvPicPr>
          <p:cNvPr id="10" name="Object 9"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56946" y="388849"/>
            <a:ext cx="256946" cy="22631"/>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name="Slide 44">
    <p:spTree>
      <p:nvGrpSpPr>
        <p:cNvPr id="1" name=""/>
        <p:cNvGrpSpPr/>
        <p:nvPr/>
      </p:nvGrpSpPr>
      <p:grpSpPr>
        <a:xfrm>
          <a:off x="0" y="0"/>
          <a:ext cx="0" cy="0"/>
          <a:chOff x="0" y="0"/>
          <a:chExt cx="0" cy="0"/>
        </a:xfrm>
      </p:grpSpPr>
      <p:pic>
        <p:nvPicPr>
          <p:cNvPr id="2" name="Object 1" descr="file://C:\Users\tons\AppData\Roaming\XMind\Electron v3\vana\workbooks\f4ea90d42ceac6a1d5eb8b85d1\resources\6c336c6cdab74bd0d0b5b92c09e3f1f13e70d38088cfd5c78586235e43716f33.png"/>
          <p:cNvPicPr>
            <a:picLocks noChangeAspect="1"/>
          </p:cNvPicPr>
          <p:nvPr/>
        </p:nvPicPr>
        <p:blipFill>
          <a:blip r:embed="rId3"/>
          <a:stretch>
            <a:fillRect/>
          </a:stretch>
        </p:blipFill>
        <p:spPr>
          <a:xfrm>
            <a:off x="3756355" y="1285875"/>
            <a:ext cx="1632204" cy="2571750"/>
          </a:xfrm>
          <a:prstGeom prst="rect">
            <a:avLst/>
          </a:prstGeom>
        </p:spPr>
      </p:pic>
      <p:sp>
        <p:nvSpPr>
          <p:cNvPr id="3" name="Object2"/>
          <p:cNvSpPr/>
          <p:nvPr/>
        </p:nvSpPr>
        <p:spPr>
          <a:xfrm>
            <a:off x="256946" y="205740"/>
            <a:ext cx="274320" cy="154305"/>
          </a:xfrm>
          <a:prstGeom prst="rect">
            <a:avLst/>
          </a:prstGeom>
          <a:noFill/>
          <a:ln/>
        </p:spPr>
        <p:txBody>
          <a:bodyPr wrap="square" lIns="0" tIns="0" rIns="0" bIns="0" rtlCol="0" anchor="t">
            <a:normAutofit/>
          </a:bodyPr>
          <a:lstStyle/>
          <a:p>
            <a:pPr algn="l">
              <a:lnSpc>
                <a:spcPts val="1035"/>
              </a:lnSpc>
            </a:pPr>
            <a:r>
              <a:rPr lang="en-US" sz="1000" b="0" dirty="0">
                <a:solidFill>
                  <a:srgbClr val="FFFFFF"/>
                </a:solidFill>
                <a:latin typeface="Arial" pitchFamily="34" charset="0"/>
                <a:ea typeface="Arial" pitchFamily="34" charset="-122"/>
                <a:cs typeface="Arial" pitchFamily="34" charset="-120"/>
              </a:rPr>
              <a:t>绪论</a:t>
            </a:r>
            <a:endParaRPr lang="en-US" sz="973" dirty="0"/>
          </a:p>
        </p:txBody>
      </p:sp>
      <p:pic>
        <p:nvPicPr>
          <p:cNvPr id="4" name="Object 3"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56946" y="388849"/>
            <a:ext cx="256946" cy="22631"/>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name="Slide 45">
    <p:spTree>
      <p:nvGrpSpPr>
        <p:cNvPr id="1" name=""/>
        <p:cNvGrpSpPr/>
        <p:nvPr/>
      </p:nvGrpSpPr>
      <p:grpSpPr>
        <a:xfrm>
          <a:off x="0" y="0"/>
          <a:ext cx="0" cy="0"/>
          <a:chOff x="0" y="0"/>
          <a:chExt cx="0" cy="0"/>
        </a:xfrm>
      </p:grpSpPr>
      <p:sp>
        <p:nvSpPr>
          <p:cNvPr id="2" name="Object1"/>
          <p:cNvSpPr/>
          <p:nvPr/>
        </p:nvSpPr>
        <p:spPr>
          <a:xfrm>
            <a:off x="609905" y="642938"/>
            <a:ext cx="5669280" cy="771525"/>
          </a:xfrm>
          <a:prstGeom prst="rect">
            <a:avLst/>
          </a:prstGeom>
          <a:noFill/>
          <a:ln/>
        </p:spPr>
        <p:txBody>
          <a:bodyPr wrap="square" lIns="0" tIns="0" rIns="0" bIns="0" rtlCol="0" anchor="t">
            <a:normAutofit/>
          </a:bodyPr>
          <a:lstStyle/>
          <a:p>
            <a:pPr algn="l">
              <a:lnSpc>
                <a:spcPts val="5444"/>
              </a:lnSpc>
            </a:pPr>
            <a:r>
              <a:rPr lang="en-US" sz="4200" b="1" dirty="0">
                <a:solidFill>
                  <a:srgbClr val="FFFFFF"/>
                </a:solidFill>
                <a:latin typeface="Arial" pitchFamily="34" charset="0"/>
                <a:ea typeface="Arial" pitchFamily="34" charset="-122"/>
                <a:cs typeface="Arial" pitchFamily="34" charset="-120"/>
              </a:rPr>
              <a:t>按数字信号排序方式分</a:t>
            </a:r>
            <a:endParaRPr lang="en-US" sz="4188" dirty="0"/>
          </a:p>
        </p:txBody>
      </p:sp>
      <p:sp>
        <p:nvSpPr>
          <p:cNvPr id="3" name="Object2"/>
          <p:cNvSpPr/>
          <p:nvPr/>
        </p:nvSpPr>
        <p:spPr>
          <a:xfrm>
            <a:off x="609905" y="1429893"/>
            <a:ext cx="1280160" cy="462915"/>
          </a:xfrm>
          <a:prstGeom prst="rect">
            <a:avLst/>
          </a:prstGeom>
          <a:noFill/>
          <a:ln/>
        </p:spPr>
        <p:txBody>
          <a:bodyPr wrap="square" lIns="0" tIns="0" rIns="0" bIns="0" rtlCol="0" anchor="t">
            <a:normAutofit/>
          </a:bodyPr>
          <a:lstStyle/>
          <a:p>
            <a:pPr algn="l">
              <a:lnSpc>
                <a:spcPts val="3198"/>
              </a:lnSpc>
            </a:pPr>
            <a:r>
              <a:rPr lang="en-US" sz="2300" b="0" dirty="0">
                <a:solidFill>
                  <a:srgbClr val="FFFFFF"/>
                </a:solidFill>
                <a:latin typeface="Arial" pitchFamily="34" charset="0"/>
                <a:ea typeface="Arial" pitchFamily="34" charset="-122"/>
                <a:cs typeface="Arial" pitchFamily="34" charset="-120"/>
              </a:rPr>
              <a:t>串序传输</a:t>
            </a:r>
            <a:endParaRPr lang="en-US" sz="2284" dirty="0"/>
          </a:p>
        </p:txBody>
      </p:sp>
      <p:sp>
        <p:nvSpPr>
          <p:cNvPr id="4" name="Object3"/>
          <p:cNvSpPr/>
          <p:nvPr/>
        </p:nvSpPr>
        <p:spPr>
          <a:xfrm>
            <a:off x="609905" y="2067687"/>
            <a:ext cx="1280160" cy="462915"/>
          </a:xfrm>
          <a:prstGeom prst="rect">
            <a:avLst/>
          </a:prstGeom>
          <a:noFill/>
          <a:ln/>
        </p:spPr>
        <p:txBody>
          <a:bodyPr wrap="square" lIns="0" tIns="0" rIns="0" bIns="0" rtlCol="0" anchor="t">
            <a:normAutofit/>
          </a:bodyPr>
          <a:lstStyle/>
          <a:p>
            <a:pPr algn="l">
              <a:lnSpc>
                <a:spcPts val="3198"/>
              </a:lnSpc>
            </a:pPr>
            <a:r>
              <a:rPr lang="en-US" sz="2300" b="0" dirty="0">
                <a:solidFill>
                  <a:srgbClr val="FFFFFF"/>
                </a:solidFill>
                <a:latin typeface="Arial" pitchFamily="34" charset="0"/>
                <a:ea typeface="Arial" pitchFamily="34" charset="-122"/>
                <a:cs typeface="Arial" pitchFamily="34" charset="-120"/>
              </a:rPr>
              <a:t>并序传输</a:t>
            </a:r>
            <a:endParaRPr lang="en-US" sz="2284" dirty="0"/>
          </a:p>
        </p:txBody>
      </p:sp>
      <p:sp>
        <p:nvSpPr>
          <p:cNvPr id="5" name="Object4"/>
          <p:cNvSpPr/>
          <p:nvPr/>
        </p:nvSpPr>
        <p:spPr>
          <a:xfrm>
            <a:off x="609905" y="2705481"/>
            <a:ext cx="0" cy="0"/>
          </a:xfrm>
          <a:prstGeom prst="rect">
            <a:avLst/>
          </a:prstGeom>
          <a:noFill/>
          <a:ln/>
        </p:spPr>
        <p:txBody>
          <a:bodyPr wrap="square" lIns="0" tIns="0" rIns="0" bIns="0" rtlCol="0" anchor="t">
            <a:normAutofit fontScale="25000" lnSpcReduction="20000"/>
          </a:bodyPr>
          <a:lstStyle/>
          <a:p>
            <a:pPr algn="l">
              <a:lnSpc>
                <a:spcPts val="3198"/>
              </a:lnSpc>
            </a:pPr>
            <a:endParaRPr lang="en-US" sz="2284" dirty="0"/>
          </a:p>
        </p:txBody>
      </p:sp>
      <p:pic>
        <p:nvPicPr>
          <p:cNvPr id="6" name="Object 5"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71170" y="2767203"/>
            <a:ext cx="309067" cy="308610"/>
          </a:xfrm>
          <a:prstGeom prst="rect">
            <a:avLst/>
          </a:prstGeom>
        </p:spPr>
      </p:pic>
      <p:pic>
        <p:nvPicPr>
          <p:cNvPr id="7" name="Object 6"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0" y="2862358"/>
            <a:ext cx="263347" cy="205740"/>
          </a:xfrm>
          <a:prstGeom prst="rect">
            <a:avLst/>
          </a:prstGeom>
        </p:spPr>
      </p:pic>
      <p:sp>
        <p:nvSpPr>
          <p:cNvPr id="8" name="Object7"/>
          <p:cNvSpPr/>
          <p:nvPr/>
        </p:nvSpPr>
        <p:spPr>
          <a:xfrm>
            <a:off x="256946" y="205740"/>
            <a:ext cx="274320" cy="154305"/>
          </a:xfrm>
          <a:prstGeom prst="rect">
            <a:avLst/>
          </a:prstGeom>
          <a:noFill/>
          <a:ln/>
        </p:spPr>
        <p:txBody>
          <a:bodyPr wrap="square" lIns="0" tIns="0" rIns="0" bIns="0" rtlCol="0" anchor="t">
            <a:normAutofit/>
          </a:bodyPr>
          <a:lstStyle/>
          <a:p>
            <a:pPr algn="l">
              <a:lnSpc>
                <a:spcPts val="1035"/>
              </a:lnSpc>
            </a:pPr>
            <a:r>
              <a:rPr lang="en-US" sz="1000" b="0" dirty="0">
                <a:solidFill>
                  <a:srgbClr val="FFFFFF"/>
                </a:solidFill>
                <a:latin typeface="Arial" pitchFamily="34" charset="0"/>
                <a:ea typeface="Arial" pitchFamily="34" charset="-122"/>
                <a:cs typeface="Arial" pitchFamily="34" charset="-120"/>
              </a:rPr>
              <a:t>绪论</a:t>
            </a:r>
            <a:endParaRPr lang="en-US" sz="973" dirty="0"/>
          </a:p>
        </p:txBody>
      </p:sp>
      <p:pic>
        <p:nvPicPr>
          <p:cNvPr id="9" name="Object 8"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56946" y="388849"/>
            <a:ext cx="256946" cy="22631"/>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name="Slide 46">
    <p:spTree>
      <p:nvGrpSpPr>
        <p:cNvPr id="1" name=""/>
        <p:cNvGrpSpPr/>
        <p:nvPr/>
      </p:nvGrpSpPr>
      <p:grpSpPr>
        <a:xfrm>
          <a:off x="0" y="0"/>
          <a:ext cx="0" cy="0"/>
          <a:chOff x="0" y="0"/>
          <a:chExt cx="0" cy="0"/>
        </a:xfrm>
      </p:grpSpPr>
      <p:pic>
        <p:nvPicPr>
          <p:cNvPr id="2" name="Object 1" descr="file://C:\Users\tons\AppData\Roaming\XMind\Electron v3\vana\workbooks\f4ea90d42ceac6a1d5eb8b85d1\resources\5773ee14408edda93694bbc71a8e3587b2d75fcdd94940d874ae63ff6f0be9d3.png"/>
          <p:cNvPicPr>
            <a:picLocks noChangeAspect="1"/>
          </p:cNvPicPr>
          <p:nvPr/>
        </p:nvPicPr>
        <p:blipFill>
          <a:blip r:embed="rId3"/>
          <a:stretch>
            <a:fillRect/>
          </a:stretch>
        </p:blipFill>
        <p:spPr>
          <a:xfrm>
            <a:off x="609905" y="1103795"/>
            <a:ext cx="7925105" cy="2936424"/>
          </a:xfrm>
          <a:prstGeom prst="rect">
            <a:avLst/>
          </a:prstGeom>
        </p:spPr>
      </p:pic>
      <p:sp>
        <p:nvSpPr>
          <p:cNvPr id="3" name="Object2"/>
          <p:cNvSpPr/>
          <p:nvPr/>
        </p:nvSpPr>
        <p:spPr>
          <a:xfrm>
            <a:off x="256946" y="205740"/>
            <a:ext cx="274320" cy="154305"/>
          </a:xfrm>
          <a:prstGeom prst="rect">
            <a:avLst/>
          </a:prstGeom>
          <a:noFill/>
          <a:ln/>
        </p:spPr>
        <p:txBody>
          <a:bodyPr wrap="square" lIns="0" tIns="0" rIns="0" bIns="0" rtlCol="0" anchor="t">
            <a:normAutofit/>
          </a:bodyPr>
          <a:lstStyle/>
          <a:p>
            <a:pPr algn="l">
              <a:lnSpc>
                <a:spcPts val="1035"/>
              </a:lnSpc>
            </a:pPr>
            <a:r>
              <a:rPr lang="en-US" sz="1000" b="0" dirty="0">
                <a:solidFill>
                  <a:srgbClr val="FFFFFF"/>
                </a:solidFill>
                <a:latin typeface="Arial" pitchFamily="34" charset="0"/>
                <a:ea typeface="Arial" pitchFamily="34" charset="-122"/>
                <a:cs typeface="Arial" pitchFamily="34" charset="-120"/>
              </a:rPr>
              <a:t>绪论</a:t>
            </a:r>
            <a:endParaRPr lang="en-US" sz="973" dirty="0"/>
          </a:p>
        </p:txBody>
      </p:sp>
      <p:pic>
        <p:nvPicPr>
          <p:cNvPr id="4" name="Object 3"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56946" y="388849"/>
            <a:ext cx="256946" cy="22631"/>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name="Slide 47">
    <p:spTree>
      <p:nvGrpSpPr>
        <p:cNvPr id="1" name=""/>
        <p:cNvGrpSpPr/>
        <p:nvPr/>
      </p:nvGrpSpPr>
      <p:grpSpPr>
        <a:xfrm>
          <a:off x="0" y="0"/>
          <a:ext cx="0" cy="0"/>
          <a:chOff x="0" y="0"/>
          <a:chExt cx="0" cy="0"/>
        </a:xfrm>
      </p:grpSpPr>
      <p:sp>
        <p:nvSpPr>
          <p:cNvPr id="2" name="Object1"/>
          <p:cNvSpPr/>
          <p:nvPr/>
        </p:nvSpPr>
        <p:spPr>
          <a:xfrm>
            <a:off x="609905" y="642938"/>
            <a:ext cx="4572000" cy="771525"/>
          </a:xfrm>
          <a:prstGeom prst="rect">
            <a:avLst/>
          </a:prstGeom>
          <a:noFill/>
          <a:ln/>
        </p:spPr>
        <p:txBody>
          <a:bodyPr wrap="square" lIns="0" tIns="0" rIns="0" bIns="0" rtlCol="0" anchor="t">
            <a:normAutofit/>
          </a:bodyPr>
          <a:lstStyle/>
          <a:p>
            <a:pPr algn="l">
              <a:lnSpc>
                <a:spcPts val="5444"/>
              </a:lnSpc>
            </a:pPr>
            <a:r>
              <a:rPr lang="en-US" sz="4200" b="1" dirty="0">
                <a:solidFill>
                  <a:srgbClr val="FFFFFF"/>
                </a:solidFill>
                <a:latin typeface="Arial" pitchFamily="34" charset="0"/>
                <a:ea typeface="Arial" pitchFamily="34" charset="-122"/>
                <a:cs typeface="Arial" pitchFamily="34" charset="-120"/>
              </a:rPr>
              <a:t>按通信网络形式分</a:t>
            </a:r>
            <a:endParaRPr lang="en-US" sz="4188" dirty="0"/>
          </a:p>
        </p:txBody>
      </p:sp>
      <p:sp>
        <p:nvSpPr>
          <p:cNvPr id="3" name="Object2"/>
          <p:cNvSpPr/>
          <p:nvPr/>
        </p:nvSpPr>
        <p:spPr>
          <a:xfrm>
            <a:off x="609905" y="1429893"/>
            <a:ext cx="1554480" cy="462915"/>
          </a:xfrm>
          <a:prstGeom prst="rect">
            <a:avLst/>
          </a:prstGeom>
          <a:noFill/>
          <a:ln/>
        </p:spPr>
        <p:txBody>
          <a:bodyPr wrap="square" lIns="0" tIns="0" rIns="0" bIns="0" rtlCol="0" anchor="t">
            <a:normAutofit/>
          </a:bodyPr>
          <a:lstStyle/>
          <a:p>
            <a:pPr algn="l">
              <a:lnSpc>
                <a:spcPts val="3198"/>
              </a:lnSpc>
            </a:pPr>
            <a:r>
              <a:rPr lang="en-US" sz="2300" b="0" dirty="0">
                <a:solidFill>
                  <a:srgbClr val="FFFFFF"/>
                </a:solidFill>
                <a:latin typeface="Arial" pitchFamily="34" charset="0"/>
                <a:ea typeface="Arial" pitchFamily="34" charset="-122"/>
                <a:cs typeface="Arial" pitchFamily="34" charset="-120"/>
              </a:rPr>
              <a:t>点对点直通</a:t>
            </a:r>
            <a:endParaRPr lang="en-US" sz="2284" dirty="0"/>
          </a:p>
        </p:txBody>
      </p:sp>
      <p:sp>
        <p:nvSpPr>
          <p:cNvPr id="4" name="Object3"/>
          <p:cNvSpPr/>
          <p:nvPr/>
        </p:nvSpPr>
        <p:spPr>
          <a:xfrm>
            <a:off x="609905" y="2067687"/>
            <a:ext cx="1920240" cy="462915"/>
          </a:xfrm>
          <a:prstGeom prst="rect">
            <a:avLst/>
          </a:prstGeom>
          <a:noFill/>
          <a:ln/>
        </p:spPr>
        <p:txBody>
          <a:bodyPr wrap="square" lIns="0" tIns="0" rIns="0" bIns="0" rtlCol="0" anchor="t">
            <a:normAutofit/>
          </a:bodyPr>
          <a:lstStyle/>
          <a:p>
            <a:pPr algn="l">
              <a:lnSpc>
                <a:spcPts val="3198"/>
              </a:lnSpc>
            </a:pPr>
            <a:r>
              <a:rPr lang="en-US" sz="2300" b="0" dirty="0">
                <a:solidFill>
                  <a:srgbClr val="FFFFFF"/>
                </a:solidFill>
                <a:latin typeface="Arial" pitchFamily="34" charset="0"/>
                <a:ea typeface="Arial" pitchFamily="34" charset="-122"/>
                <a:cs typeface="Arial" pitchFamily="34" charset="-120"/>
              </a:rPr>
              <a:t>交换式网通信</a:t>
            </a:r>
            <a:endParaRPr lang="en-US" sz="2284" dirty="0"/>
          </a:p>
        </p:txBody>
      </p:sp>
      <p:sp>
        <p:nvSpPr>
          <p:cNvPr id="5" name="Object4"/>
          <p:cNvSpPr/>
          <p:nvPr/>
        </p:nvSpPr>
        <p:spPr>
          <a:xfrm>
            <a:off x="609905" y="2705481"/>
            <a:ext cx="0" cy="0"/>
          </a:xfrm>
          <a:prstGeom prst="rect">
            <a:avLst/>
          </a:prstGeom>
          <a:noFill/>
          <a:ln/>
        </p:spPr>
        <p:txBody>
          <a:bodyPr wrap="square" lIns="0" tIns="0" rIns="0" bIns="0" rtlCol="0" anchor="t">
            <a:normAutofit fontScale="25000" lnSpcReduction="20000"/>
          </a:bodyPr>
          <a:lstStyle/>
          <a:p>
            <a:pPr algn="l">
              <a:lnSpc>
                <a:spcPts val="3198"/>
              </a:lnSpc>
            </a:pPr>
            <a:endParaRPr lang="en-US" sz="2284" dirty="0"/>
          </a:p>
        </p:txBody>
      </p:sp>
      <p:pic>
        <p:nvPicPr>
          <p:cNvPr id="6" name="Object 5"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71170" y="2767203"/>
            <a:ext cx="309067" cy="308610"/>
          </a:xfrm>
          <a:prstGeom prst="rect">
            <a:avLst/>
          </a:prstGeom>
        </p:spPr>
      </p:pic>
      <p:pic>
        <p:nvPicPr>
          <p:cNvPr id="7" name="Object 6"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0" y="2862358"/>
            <a:ext cx="263347" cy="205740"/>
          </a:xfrm>
          <a:prstGeom prst="rect">
            <a:avLst/>
          </a:prstGeom>
        </p:spPr>
      </p:pic>
      <p:sp>
        <p:nvSpPr>
          <p:cNvPr id="8" name="Object7"/>
          <p:cNvSpPr/>
          <p:nvPr/>
        </p:nvSpPr>
        <p:spPr>
          <a:xfrm>
            <a:off x="256946" y="205740"/>
            <a:ext cx="274320" cy="154305"/>
          </a:xfrm>
          <a:prstGeom prst="rect">
            <a:avLst/>
          </a:prstGeom>
          <a:noFill/>
          <a:ln/>
        </p:spPr>
        <p:txBody>
          <a:bodyPr wrap="square" lIns="0" tIns="0" rIns="0" bIns="0" rtlCol="0" anchor="t">
            <a:normAutofit/>
          </a:bodyPr>
          <a:lstStyle/>
          <a:p>
            <a:pPr algn="l">
              <a:lnSpc>
                <a:spcPts val="1035"/>
              </a:lnSpc>
            </a:pPr>
            <a:r>
              <a:rPr lang="en-US" sz="1000" b="0" dirty="0">
                <a:solidFill>
                  <a:srgbClr val="FFFFFF"/>
                </a:solidFill>
                <a:latin typeface="Arial" pitchFamily="34" charset="0"/>
                <a:ea typeface="Arial" pitchFamily="34" charset="-122"/>
                <a:cs typeface="Arial" pitchFamily="34" charset="-120"/>
              </a:rPr>
              <a:t>绪论</a:t>
            </a:r>
            <a:endParaRPr lang="en-US" sz="973" dirty="0"/>
          </a:p>
        </p:txBody>
      </p:sp>
      <p:pic>
        <p:nvPicPr>
          <p:cNvPr id="9" name="Object 8"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56946" y="388849"/>
            <a:ext cx="256946" cy="22631"/>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name="Slide 48">
    <p:spTree>
      <p:nvGrpSpPr>
        <p:cNvPr id="1" name=""/>
        <p:cNvGrpSpPr/>
        <p:nvPr/>
      </p:nvGrpSpPr>
      <p:grpSpPr>
        <a:xfrm>
          <a:off x="0" y="0"/>
          <a:ext cx="0" cy="0"/>
          <a:chOff x="0" y="0"/>
          <a:chExt cx="0" cy="0"/>
        </a:xfrm>
      </p:grpSpPr>
      <p:pic>
        <p:nvPicPr>
          <p:cNvPr id="2" name="Object 1" descr="file://C:\Users\tons\AppData\Roaming\XMind\Electron v3\vana\workbooks\f4ea90d42ceac6a1d5eb8b85d1\resources\53ea1104c4379ded03b7a608191eb68d0781732f79f967e044103b84e0a0a8e4.png"/>
          <p:cNvPicPr>
            <a:picLocks noChangeAspect="1"/>
          </p:cNvPicPr>
          <p:nvPr/>
        </p:nvPicPr>
        <p:blipFill>
          <a:blip r:embed="rId3"/>
          <a:stretch>
            <a:fillRect/>
          </a:stretch>
        </p:blipFill>
        <p:spPr>
          <a:xfrm>
            <a:off x="609905" y="1139800"/>
            <a:ext cx="7925105" cy="2863901"/>
          </a:xfrm>
          <a:prstGeom prst="rect">
            <a:avLst/>
          </a:prstGeom>
        </p:spPr>
      </p:pic>
      <p:sp>
        <p:nvSpPr>
          <p:cNvPr id="3" name="Object2"/>
          <p:cNvSpPr/>
          <p:nvPr/>
        </p:nvSpPr>
        <p:spPr>
          <a:xfrm>
            <a:off x="256946" y="205740"/>
            <a:ext cx="274320" cy="154305"/>
          </a:xfrm>
          <a:prstGeom prst="rect">
            <a:avLst/>
          </a:prstGeom>
          <a:noFill/>
          <a:ln/>
        </p:spPr>
        <p:txBody>
          <a:bodyPr wrap="square" lIns="0" tIns="0" rIns="0" bIns="0" rtlCol="0" anchor="t">
            <a:normAutofit/>
          </a:bodyPr>
          <a:lstStyle/>
          <a:p>
            <a:pPr algn="l">
              <a:lnSpc>
                <a:spcPts val="1035"/>
              </a:lnSpc>
            </a:pPr>
            <a:r>
              <a:rPr lang="en-US" sz="1000" b="0" dirty="0">
                <a:solidFill>
                  <a:srgbClr val="FFFFFF"/>
                </a:solidFill>
                <a:latin typeface="Arial" pitchFamily="34" charset="0"/>
                <a:ea typeface="Arial" pitchFamily="34" charset="-122"/>
                <a:cs typeface="Arial" pitchFamily="34" charset="-120"/>
              </a:rPr>
              <a:t>绪论</a:t>
            </a:r>
            <a:endParaRPr lang="en-US" sz="973" dirty="0"/>
          </a:p>
        </p:txBody>
      </p:sp>
      <p:pic>
        <p:nvPicPr>
          <p:cNvPr id="4" name="Object 3"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56946" y="388849"/>
            <a:ext cx="256946" cy="22631"/>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name="Slide 49">
    <p:spTree>
      <p:nvGrpSpPr>
        <p:cNvPr id="1" name=""/>
        <p:cNvGrpSpPr/>
        <p:nvPr/>
      </p:nvGrpSpPr>
      <p:grpSpPr>
        <a:xfrm>
          <a:off x="0" y="0"/>
          <a:ext cx="0" cy="0"/>
          <a:chOff x="0" y="0"/>
          <a:chExt cx="0" cy="0"/>
        </a:xfrm>
      </p:grpSpPr>
      <p:sp>
        <p:nvSpPr>
          <p:cNvPr id="2" name="Object1"/>
          <p:cNvSpPr/>
          <p:nvPr/>
        </p:nvSpPr>
        <p:spPr>
          <a:xfrm>
            <a:off x="609905" y="642938"/>
            <a:ext cx="6309360" cy="771525"/>
          </a:xfrm>
          <a:prstGeom prst="rect">
            <a:avLst/>
          </a:prstGeom>
          <a:noFill/>
          <a:ln/>
        </p:spPr>
        <p:txBody>
          <a:bodyPr wrap="square" lIns="0" tIns="0" rIns="0" bIns="0" rtlCol="0" anchor="t">
            <a:normAutofit/>
          </a:bodyPr>
          <a:lstStyle/>
          <a:p>
            <a:pPr algn="l">
              <a:lnSpc>
                <a:spcPts val="5444"/>
              </a:lnSpc>
            </a:pPr>
            <a:r>
              <a:rPr lang="en-US" sz="4200" b="1" dirty="0">
                <a:solidFill>
                  <a:srgbClr val="FFFFFF"/>
                </a:solidFill>
                <a:latin typeface="Arial" pitchFamily="34" charset="0"/>
                <a:ea typeface="Arial" pitchFamily="34" charset="-122"/>
                <a:cs typeface="Arial" pitchFamily="34" charset="-120"/>
              </a:rPr>
              <a:t>通信系统的主要性能指标</a:t>
            </a:r>
            <a:endParaRPr lang="en-US" sz="4188" dirty="0"/>
          </a:p>
        </p:txBody>
      </p:sp>
      <p:sp>
        <p:nvSpPr>
          <p:cNvPr id="3" name="Object2"/>
          <p:cNvSpPr/>
          <p:nvPr/>
        </p:nvSpPr>
        <p:spPr>
          <a:xfrm>
            <a:off x="609905" y="1429893"/>
            <a:ext cx="3474720" cy="462915"/>
          </a:xfrm>
          <a:prstGeom prst="rect">
            <a:avLst/>
          </a:prstGeom>
          <a:noFill/>
          <a:ln/>
        </p:spPr>
        <p:txBody>
          <a:bodyPr wrap="square" lIns="0" tIns="0" rIns="0" bIns="0" rtlCol="0" anchor="t">
            <a:normAutofit/>
          </a:bodyPr>
          <a:lstStyle/>
          <a:p>
            <a:pPr algn="l">
              <a:lnSpc>
                <a:spcPts val="3198"/>
              </a:lnSpc>
            </a:pPr>
            <a:r>
              <a:rPr lang="en-US" sz="2300" b="0" dirty="0">
                <a:solidFill>
                  <a:srgbClr val="FFFFFF"/>
                </a:solidFill>
                <a:latin typeface="Arial" pitchFamily="34" charset="0"/>
                <a:ea typeface="Arial" pitchFamily="34" charset="-122"/>
                <a:cs typeface="Arial" pitchFamily="34" charset="-120"/>
              </a:rPr>
              <a:t>一般通信系统的性能指标</a:t>
            </a:r>
            <a:endParaRPr lang="en-US" sz="2284" dirty="0"/>
          </a:p>
        </p:txBody>
      </p:sp>
      <p:sp>
        <p:nvSpPr>
          <p:cNvPr id="4" name="Object3"/>
          <p:cNvSpPr/>
          <p:nvPr/>
        </p:nvSpPr>
        <p:spPr>
          <a:xfrm>
            <a:off x="609905" y="2067687"/>
            <a:ext cx="1920240" cy="462915"/>
          </a:xfrm>
          <a:prstGeom prst="rect">
            <a:avLst/>
          </a:prstGeom>
          <a:noFill/>
          <a:ln/>
        </p:spPr>
        <p:txBody>
          <a:bodyPr wrap="square" lIns="0" tIns="0" rIns="0" bIns="0" rtlCol="0" anchor="t">
            <a:normAutofit/>
          </a:bodyPr>
          <a:lstStyle/>
          <a:p>
            <a:pPr algn="l">
              <a:lnSpc>
                <a:spcPts val="3198"/>
              </a:lnSpc>
            </a:pPr>
            <a:r>
              <a:rPr lang="en-US" sz="2300" b="0" dirty="0">
                <a:solidFill>
                  <a:srgbClr val="FFFFFF"/>
                </a:solidFill>
                <a:latin typeface="Arial" pitchFamily="34" charset="0"/>
                <a:ea typeface="Arial" pitchFamily="34" charset="-122"/>
                <a:cs typeface="Arial" pitchFamily="34" charset="-120"/>
              </a:rPr>
              <a:t>信息及其度量</a:t>
            </a:r>
            <a:endParaRPr lang="en-US" sz="2284" dirty="0"/>
          </a:p>
        </p:txBody>
      </p:sp>
      <p:sp>
        <p:nvSpPr>
          <p:cNvPr id="5" name="Object4"/>
          <p:cNvSpPr/>
          <p:nvPr/>
        </p:nvSpPr>
        <p:spPr>
          <a:xfrm>
            <a:off x="609905" y="2705481"/>
            <a:ext cx="3108960" cy="462915"/>
          </a:xfrm>
          <a:prstGeom prst="rect">
            <a:avLst/>
          </a:prstGeom>
          <a:noFill/>
          <a:ln/>
        </p:spPr>
        <p:txBody>
          <a:bodyPr wrap="square" lIns="0" tIns="0" rIns="0" bIns="0" rtlCol="0" anchor="t">
            <a:normAutofit/>
          </a:bodyPr>
          <a:lstStyle/>
          <a:p>
            <a:pPr algn="l">
              <a:lnSpc>
                <a:spcPts val="3198"/>
              </a:lnSpc>
            </a:pPr>
            <a:r>
              <a:rPr lang="en-US" sz="2300" b="0" dirty="0">
                <a:solidFill>
                  <a:srgbClr val="FFFFFF"/>
                </a:solidFill>
                <a:latin typeface="Arial" pitchFamily="34" charset="0"/>
                <a:ea typeface="Arial" pitchFamily="34" charset="-122"/>
                <a:cs typeface="Arial" pitchFamily="34" charset="-120"/>
              </a:rPr>
              <a:t>有效性指标的具体描述</a:t>
            </a:r>
            <a:endParaRPr lang="en-US" sz="2284" dirty="0"/>
          </a:p>
        </p:txBody>
      </p:sp>
      <p:sp>
        <p:nvSpPr>
          <p:cNvPr id="6" name="Object5"/>
          <p:cNvSpPr/>
          <p:nvPr/>
        </p:nvSpPr>
        <p:spPr>
          <a:xfrm>
            <a:off x="609905" y="3343275"/>
            <a:ext cx="3108960" cy="462915"/>
          </a:xfrm>
          <a:prstGeom prst="rect">
            <a:avLst/>
          </a:prstGeom>
          <a:noFill/>
          <a:ln/>
        </p:spPr>
        <p:txBody>
          <a:bodyPr wrap="square" lIns="0" tIns="0" rIns="0" bIns="0" rtlCol="0" anchor="t">
            <a:normAutofit/>
          </a:bodyPr>
          <a:lstStyle/>
          <a:p>
            <a:pPr algn="l">
              <a:lnSpc>
                <a:spcPts val="3198"/>
              </a:lnSpc>
            </a:pPr>
            <a:r>
              <a:rPr lang="en-US" sz="2300" b="0" dirty="0">
                <a:solidFill>
                  <a:srgbClr val="FFFFFF"/>
                </a:solidFill>
                <a:latin typeface="Arial" pitchFamily="34" charset="0"/>
                <a:ea typeface="Arial" pitchFamily="34" charset="-122"/>
                <a:cs typeface="Arial" pitchFamily="34" charset="-120"/>
              </a:rPr>
              <a:t>可靠性指标的具体描述</a:t>
            </a:r>
            <a:endParaRPr lang="en-US" sz="2284" dirty="0"/>
          </a:p>
        </p:txBody>
      </p:sp>
      <p:pic>
        <p:nvPicPr>
          <p:cNvPr id="7" name="Object 6"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2862358"/>
            <a:ext cx="263347" cy="205740"/>
          </a:xfrm>
          <a:prstGeom prst="rect">
            <a:avLst/>
          </a:prstGeom>
        </p:spPr>
      </p:pic>
      <p:sp>
        <p:nvSpPr>
          <p:cNvPr id="8" name="Object7"/>
          <p:cNvSpPr/>
          <p:nvPr/>
        </p:nvSpPr>
        <p:spPr>
          <a:xfrm>
            <a:off x="256946" y="205740"/>
            <a:ext cx="274320" cy="154305"/>
          </a:xfrm>
          <a:prstGeom prst="rect">
            <a:avLst/>
          </a:prstGeom>
          <a:noFill/>
          <a:ln/>
        </p:spPr>
        <p:txBody>
          <a:bodyPr wrap="square" lIns="0" tIns="0" rIns="0" bIns="0" rtlCol="0" anchor="t">
            <a:normAutofit/>
          </a:bodyPr>
          <a:lstStyle/>
          <a:p>
            <a:pPr algn="l">
              <a:lnSpc>
                <a:spcPts val="1035"/>
              </a:lnSpc>
            </a:pPr>
            <a:r>
              <a:rPr lang="en-US" sz="1000" b="0" dirty="0">
                <a:solidFill>
                  <a:srgbClr val="FFFFFF"/>
                </a:solidFill>
                <a:latin typeface="Arial" pitchFamily="34" charset="0"/>
                <a:ea typeface="Arial" pitchFamily="34" charset="-122"/>
                <a:cs typeface="Arial" pitchFamily="34" charset="-120"/>
              </a:rPr>
              <a:t>绪论</a:t>
            </a:r>
            <a:endParaRPr lang="en-US" sz="973" dirty="0"/>
          </a:p>
        </p:txBody>
      </p:sp>
      <p:pic>
        <p:nvPicPr>
          <p:cNvPr id="9" name="Object 8"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56946" y="388849"/>
            <a:ext cx="256946" cy="22631"/>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Object1"/>
          <p:cNvSpPr/>
          <p:nvPr/>
        </p:nvSpPr>
        <p:spPr>
          <a:xfrm>
            <a:off x="609905" y="642938"/>
            <a:ext cx="1188720" cy="771525"/>
          </a:xfrm>
          <a:prstGeom prst="rect">
            <a:avLst/>
          </a:prstGeom>
          <a:noFill/>
          <a:ln/>
        </p:spPr>
        <p:txBody>
          <a:bodyPr wrap="square" lIns="0" tIns="0" rIns="0" bIns="0" rtlCol="0" anchor="t">
            <a:normAutofit/>
          </a:bodyPr>
          <a:lstStyle/>
          <a:p>
            <a:pPr algn="l">
              <a:lnSpc>
                <a:spcPts val="5444"/>
              </a:lnSpc>
            </a:pPr>
            <a:r>
              <a:rPr lang="en-US" sz="4200" b="1" dirty="0">
                <a:solidFill>
                  <a:srgbClr val="FFFFFF"/>
                </a:solidFill>
                <a:latin typeface="Arial" pitchFamily="34" charset="0"/>
                <a:ea typeface="Arial" pitchFamily="34" charset="-122"/>
                <a:cs typeface="Arial" pitchFamily="34" charset="-120"/>
              </a:rPr>
              <a:t>引言</a:t>
            </a:r>
            <a:endParaRPr lang="en-US" sz="4188" dirty="0"/>
          </a:p>
        </p:txBody>
      </p:sp>
      <p:sp>
        <p:nvSpPr>
          <p:cNvPr id="3" name="Object2"/>
          <p:cNvSpPr/>
          <p:nvPr/>
        </p:nvSpPr>
        <p:spPr>
          <a:xfrm>
            <a:off x="609905" y="1429893"/>
            <a:ext cx="1554480" cy="462915"/>
          </a:xfrm>
          <a:prstGeom prst="rect">
            <a:avLst/>
          </a:prstGeom>
          <a:noFill/>
          <a:ln/>
        </p:spPr>
        <p:txBody>
          <a:bodyPr wrap="square" lIns="0" tIns="0" rIns="0" bIns="0" rtlCol="0" anchor="t">
            <a:normAutofit/>
          </a:bodyPr>
          <a:lstStyle/>
          <a:p>
            <a:pPr algn="l">
              <a:lnSpc>
                <a:spcPts val="3198"/>
              </a:lnSpc>
            </a:pPr>
            <a:r>
              <a:rPr lang="en-US" sz="2300" b="0" dirty="0">
                <a:solidFill>
                  <a:srgbClr val="FFFFFF"/>
                </a:solidFill>
                <a:latin typeface="Arial" pitchFamily="34" charset="0"/>
                <a:ea typeface="Arial" pitchFamily="34" charset="-122"/>
                <a:cs typeface="Arial" pitchFamily="34" charset="-120"/>
              </a:rPr>
              <a:t>通信的定义</a:t>
            </a:r>
            <a:endParaRPr lang="en-US" sz="2284" dirty="0"/>
          </a:p>
        </p:txBody>
      </p:sp>
      <p:sp>
        <p:nvSpPr>
          <p:cNvPr id="4" name="Object3"/>
          <p:cNvSpPr/>
          <p:nvPr/>
        </p:nvSpPr>
        <p:spPr>
          <a:xfrm>
            <a:off x="609905" y="2067687"/>
            <a:ext cx="4663440" cy="462915"/>
          </a:xfrm>
          <a:prstGeom prst="rect">
            <a:avLst/>
          </a:prstGeom>
          <a:noFill/>
          <a:ln/>
        </p:spPr>
        <p:txBody>
          <a:bodyPr wrap="square" lIns="0" tIns="0" rIns="0" bIns="0" rtlCol="0" anchor="t">
            <a:normAutofit/>
          </a:bodyPr>
          <a:lstStyle/>
          <a:p>
            <a:pPr algn="l">
              <a:lnSpc>
                <a:spcPts val="3198"/>
              </a:lnSpc>
            </a:pPr>
            <a:r>
              <a:rPr lang="en-US" sz="2300" b="0" dirty="0">
                <a:solidFill>
                  <a:srgbClr val="FFFFFF"/>
                </a:solidFill>
                <a:latin typeface="Arial" pitchFamily="34" charset="0"/>
                <a:ea typeface="Arial" pitchFamily="34" charset="-122"/>
                <a:cs typeface="Arial" pitchFamily="34" charset="-120"/>
              </a:rPr>
              <a:t>通信系统的组成、分类和工作方式</a:t>
            </a:r>
            <a:endParaRPr lang="en-US" sz="2284" dirty="0"/>
          </a:p>
        </p:txBody>
      </p:sp>
      <p:sp>
        <p:nvSpPr>
          <p:cNvPr id="5" name="Object4"/>
          <p:cNvSpPr/>
          <p:nvPr/>
        </p:nvSpPr>
        <p:spPr>
          <a:xfrm>
            <a:off x="609905" y="2705481"/>
            <a:ext cx="4114800" cy="462915"/>
          </a:xfrm>
          <a:prstGeom prst="rect">
            <a:avLst/>
          </a:prstGeom>
          <a:noFill/>
          <a:ln/>
        </p:spPr>
        <p:txBody>
          <a:bodyPr wrap="square" lIns="0" tIns="0" rIns="0" bIns="0" rtlCol="0" anchor="t">
            <a:normAutofit/>
          </a:bodyPr>
          <a:lstStyle/>
          <a:p>
            <a:pPr algn="l">
              <a:lnSpc>
                <a:spcPts val="3198"/>
              </a:lnSpc>
            </a:pPr>
            <a:r>
              <a:rPr lang="en-US" sz="2300" b="0" dirty="0">
                <a:solidFill>
                  <a:srgbClr val="FFFFFF"/>
                </a:solidFill>
                <a:latin typeface="Arial" pitchFamily="34" charset="0"/>
                <a:ea typeface="Arial" pitchFamily="34" charset="-122"/>
                <a:cs typeface="Arial" pitchFamily="34" charset="-120"/>
              </a:rPr>
              <a:t>衡量通信系统的主要性能指标</a:t>
            </a:r>
            <a:endParaRPr lang="en-US" sz="2284" dirty="0"/>
          </a:p>
        </p:txBody>
      </p:sp>
      <p:pic>
        <p:nvPicPr>
          <p:cNvPr id="6" name="Object 5"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2862358"/>
            <a:ext cx="263347" cy="205740"/>
          </a:xfrm>
          <a:prstGeom prst="rect">
            <a:avLst/>
          </a:prstGeom>
        </p:spPr>
      </p:pic>
      <p:sp>
        <p:nvSpPr>
          <p:cNvPr id="7" name="Object6"/>
          <p:cNvSpPr/>
          <p:nvPr/>
        </p:nvSpPr>
        <p:spPr>
          <a:xfrm>
            <a:off x="256946" y="205740"/>
            <a:ext cx="274320" cy="154305"/>
          </a:xfrm>
          <a:prstGeom prst="rect">
            <a:avLst/>
          </a:prstGeom>
          <a:noFill/>
          <a:ln/>
        </p:spPr>
        <p:txBody>
          <a:bodyPr wrap="square" lIns="0" tIns="0" rIns="0" bIns="0" rtlCol="0" anchor="t">
            <a:normAutofit/>
          </a:bodyPr>
          <a:lstStyle/>
          <a:p>
            <a:pPr algn="l">
              <a:lnSpc>
                <a:spcPts val="1035"/>
              </a:lnSpc>
            </a:pPr>
            <a:r>
              <a:rPr lang="en-US" sz="1000" b="0" dirty="0">
                <a:solidFill>
                  <a:srgbClr val="FFFFFF"/>
                </a:solidFill>
                <a:latin typeface="Arial" pitchFamily="34" charset="0"/>
                <a:ea typeface="Arial" pitchFamily="34" charset="-122"/>
                <a:cs typeface="Arial" pitchFamily="34" charset="-120"/>
              </a:rPr>
              <a:t>绪论</a:t>
            </a:r>
            <a:endParaRPr lang="en-US" sz="973" dirty="0"/>
          </a:p>
        </p:txBody>
      </p:sp>
      <p:pic>
        <p:nvPicPr>
          <p:cNvPr id="8" name="Object 7"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56946" y="388849"/>
            <a:ext cx="256946" cy="22631"/>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name="Slide 50">
    <p:spTree>
      <p:nvGrpSpPr>
        <p:cNvPr id="1" name=""/>
        <p:cNvGrpSpPr/>
        <p:nvPr/>
      </p:nvGrpSpPr>
      <p:grpSpPr>
        <a:xfrm>
          <a:off x="0" y="0"/>
          <a:ext cx="0" cy="0"/>
          <a:chOff x="0" y="0"/>
          <a:chExt cx="0" cy="0"/>
        </a:xfrm>
      </p:grpSpPr>
      <p:sp>
        <p:nvSpPr>
          <p:cNvPr id="2" name="Object1"/>
          <p:cNvSpPr/>
          <p:nvPr/>
        </p:nvSpPr>
        <p:spPr>
          <a:xfrm>
            <a:off x="609905" y="642938"/>
            <a:ext cx="6309360" cy="771525"/>
          </a:xfrm>
          <a:prstGeom prst="rect">
            <a:avLst/>
          </a:prstGeom>
          <a:noFill/>
          <a:ln/>
        </p:spPr>
        <p:txBody>
          <a:bodyPr wrap="square" lIns="0" tIns="0" rIns="0" bIns="0" rtlCol="0" anchor="t">
            <a:normAutofit/>
          </a:bodyPr>
          <a:lstStyle/>
          <a:p>
            <a:pPr algn="l">
              <a:lnSpc>
                <a:spcPts val="5444"/>
              </a:lnSpc>
            </a:pPr>
            <a:r>
              <a:rPr lang="en-US" sz="4200" b="1" dirty="0">
                <a:solidFill>
                  <a:srgbClr val="FFFFFF"/>
                </a:solidFill>
                <a:latin typeface="Arial" pitchFamily="34" charset="0"/>
                <a:ea typeface="Arial" pitchFamily="34" charset="-122"/>
                <a:cs typeface="Arial" pitchFamily="34" charset="-120"/>
              </a:rPr>
              <a:t>一般通信系统的性能指标</a:t>
            </a:r>
            <a:endParaRPr lang="en-US" sz="4188" dirty="0"/>
          </a:p>
        </p:txBody>
      </p:sp>
      <p:sp>
        <p:nvSpPr>
          <p:cNvPr id="3" name="Object2"/>
          <p:cNvSpPr/>
          <p:nvPr/>
        </p:nvSpPr>
        <p:spPr>
          <a:xfrm>
            <a:off x="609905" y="1429893"/>
            <a:ext cx="1005840" cy="462915"/>
          </a:xfrm>
          <a:prstGeom prst="rect">
            <a:avLst/>
          </a:prstGeom>
          <a:noFill/>
          <a:ln/>
        </p:spPr>
        <p:txBody>
          <a:bodyPr wrap="square" lIns="0" tIns="0" rIns="0" bIns="0" rtlCol="0" anchor="t">
            <a:normAutofit/>
          </a:bodyPr>
          <a:lstStyle/>
          <a:p>
            <a:pPr algn="l">
              <a:lnSpc>
                <a:spcPts val="3198"/>
              </a:lnSpc>
            </a:pPr>
            <a:r>
              <a:rPr lang="en-US" sz="2300" b="0" dirty="0">
                <a:solidFill>
                  <a:srgbClr val="FFFFFF"/>
                </a:solidFill>
                <a:latin typeface="Arial" pitchFamily="34" charset="0"/>
                <a:ea typeface="Arial" pitchFamily="34" charset="-122"/>
                <a:cs typeface="Arial" pitchFamily="34" charset="-120"/>
              </a:rPr>
              <a:t>有效性</a:t>
            </a:r>
            <a:endParaRPr lang="en-US" sz="2284" dirty="0"/>
          </a:p>
        </p:txBody>
      </p:sp>
      <p:sp>
        <p:nvSpPr>
          <p:cNvPr id="4" name="Object3"/>
          <p:cNvSpPr/>
          <p:nvPr/>
        </p:nvSpPr>
        <p:spPr>
          <a:xfrm>
            <a:off x="609905" y="2067687"/>
            <a:ext cx="1005840" cy="462915"/>
          </a:xfrm>
          <a:prstGeom prst="rect">
            <a:avLst/>
          </a:prstGeom>
          <a:noFill/>
          <a:ln/>
        </p:spPr>
        <p:txBody>
          <a:bodyPr wrap="square" lIns="0" tIns="0" rIns="0" bIns="0" rtlCol="0" anchor="t">
            <a:normAutofit/>
          </a:bodyPr>
          <a:lstStyle/>
          <a:p>
            <a:pPr algn="l">
              <a:lnSpc>
                <a:spcPts val="3198"/>
              </a:lnSpc>
            </a:pPr>
            <a:r>
              <a:rPr lang="en-US" sz="2300" b="0" dirty="0">
                <a:solidFill>
                  <a:srgbClr val="FFFFFF"/>
                </a:solidFill>
                <a:latin typeface="Arial" pitchFamily="34" charset="0"/>
                <a:ea typeface="Arial" pitchFamily="34" charset="-122"/>
                <a:cs typeface="Arial" pitchFamily="34" charset="-120"/>
              </a:rPr>
              <a:t>可靠性</a:t>
            </a:r>
            <a:endParaRPr lang="en-US" sz="2284" dirty="0"/>
          </a:p>
        </p:txBody>
      </p:sp>
      <p:sp>
        <p:nvSpPr>
          <p:cNvPr id="5" name="Object4"/>
          <p:cNvSpPr/>
          <p:nvPr/>
        </p:nvSpPr>
        <p:spPr>
          <a:xfrm>
            <a:off x="609905" y="2705481"/>
            <a:ext cx="1005840" cy="462915"/>
          </a:xfrm>
          <a:prstGeom prst="rect">
            <a:avLst/>
          </a:prstGeom>
          <a:noFill/>
          <a:ln/>
        </p:spPr>
        <p:txBody>
          <a:bodyPr wrap="square" lIns="0" tIns="0" rIns="0" bIns="0" rtlCol="0" anchor="t">
            <a:normAutofit/>
          </a:bodyPr>
          <a:lstStyle/>
          <a:p>
            <a:pPr algn="l">
              <a:lnSpc>
                <a:spcPts val="3198"/>
              </a:lnSpc>
            </a:pPr>
            <a:r>
              <a:rPr lang="en-US" sz="2300" b="0" dirty="0">
                <a:solidFill>
                  <a:srgbClr val="FFFFFF"/>
                </a:solidFill>
                <a:latin typeface="Arial" pitchFamily="34" charset="0"/>
                <a:ea typeface="Arial" pitchFamily="34" charset="-122"/>
                <a:cs typeface="Arial" pitchFamily="34" charset="-120"/>
              </a:rPr>
              <a:t>适应性</a:t>
            </a:r>
            <a:endParaRPr lang="en-US" sz="2284" dirty="0"/>
          </a:p>
        </p:txBody>
      </p:sp>
      <p:sp>
        <p:nvSpPr>
          <p:cNvPr id="6" name="Object5"/>
          <p:cNvSpPr/>
          <p:nvPr/>
        </p:nvSpPr>
        <p:spPr>
          <a:xfrm>
            <a:off x="609905" y="3343275"/>
            <a:ext cx="1005840" cy="462915"/>
          </a:xfrm>
          <a:prstGeom prst="rect">
            <a:avLst/>
          </a:prstGeom>
          <a:noFill/>
          <a:ln/>
        </p:spPr>
        <p:txBody>
          <a:bodyPr wrap="square" lIns="0" tIns="0" rIns="0" bIns="0" rtlCol="0" anchor="t">
            <a:normAutofit/>
          </a:bodyPr>
          <a:lstStyle/>
          <a:p>
            <a:pPr algn="l">
              <a:lnSpc>
                <a:spcPts val="3198"/>
              </a:lnSpc>
            </a:pPr>
            <a:r>
              <a:rPr lang="en-US" sz="2300" b="0" dirty="0">
                <a:solidFill>
                  <a:srgbClr val="FFFFFF"/>
                </a:solidFill>
                <a:latin typeface="Arial" pitchFamily="34" charset="0"/>
                <a:ea typeface="Arial" pitchFamily="34" charset="-122"/>
                <a:cs typeface="Arial" pitchFamily="34" charset="-120"/>
              </a:rPr>
              <a:t>经济性</a:t>
            </a:r>
            <a:endParaRPr lang="en-US" sz="2284" dirty="0"/>
          </a:p>
        </p:txBody>
      </p:sp>
      <p:sp>
        <p:nvSpPr>
          <p:cNvPr id="7" name="Object6"/>
          <p:cNvSpPr/>
          <p:nvPr/>
        </p:nvSpPr>
        <p:spPr>
          <a:xfrm>
            <a:off x="609905" y="3981069"/>
            <a:ext cx="1005840" cy="462915"/>
          </a:xfrm>
          <a:prstGeom prst="rect">
            <a:avLst/>
          </a:prstGeom>
          <a:noFill/>
          <a:ln/>
        </p:spPr>
        <p:txBody>
          <a:bodyPr wrap="square" lIns="0" tIns="0" rIns="0" bIns="0" rtlCol="0" anchor="t">
            <a:normAutofit/>
          </a:bodyPr>
          <a:lstStyle/>
          <a:p>
            <a:pPr algn="l">
              <a:lnSpc>
                <a:spcPts val="3198"/>
              </a:lnSpc>
            </a:pPr>
            <a:r>
              <a:rPr lang="en-US" sz="2300" b="0" dirty="0">
                <a:solidFill>
                  <a:srgbClr val="FFFFFF"/>
                </a:solidFill>
                <a:latin typeface="Arial" pitchFamily="34" charset="0"/>
                <a:ea typeface="Arial" pitchFamily="34" charset="-122"/>
                <a:cs typeface="Arial" pitchFamily="34" charset="-120"/>
              </a:rPr>
              <a:t>保密性</a:t>
            </a:r>
            <a:endParaRPr lang="en-US" sz="2284" dirty="0"/>
          </a:p>
        </p:txBody>
      </p:sp>
      <p:sp>
        <p:nvSpPr>
          <p:cNvPr id="8" name="Object7"/>
          <p:cNvSpPr/>
          <p:nvPr/>
        </p:nvSpPr>
        <p:spPr>
          <a:xfrm>
            <a:off x="609905" y="4618863"/>
            <a:ext cx="1005840" cy="462915"/>
          </a:xfrm>
          <a:prstGeom prst="rect">
            <a:avLst/>
          </a:prstGeom>
          <a:noFill/>
          <a:ln/>
        </p:spPr>
        <p:txBody>
          <a:bodyPr wrap="square" lIns="0" tIns="0" rIns="0" bIns="0" rtlCol="0" anchor="t">
            <a:normAutofit/>
          </a:bodyPr>
          <a:lstStyle/>
          <a:p>
            <a:pPr algn="l">
              <a:lnSpc>
                <a:spcPts val="3198"/>
              </a:lnSpc>
            </a:pPr>
            <a:r>
              <a:rPr lang="en-US" sz="2300" b="0" dirty="0">
                <a:solidFill>
                  <a:srgbClr val="FFFFFF"/>
                </a:solidFill>
                <a:latin typeface="Arial" pitchFamily="34" charset="0"/>
                <a:ea typeface="Arial" pitchFamily="34" charset="-122"/>
                <a:cs typeface="Arial" pitchFamily="34" charset="-120"/>
              </a:rPr>
              <a:t>标准性</a:t>
            </a:r>
            <a:endParaRPr lang="en-US" sz="2284" dirty="0"/>
          </a:p>
        </p:txBody>
      </p:sp>
      <p:sp>
        <p:nvSpPr>
          <p:cNvPr id="9" name="Object8"/>
          <p:cNvSpPr/>
          <p:nvPr/>
        </p:nvSpPr>
        <p:spPr>
          <a:xfrm>
            <a:off x="609905" y="5256657"/>
            <a:ext cx="1005840" cy="462915"/>
          </a:xfrm>
          <a:prstGeom prst="rect">
            <a:avLst/>
          </a:prstGeom>
          <a:noFill/>
          <a:ln/>
        </p:spPr>
        <p:txBody>
          <a:bodyPr wrap="square" lIns="0" tIns="0" rIns="0" bIns="0" rtlCol="0" anchor="t">
            <a:normAutofit/>
          </a:bodyPr>
          <a:lstStyle/>
          <a:p>
            <a:pPr algn="l">
              <a:lnSpc>
                <a:spcPts val="3198"/>
              </a:lnSpc>
            </a:pPr>
            <a:r>
              <a:rPr lang="en-US" sz="2300" b="0" dirty="0">
                <a:solidFill>
                  <a:srgbClr val="FFFFFF"/>
                </a:solidFill>
                <a:latin typeface="Arial" pitchFamily="34" charset="0"/>
                <a:ea typeface="Arial" pitchFamily="34" charset="-122"/>
                <a:cs typeface="Arial" pitchFamily="34" charset="-120"/>
              </a:rPr>
              <a:t>维修性</a:t>
            </a:r>
            <a:endParaRPr lang="en-US" sz="2284" dirty="0"/>
          </a:p>
        </p:txBody>
      </p:sp>
      <p:sp>
        <p:nvSpPr>
          <p:cNvPr id="10" name="Object9"/>
          <p:cNvSpPr/>
          <p:nvPr/>
        </p:nvSpPr>
        <p:spPr>
          <a:xfrm>
            <a:off x="609905" y="5894451"/>
            <a:ext cx="1005840" cy="462915"/>
          </a:xfrm>
          <a:prstGeom prst="rect">
            <a:avLst/>
          </a:prstGeom>
          <a:noFill/>
          <a:ln/>
        </p:spPr>
        <p:txBody>
          <a:bodyPr wrap="square" lIns="0" tIns="0" rIns="0" bIns="0" rtlCol="0" anchor="t">
            <a:normAutofit/>
          </a:bodyPr>
          <a:lstStyle/>
          <a:p>
            <a:pPr algn="l">
              <a:lnSpc>
                <a:spcPts val="3198"/>
              </a:lnSpc>
            </a:pPr>
            <a:r>
              <a:rPr lang="en-US" sz="2300" b="0" dirty="0">
                <a:solidFill>
                  <a:srgbClr val="FFFFFF"/>
                </a:solidFill>
                <a:latin typeface="Arial" pitchFamily="34" charset="0"/>
                <a:ea typeface="Arial" pitchFamily="34" charset="-122"/>
                <a:cs typeface="Arial" pitchFamily="34" charset="-120"/>
              </a:rPr>
              <a:t>工艺性</a:t>
            </a:r>
            <a:endParaRPr lang="en-US" sz="2284" dirty="0"/>
          </a:p>
        </p:txBody>
      </p:sp>
      <p:pic>
        <p:nvPicPr>
          <p:cNvPr id="11" name="Object 1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2862358"/>
            <a:ext cx="263347" cy="205740"/>
          </a:xfrm>
          <a:prstGeom prst="rect">
            <a:avLst/>
          </a:prstGeom>
        </p:spPr>
      </p:pic>
      <p:sp>
        <p:nvSpPr>
          <p:cNvPr id="12" name="Object11"/>
          <p:cNvSpPr/>
          <p:nvPr/>
        </p:nvSpPr>
        <p:spPr>
          <a:xfrm>
            <a:off x="256946" y="205740"/>
            <a:ext cx="274320" cy="154305"/>
          </a:xfrm>
          <a:prstGeom prst="rect">
            <a:avLst/>
          </a:prstGeom>
          <a:noFill/>
          <a:ln/>
        </p:spPr>
        <p:txBody>
          <a:bodyPr wrap="square" lIns="0" tIns="0" rIns="0" bIns="0" rtlCol="0" anchor="t">
            <a:normAutofit/>
          </a:bodyPr>
          <a:lstStyle/>
          <a:p>
            <a:pPr algn="l">
              <a:lnSpc>
                <a:spcPts val="1035"/>
              </a:lnSpc>
            </a:pPr>
            <a:r>
              <a:rPr lang="en-US" sz="1000" b="0" dirty="0">
                <a:solidFill>
                  <a:srgbClr val="FFFFFF"/>
                </a:solidFill>
                <a:latin typeface="Arial" pitchFamily="34" charset="0"/>
                <a:ea typeface="Arial" pitchFamily="34" charset="-122"/>
                <a:cs typeface="Arial" pitchFamily="34" charset="-120"/>
              </a:rPr>
              <a:t>绪论</a:t>
            </a:r>
            <a:endParaRPr lang="en-US" sz="973" dirty="0"/>
          </a:p>
        </p:txBody>
      </p:sp>
      <p:pic>
        <p:nvPicPr>
          <p:cNvPr id="13" name="Object 12"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56946" y="388849"/>
            <a:ext cx="256946" cy="22631"/>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name="Slide 51">
    <p:spTree>
      <p:nvGrpSpPr>
        <p:cNvPr id="1" name=""/>
        <p:cNvGrpSpPr/>
        <p:nvPr/>
      </p:nvGrpSpPr>
      <p:grpSpPr>
        <a:xfrm>
          <a:off x="0" y="0"/>
          <a:ext cx="0" cy="0"/>
          <a:chOff x="0" y="0"/>
          <a:chExt cx="0" cy="0"/>
        </a:xfrm>
      </p:grpSpPr>
      <p:sp>
        <p:nvSpPr>
          <p:cNvPr id="2" name="Object1"/>
          <p:cNvSpPr/>
          <p:nvPr/>
        </p:nvSpPr>
        <p:spPr>
          <a:xfrm>
            <a:off x="609905" y="642938"/>
            <a:ext cx="3474720" cy="771525"/>
          </a:xfrm>
          <a:prstGeom prst="rect">
            <a:avLst/>
          </a:prstGeom>
          <a:noFill/>
          <a:ln/>
        </p:spPr>
        <p:txBody>
          <a:bodyPr wrap="square" lIns="0" tIns="0" rIns="0" bIns="0" rtlCol="0" anchor="t">
            <a:normAutofit/>
          </a:bodyPr>
          <a:lstStyle/>
          <a:p>
            <a:pPr algn="l">
              <a:lnSpc>
                <a:spcPts val="5444"/>
              </a:lnSpc>
            </a:pPr>
            <a:r>
              <a:rPr lang="en-US" sz="4200" b="1" dirty="0">
                <a:solidFill>
                  <a:srgbClr val="FFFFFF"/>
                </a:solidFill>
                <a:latin typeface="Arial" pitchFamily="34" charset="0"/>
                <a:ea typeface="Arial" pitchFamily="34" charset="-122"/>
                <a:cs typeface="Arial" pitchFamily="34" charset="-120"/>
              </a:rPr>
              <a:t>信息及其度量</a:t>
            </a:r>
            <a:endParaRPr lang="en-US" sz="4188" dirty="0"/>
          </a:p>
        </p:txBody>
      </p:sp>
      <p:sp>
        <p:nvSpPr>
          <p:cNvPr id="3" name="Object2"/>
          <p:cNvSpPr/>
          <p:nvPr/>
        </p:nvSpPr>
        <p:spPr>
          <a:xfrm>
            <a:off x="609905" y="1429893"/>
            <a:ext cx="3474720" cy="462915"/>
          </a:xfrm>
          <a:prstGeom prst="rect">
            <a:avLst/>
          </a:prstGeom>
          <a:noFill/>
          <a:ln/>
        </p:spPr>
        <p:txBody>
          <a:bodyPr wrap="square" lIns="0" tIns="0" rIns="0" bIns="0" rtlCol="0" anchor="t">
            <a:normAutofit/>
          </a:bodyPr>
          <a:lstStyle/>
          <a:p>
            <a:pPr algn="l">
              <a:lnSpc>
                <a:spcPts val="3198"/>
              </a:lnSpc>
            </a:pPr>
            <a:r>
              <a:rPr lang="en-US" sz="2300" b="0" dirty="0">
                <a:solidFill>
                  <a:srgbClr val="FFFFFF"/>
                </a:solidFill>
                <a:latin typeface="Arial" pitchFamily="34" charset="0"/>
                <a:ea typeface="Arial" pitchFamily="34" charset="-122"/>
                <a:cs typeface="Arial" pitchFamily="34" charset="-120"/>
              </a:rPr>
              <a:t>信息量与消息出现的概率</a:t>
            </a:r>
            <a:endParaRPr lang="en-US" sz="2284" dirty="0"/>
          </a:p>
        </p:txBody>
      </p:sp>
      <p:sp>
        <p:nvSpPr>
          <p:cNvPr id="4" name="Object3"/>
          <p:cNvSpPr/>
          <p:nvPr/>
        </p:nvSpPr>
        <p:spPr>
          <a:xfrm>
            <a:off x="609905" y="2067687"/>
            <a:ext cx="1005840" cy="462915"/>
          </a:xfrm>
          <a:prstGeom prst="rect">
            <a:avLst/>
          </a:prstGeom>
          <a:noFill/>
          <a:ln/>
        </p:spPr>
        <p:txBody>
          <a:bodyPr wrap="square" lIns="0" tIns="0" rIns="0" bIns="0" rtlCol="0" anchor="t">
            <a:normAutofit/>
          </a:bodyPr>
          <a:lstStyle/>
          <a:p>
            <a:pPr algn="l">
              <a:lnSpc>
                <a:spcPts val="3198"/>
              </a:lnSpc>
            </a:pPr>
            <a:r>
              <a:rPr lang="en-US" sz="2300" b="0" dirty="0">
                <a:solidFill>
                  <a:srgbClr val="FFFFFF"/>
                </a:solidFill>
                <a:latin typeface="Arial" pitchFamily="34" charset="0"/>
                <a:ea typeface="Arial" pitchFamily="34" charset="-122"/>
                <a:cs typeface="Arial" pitchFamily="34" charset="-120"/>
              </a:rPr>
              <a:t>信息量</a:t>
            </a:r>
            <a:endParaRPr lang="en-US" sz="2284" dirty="0"/>
          </a:p>
        </p:txBody>
      </p:sp>
      <p:sp>
        <p:nvSpPr>
          <p:cNvPr id="5" name="Object4"/>
          <p:cNvSpPr/>
          <p:nvPr/>
        </p:nvSpPr>
        <p:spPr>
          <a:xfrm>
            <a:off x="609905" y="2705481"/>
            <a:ext cx="1554480" cy="462915"/>
          </a:xfrm>
          <a:prstGeom prst="rect">
            <a:avLst/>
          </a:prstGeom>
          <a:noFill/>
          <a:ln/>
        </p:spPr>
        <p:txBody>
          <a:bodyPr wrap="square" lIns="0" tIns="0" rIns="0" bIns="0" rtlCol="0" anchor="t">
            <a:normAutofit/>
          </a:bodyPr>
          <a:lstStyle/>
          <a:p>
            <a:pPr algn="l">
              <a:lnSpc>
                <a:spcPts val="3198"/>
              </a:lnSpc>
            </a:pPr>
            <a:r>
              <a:rPr lang="en-US" sz="2300" b="0" dirty="0">
                <a:solidFill>
                  <a:srgbClr val="FFFFFF"/>
                </a:solidFill>
                <a:latin typeface="Arial" pitchFamily="34" charset="0"/>
                <a:ea typeface="Arial" pitchFamily="34" charset="-122"/>
                <a:cs typeface="Arial" pitchFamily="34" charset="-120"/>
              </a:rPr>
              <a:t>平均信息量</a:t>
            </a:r>
            <a:endParaRPr lang="en-US" sz="2284" dirty="0"/>
          </a:p>
        </p:txBody>
      </p:sp>
      <p:pic>
        <p:nvPicPr>
          <p:cNvPr id="6" name="Object 5"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2862358"/>
            <a:ext cx="263347" cy="205740"/>
          </a:xfrm>
          <a:prstGeom prst="rect">
            <a:avLst/>
          </a:prstGeom>
        </p:spPr>
      </p:pic>
      <p:sp>
        <p:nvSpPr>
          <p:cNvPr id="7" name="Object6"/>
          <p:cNvSpPr/>
          <p:nvPr/>
        </p:nvSpPr>
        <p:spPr>
          <a:xfrm>
            <a:off x="256946" y="205740"/>
            <a:ext cx="274320" cy="154305"/>
          </a:xfrm>
          <a:prstGeom prst="rect">
            <a:avLst/>
          </a:prstGeom>
          <a:noFill/>
          <a:ln/>
        </p:spPr>
        <p:txBody>
          <a:bodyPr wrap="square" lIns="0" tIns="0" rIns="0" bIns="0" rtlCol="0" anchor="t">
            <a:normAutofit/>
          </a:bodyPr>
          <a:lstStyle/>
          <a:p>
            <a:pPr algn="l">
              <a:lnSpc>
                <a:spcPts val="1035"/>
              </a:lnSpc>
            </a:pPr>
            <a:r>
              <a:rPr lang="en-US" sz="1000" b="0" dirty="0">
                <a:solidFill>
                  <a:srgbClr val="FFFFFF"/>
                </a:solidFill>
                <a:latin typeface="Arial" pitchFamily="34" charset="0"/>
                <a:ea typeface="Arial" pitchFamily="34" charset="-122"/>
                <a:cs typeface="Arial" pitchFamily="34" charset="-120"/>
              </a:rPr>
              <a:t>绪论</a:t>
            </a:r>
            <a:endParaRPr lang="en-US" sz="973" dirty="0"/>
          </a:p>
        </p:txBody>
      </p:sp>
      <p:pic>
        <p:nvPicPr>
          <p:cNvPr id="8" name="Object 7"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56946" y="388849"/>
            <a:ext cx="256946" cy="22631"/>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name="Slide 52">
    <p:spTree>
      <p:nvGrpSpPr>
        <p:cNvPr id="1" name=""/>
        <p:cNvGrpSpPr/>
        <p:nvPr/>
      </p:nvGrpSpPr>
      <p:grpSpPr>
        <a:xfrm>
          <a:off x="0" y="0"/>
          <a:ext cx="0" cy="0"/>
          <a:chOff x="0" y="0"/>
          <a:chExt cx="0" cy="0"/>
        </a:xfrm>
      </p:grpSpPr>
      <p:sp>
        <p:nvSpPr>
          <p:cNvPr id="2" name="Object1"/>
          <p:cNvSpPr/>
          <p:nvPr/>
        </p:nvSpPr>
        <p:spPr>
          <a:xfrm>
            <a:off x="609905" y="642938"/>
            <a:ext cx="6309360" cy="771525"/>
          </a:xfrm>
          <a:prstGeom prst="rect">
            <a:avLst/>
          </a:prstGeom>
          <a:noFill/>
          <a:ln/>
        </p:spPr>
        <p:txBody>
          <a:bodyPr wrap="square" lIns="0" tIns="0" rIns="0" bIns="0" rtlCol="0" anchor="t">
            <a:normAutofit/>
          </a:bodyPr>
          <a:lstStyle/>
          <a:p>
            <a:pPr algn="l">
              <a:lnSpc>
                <a:spcPts val="5444"/>
              </a:lnSpc>
            </a:pPr>
            <a:r>
              <a:rPr lang="en-US" sz="4200" b="1" dirty="0">
                <a:solidFill>
                  <a:srgbClr val="FFFFFF"/>
                </a:solidFill>
                <a:latin typeface="Arial" pitchFamily="34" charset="0"/>
                <a:ea typeface="Arial" pitchFamily="34" charset="-122"/>
                <a:cs typeface="Arial" pitchFamily="34" charset="-120"/>
              </a:rPr>
              <a:t>信息量与消息出现的概率</a:t>
            </a:r>
            <a:endParaRPr lang="en-US" sz="4188" dirty="0"/>
          </a:p>
        </p:txBody>
      </p:sp>
      <p:sp>
        <p:nvSpPr>
          <p:cNvPr id="3" name="Object2"/>
          <p:cNvSpPr/>
          <p:nvPr/>
        </p:nvSpPr>
        <p:spPr>
          <a:xfrm>
            <a:off x="609905" y="1429893"/>
            <a:ext cx="6858000" cy="462915"/>
          </a:xfrm>
          <a:prstGeom prst="rect">
            <a:avLst/>
          </a:prstGeom>
          <a:noFill/>
          <a:ln/>
        </p:spPr>
        <p:txBody>
          <a:bodyPr wrap="square" lIns="0" tIns="0" rIns="0" bIns="0" rtlCol="0" anchor="t">
            <a:normAutofit/>
          </a:bodyPr>
          <a:lstStyle/>
          <a:p>
            <a:pPr algn="l">
              <a:lnSpc>
                <a:spcPts val="3198"/>
              </a:lnSpc>
            </a:pPr>
            <a:r>
              <a:rPr lang="en-US" sz="2300" b="0" dirty="0">
                <a:solidFill>
                  <a:srgbClr val="FFFFFF"/>
                </a:solidFill>
                <a:latin typeface="Arial" pitchFamily="34" charset="0"/>
                <a:ea typeface="Arial" pitchFamily="34" charset="-122"/>
                <a:cs typeface="Arial" pitchFamily="34" charset="-120"/>
              </a:rPr>
              <a:t>消息x中所含的信息量是消息x出现概率P(x)的函数</a:t>
            </a:r>
            <a:endParaRPr lang="en-US" sz="2284" dirty="0"/>
          </a:p>
        </p:txBody>
      </p:sp>
      <p:sp>
        <p:nvSpPr>
          <p:cNvPr id="4" name="Object3"/>
          <p:cNvSpPr/>
          <p:nvPr/>
        </p:nvSpPr>
        <p:spPr>
          <a:xfrm>
            <a:off x="609905" y="2067687"/>
            <a:ext cx="7772400" cy="874395"/>
          </a:xfrm>
          <a:prstGeom prst="rect">
            <a:avLst/>
          </a:prstGeom>
          <a:noFill/>
          <a:ln/>
        </p:spPr>
        <p:txBody>
          <a:bodyPr wrap="square" lIns="0" tIns="0" rIns="0" bIns="0" rtlCol="0" anchor="t">
            <a:normAutofit/>
          </a:bodyPr>
          <a:lstStyle/>
          <a:p>
            <a:pPr algn="l">
              <a:lnSpc>
                <a:spcPts val="3198"/>
              </a:lnSpc>
            </a:pPr>
            <a:r>
              <a:rPr lang="en-US" sz="2300" b="0" dirty="0">
                <a:solidFill>
                  <a:srgbClr val="FFFFFF"/>
                </a:solidFill>
                <a:latin typeface="Arial" pitchFamily="34" charset="0"/>
                <a:ea typeface="Arial" pitchFamily="34" charset="-122"/>
                <a:cs typeface="Arial" pitchFamily="34" charset="-120"/>
              </a:rPr>
              <a:t>消息出现的概率越小，它所含的信息量越大，反之信息量越小，特别是：</a:t>
            </a:r>
            <a:endParaRPr lang="en-US" sz="2284" dirty="0"/>
          </a:p>
        </p:txBody>
      </p:sp>
      <p:sp>
        <p:nvSpPr>
          <p:cNvPr id="5" name="Object4"/>
          <p:cNvSpPr/>
          <p:nvPr/>
        </p:nvSpPr>
        <p:spPr>
          <a:xfrm>
            <a:off x="609905" y="3137535"/>
            <a:ext cx="7772400" cy="874395"/>
          </a:xfrm>
          <a:prstGeom prst="rect">
            <a:avLst/>
          </a:prstGeom>
          <a:noFill/>
          <a:ln/>
        </p:spPr>
        <p:txBody>
          <a:bodyPr wrap="square" lIns="0" tIns="0" rIns="0" bIns="0" rtlCol="0" anchor="t">
            <a:normAutofit/>
          </a:bodyPr>
          <a:lstStyle/>
          <a:p>
            <a:pPr algn="l">
              <a:lnSpc>
                <a:spcPts val="3198"/>
              </a:lnSpc>
            </a:pPr>
            <a:r>
              <a:rPr lang="en-US" sz="2300" b="0" dirty="0">
                <a:solidFill>
                  <a:srgbClr val="FFFFFF"/>
                </a:solidFill>
                <a:latin typeface="Arial" pitchFamily="34" charset="0"/>
                <a:ea typeface="Arial" pitchFamily="34" charset="-122"/>
                <a:cs typeface="Arial" pitchFamily="34" charset="-120"/>
              </a:rPr>
              <a:t>若干个相互独立事件构成的消息所含信息量等于各独立事件信息量的和</a:t>
            </a:r>
            <a:endParaRPr lang="en-US" sz="2284" dirty="0"/>
          </a:p>
        </p:txBody>
      </p:sp>
      <p:pic>
        <p:nvPicPr>
          <p:cNvPr id="6" name="Object 5"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2862358"/>
            <a:ext cx="263347" cy="205740"/>
          </a:xfrm>
          <a:prstGeom prst="rect">
            <a:avLst/>
          </a:prstGeom>
        </p:spPr>
      </p:pic>
      <p:sp>
        <p:nvSpPr>
          <p:cNvPr id="7" name="Object6"/>
          <p:cNvSpPr/>
          <p:nvPr/>
        </p:nvSpPr>
        <p:spPr>
          <a:xfrm>
            <a:off x="256946" y="205740"/>
            <a:ext cx="274320" cy="154305"/>
          </a:xfrm>
          <a:prstGeom prst="rect">
            <a:avLst/>
          </a:prstGeom>
          <a:noFill/>
          <a:ln/>
        </p:spPr>
        <p:txBody>
          <a:bodyPr wrap="square" lIns="0" tIns="0" rIns="0" bIns="0" rtlCol="0" anchor="t">
            <a:normAutofit/>
          </a:bodyPr>
          <a:lstStyle/>
          <a:p>
            <a:pPr algn="l">
              <a:lnSpc>
                <a:spcPts val="1035"/>
              </a:lnSpc>
            </a:pPr>
            <a:r>
              <a:rPr lang="en-US" sz="1000" b="0" dirty="0">
                <a:solidFill>
                  <a:srgbClr val="FFFFFF"/>
                </a:solidFill>
                <a:latin typeface="Arial" pitchFamily="34" charset="0"/>
                <a:ea typeface="Arial" pitchFamily="34" charset="-122"/>
                <a:cs typeface="Arial" pitchFamily="34" charset="-120"/>
              </a:rPr>
              <a:t>绪论</a:t>
            </a:r>
            <a:endParaRPr lang="en-US" sz="973" dirty="0"/>
          </a:p>
        </p:txBody>
      </p:sp>
      <p:pic>
        <p:nvPicPr>
          <p:cNvPr id="8" name="Object 7"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56946" y="388849"/>
            <a:ext cx="256946" cy="22631"/>
          </a:xfrm>
          <a:prstGeom prst="rect">
            <a:avLst/>
          </a:prstGeo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name="Slide 53">
    <p:spTree>
      <p:nvGrpSpPr>
        <p:cNvPr id="1" name=""/>
        <p:cNvGrpSpPr/>
        <p:nvPr/>
      </p:nvGrpSpPr>
      <p:grpSpPr>
        <a:xfrm>
          <a:off x="0" y="0"/>
          <a:ext cx="0" cy="0"/>
          <a:chOff x="0" y="0"/>
          <a:chExt cx="0" cy="0"/>
        </a:xfrm>
      </p:grpSpPr>
      <p:sp>
        <p:nvSpPr>
          <p:cNvPr id="2" name="Object1"/>
          <p:cNvSpPr/>
          <p:nvPr/>
        </p:nvSpPr>
        <p:spPr>
          <a:xfrm>
            <a:off x="609905" y="1084250"/>
            <a:ext cx="7680960" cy="1903095"/>
          </a:xfrm>
          <a:prstGeom prst="rect">
            <a:avLst/>
          </a:prstGeom>
          <a:noFill/>
          <a:ln/>
        </p:spPr>
        <p:txBody>
          <a:bodyPr wrap="square" lIns="0" tIns="0" rIns="0" bIns="0" rtlCol="0" anchor="t">
            <a:normAutofit/>
          </a:bodyPr>
          <a:lstStyle/>
          <a:p>
            <a:pPr algn="l">
              <a:lnSpc>
                <a:spcPts val="6929"/>
              </a:lnSpc>
            </a:pPr>
            <a:r>
              <a:rPr lang="en-US" sz="5300" b="1" dirty="0">
                <a:solidFill>
                  <a:srgbClr val="FFFFFF"/>
                </a:solidFill>
                <a:latin typeface="Arial" pitchFamily="34" charset="0"/>
                <a:ea typeface="Arial" pitchFamily="34" charset="-122"/>
                <a:cs typeface="Arial" pitchFamily="34" charset="-120"/>
              </a:rPr>
              <a:t>消息x中所含的信息量是消息x出现概率P(x)的...</a:t>
            </a:r>
            <a:endParaRPr lang="en-US" sz="5330" dirty="0"/>
          </a:p>
        </p:txBody>
      </p:sp>
      <p:sp>
        <p:nvSpPr>
          <p:cNvPr id="3" name="Object2"/>
          <p:cNvSpPr/>
          <p:nvPr/>
        </p:nvSpPr>
        <p:spPr>
          <a:xfrm>
            <a:off x="609905" y="3390595"/>
            <a:ext cx="0" cy="0"/>
          </a:xfrm>
          <a:prstGeom prst="rect">
            <a:avLst/>
          </a:prstGeom>
          <a:noFill/>
          <a:ln/>
        </p:spPr>
        <p:txBody>
          <a:bodyPr wrap="square" lIns="0" tIns="0" rIns="0" bIns="0" rtlCol="0" anchor="t">
            <a:normAutofit fontScale="25000" lnSpcReduction="20000"/>
          </a:bodyPr>
          <a:lstStyle/>
          <a:p>
            <a:pPr algn="l">
              <a:lnSpc>
                <a:spcPts val="4949"/>
              </a:lnSpc>
            </a:pPr>
            <a:endParaRPr lang="en-US" sz="3807" dirty="0"/>
          </a:p>
        </p:txBody>
      </p:sp>
      <p:pic>
        <p:nvPicPr>
          <p:cNvPr id="4" name="Object 3"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86714" y="3467748"/>
            <a:ext cx="514807" cy="514350"/>
          </a:xfrm>
          <a:prstGeom prst="rect">
            <a:avLst/>
          </a:prstGeom>
        </p:spPr>
      </p:pic>
      <p:pic>
        <p:nvPicPr>
          <p:cNvPr id="5" name="Object 4"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09905" y="2956484"/>
            <a:ext cx="7606894" cy="434111"/>
          </a:xfrm>
          <a:prstGeom prst="rect">
            <a:avLst/>
          </a:prstGeom>
        </p:spPr>
      </p:pic>
      <p:sp>
        <p:nvSpPr>
          <p:cNvPr id="6" name="Object5"/>
          <p:cNvSpPr/>
          <p:nvPr/>
        </p:nvSpPr>
        <p:spPr>
          <a:xfrm>
            <a:off x="256946" y="205740"/>
            <a:ext cx="274320" cy="154305"/>
          </a:xfrm>
          <a:prstGeom prst="rect">
            <a:avLst/>
          </a:prstGeom>
          <a:noFill/>
          <a:ln/>
        </p:spPr>
        <p:txBody>
          <a:bodyPr wrap="square" lIns="0" tIns="0" rIns="0" bIns="0" rtlCol="0" anchor="t">
            <a:normAutofit/>
          </a:bodyPr>
          <a:lstStyle/>
          <a:p>
            <a:pPr algn="l">
              <a:lnSpc>
                <a:spcPts val="1035"/>
              </a:lnSpc>
            </a:pPr>
            <a:r>
              <a:rPr lang="en-US" sz="1000" b="0" dirty="0">
                <a:solidFill>
                  <a:srgbClr val="FFFFFF"/>
                </a:solidFill>
                <a:latin typeface="Arial" pitchFamily="34" charset="0"/>
                <a:ea typeface="Arial" pitchFamily="34" charset="-122"/>
                <a:cs typeface="Arial" pitchFamily="34" charset="-120"/>
              </a:rPr>
              <a:t>绪论</a:t>
            </a:r>
            <a:endParaRPr lang="en-US" sz="973" dirty="0"/>
          </a:p>
        </p:txBody>
      </p:sp>
      <p:pic>
        <p:nvPicPr>
          <p:cNvPr id="7" name="Object 6"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56946" y="388849"/>
            <a:ext cx="256946" cy="22631"/>
          </a:xfrm>
          <a:prstGeom prst="rect">
            <a:avLst/>
          </a:prstGeom>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name="Slide 54">
    <p:spTree>
      <p:nvGrpSpPr>
        <p:cNvPr id="1" name=""/>
        <p:cNvGrpSpPr/>
        <p:nvPr/>
      </p:nvGrpSpPr>
      <p:grpSpPr>
        <a:xfrm>
          <a:off x="0" y="0"/>
          <a:ext cx="0" cy="0"/>
          <a:chOff x="0" y="0"/>
          <a:chExt cx="0" cy="0"/>
        </a:xfrm>
      </p:grpSpPr>
      <p:pic>
        <p:nvPicPr>
          <p:cNvPr id="2" name="Object 1" descr="file://C:\Users\tons\AppData\Roaming\XMind\Electron v3\vana\workbooks\f4ea90d42ceac6a1d5eb8b85d1\resources\0e48e6189b284492e28478438681f49d980a38f5cfad04b66b6a0c9d25cd60d5.png"/>
          <p:cNvPicPr>
            <a:picLocks noChangeAspect="1"/>
          </p:cNvPicPr>
          <p:nvPr/>
        </p:nvPicPr>
        <p:blipFill>
          <a:blip r:embed="rId3"/>
          <a:stretch>
            <a:fillRect/>
          </a:stretch>
        </p:blipFill>
        <p:spPr>
          <a:xfrm>
            <a:off x="1218895" y="1489558"/>
            <a:ext cx="6705295" cy="2163870"/>
          </a:xfrm>
          <a:prstGeom prst="rect">
            <a:avLst/>
          </a:prstGeom>
        </p:spPr>
      </p:pic>
      <p:sp>
        <p:nvSpPr>
          <p:cNvPr id="3" name="Object2"/>
          <p:cNvSpPr/>
          <p:nvPr/>
        </p:nvSpPr>
        <p:spPr>
          <a:xfrm>
            <a:off x="256946" y="205740"/>
            <a:ext cx="274320" cy="154305"/>
          </a:xfrm>
          <a:prstGeom prst="rect">
            <a:avLst/>
          </a:prstGeom>
          <a:noFill/>
          <a:ln/>
        </p:spPr>
        <p:txBody>
          <a:bodyPr wrap="square" lIns="0" tIns="0" rIns="0" bIns="0" rtlCol="0" anchor="t">
            <a:normAutofit/>
          </a:bodyPr>
          <a:lstStyle/>
          <a:p>
            <a:pPr algn="l">
              <a:lnSpc>
                <a:spcPts val="1035"/>
              </a:lnSpc>
            </a:pPr>
            <a:r>
              <a:rPr lang="en-US" sz="1000" b="0" dirty="0">
                <a:solidFill>
                  <a:srgbClr val="FFFFFF"/>
                </a:solidFill>
                <a:latin typeface="Arial" pitchFamily="34" charset="0"/>
                <a:ea typeface="Arial" pitchFamily="34" charset="-122"/>
                <a:cs typeface="Arial" pitchFamily="34" charset="-120"/>
              </a:rPr>
              <a:t>绪论</a:t>
            </a:r>
            <a:endParaRPr lang="en-US" sz="973" dirty="0"/>
          </a:p>
        </p:txBody>
      </p:sp>
      <p:pic>
        <p:nvPicPr>
          <p:cNvPr id="4" name="Object 3"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56946" y="388849"/>
            <a:ext cx="256946" cy="22631"/>
          </a:xfrm>
          <a:prstGeom prst="rect">
            <a:avLst/>
          </a:prstGeom>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name="Slide 55">
    <p:spTree>
      <p:nvGrpSpPr>
        <p:cNvPr id="1" name=""/>
        <p:cNvGrpSpPr/>
        <p:nvPr/>
      </p:nvGrpSpPr>
      <p:grpSpPr>
        <a:xfrm>
          <a:off x="0" y="0"/>
          <a:ext cx="0" cy="0"/>
          <a:chOff x="0" y="0"/>
          <a:chExt cx="0" cy="0"/>
        </a:xfrm>
      </p:grpSpPr>
      <p:sp>
        <p:nvSpPr>
          <p:cNvPr id="2" name="Object1"/>
          <p:cNvSpPr/>
          <p:nvPr/>
        </p:nvSpPr>
        <p:spPr>
          <a:xfrm>
            <a:off x="609905" y="642938"/>
            <a:ext cx="7863840" cy="771525"/>
          </a:xfrm>
          <a:prstGeom prst="rect">
            <a:avLst/>
          </a:prstGeom>
          <a:noFill/>
          <a:ln/>
        </p:spPr>
        <p:txBody>
          <a:bodyPr wrap="square" lIns="0" tIns="0" rIns="0" bIns="0" rtlCol="0" anchor="t">
            <a:normAutofit/>
          </a:bodyPr>
          <a:lstStyle/>
          <a:p>
            <a:pPr algn="l">
              <a:lnSpc>
                <a:spcPts val="5444"/>
              </a:lnSpc>
            </a:pPr>
            <a:r>
              <a:rPr lang="en-US" sz="4200" b="1" dirty="0">
                <a:solidFill>
                  <a:srgbClr val="FFFFFF"/>
                </a:solidFill>
                <a:latin typeface="Arial" pitchFamily="34" charset="0"/>
                <a:ea typeface="Arial" pitchFamily="34" charset="-122"/>
                <a:cs typeface="Arial" pitchFamily="34" charset="-120"/>
              </a:rPr>
              <a:t>消息出现的概率越小，它所含...</a:t>
            </a:r>
            <a:endParaRPr lang="en-US" sz="4188" dirty="0"/>
          </a:p>
        </p:txBody>
      </p:sp>
      <p:sp>
        <p:nvSpPr>
          <p:cNvPr id="3" name="Object2"/>
          <p:cNvSpPr/>
          <p:nvPr/>
        </p:nvSpPr>
        <p:spPr>
          <a:xfrm>
            <a:off x="609905" y="1429893"/>
            <a:ext cx="0" cy="0"/>
          </a:xfrm>
          <a:prstGeom prst="rect">
            <a:avLst/>
          </a:prstGeom>
          <a:noFill/>
          <a:ln/>
        </p:spPr>
        <p:txBody>
          <a:bodyPr wrap="square" lIns="0" tIns="0" rIns="0" bIns="0" rtlCol="0" anchor="t">
            <a:normAutofit fontScale="25000" lnSpcReduction="20000"/>
          </a:bodyPr>
          <a:lstStyle/>
          <a:p>
            <a:pPr algn="l">
              <a:lnSpc>
                <a:spcPts val="3198"/>
              </a:lnSpc>
            </a:pPr>
            <a:endParaRPr lang="en-US" sz="2284" dirty="0"/>
          </a:p>
        </p:txBody>
      </p:sp>
      <p:pic>
        <p:nvPicPr>
          <p:cNvPr id="4" name="Object 3"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71170" y="1491615"/>
            <a:ext cx="309067" cy="308610"/>
          </a:xfrm>
          <a:prstGeom prst="rect">
            <a:avLst/>
          </a:prstGeom>
        </p:spPr>
      </p:pic>
      <p:sp>
        <p:nvSpPr>
          <p:cNvPr id="5" name="Object4"/>
          <p:cNvSpPr/>
          <p:nvPr/>
        </p:nvSpPr>
        <p:spPr>
          <a:xfrm>
            <a:off x="609905" y="2067687"/>
            <a:ext cx="0" cy="0"/>
          </a:xfrm>
          <a:prstGeom prst="rect">
            <a:avLst/>
          </a:prstGeom>
          <a:noFill/>
          <a:ln/>
        </p:spPr>
        <p:txBody>
          <a:bodyPr wrap="square" lIns="0" tIns="0" rIns="0" bIns="0" rtlCol="0" anchor="t">
            <a:normAutofit fontScale="25000" lnSpcReduction="20000"/>
          </a:bodyPr>
          <a:lstStyle/>
          <a:p>
            <a:pPr algn="l">
              <a:lnSpc>
                <a:spcPts val="3198"/>
              </a:lnSpc>
            </a:pPr>
            <a:endParaRPr lang="en-US" sz="2284" dirty="0"/>
          </a:p>
        </p:txBody>
      </p:sp>
      <p:pic>
        <p:nvPicPr>
          <p:cNvPr id="6" name="Object 5"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71170" y="2129409"/>
            <a:ext cx="309067" cy="308610"/>
          </a:xfrm>
          <a:prstGeom prst="rect">
            <a:avLst/>
          </a:prstGeom>
        </p:spPr>
      </p:pic>
      <p:pic>
        <p:nvPicPr>
          <p:cNvPr id="7" name="Object 6"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0" y="2862358"/>
            <a:ext cx="263347" cy="205740"/>
          </a:xfrm>
          <a:prstGeom prst="rect">
            <a:avLst/>
          </a:prstGeom>
        </p:spPr>
      </p:pic>
      <p:sp>
        <p:nvSpPr>
          <p:cNvPr id="8" name="Object7"/>
          <p:cNvSpPr/>
          <p:nvPr/>
        </p:nvSpPr>
        <p:spPr>
          <a:xfrm>
            <a:off x="256946" y="205740"/>
            <a:ext cx="274320" cy="154305"/>
          </a:xfrm>
          <a:prstGeom prst="rect">
            <a:avLst/>
          </a:prstGeom>
          <a:noFill/>
          <a:ln/>
        </p:spPr>
        <p:txBody>
          <a:bodyPr wrap="square" lIns="0" tIns="0" rIns="0" bIns="0" rtlCol="0" anchor="t">
            <a:normAutofit/>
          </a:bodyPr>
          <a:lstStyle/>
          <a:p>
            <a:pPr algn="l">
              <a:lnSpc>
                <a:spcPts val="1035"/>
              </a:lnSpc>
            </a:pPr>
            <a:r>
              <a:rPr lang="en-US" sz="1000" b="0" dirty="0">
                <a:solidFill>
                  <a:srgbClr val="FFFFFF"/>
                </a:solidFill>
                <a:latin typeface="Arial" pitchFamily="34" charset="0"/>
                <a:ea typeface="Arial" pitchFamily="34" charset="-122"/>
                <a:cs typeface="Arial" pitchFamily="34" charset="-120"/>
              </a:rPr>
              <a:t>绪论</a:t>
            </a:r>
            <a:endParaRPr lang="en-US" sz="973" dirty="0"/>
          </a:p>
        </p:txBody>
      </p:sp>
      <p:pic>
        <p:nvPicPr>
          <p:cNvPr id="9" name="Object 8"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56946" y="388849"/>
            <a:ext cx="256946" cy="22631"/>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name="Slide 56">
    <p:spTree>
      <p:nvGrpSpPr>
        <p:cNvPr id="1" name=""/>
        <p:cNvGrpSpPr/>
        <p:nvPr/>
      </p:nvGrpSpPr>
      <p:grpSpPr>
        <a:xfrm>
          <a:off x="0" y="0"/>
          <a:ext cx="0" cy="0"/>
          <a:chOff x="0" y="0"/>
          <a:chExt cx="0" cy="0"/>
        </a:xfrm>
      </p:grpSpPr>
      <p:pic>
        <p:nvPicPr>
          <p:cNvPr id="2" name="Object 1" descr="file://C:\Users\tons\AppData\Roaming\XMind\Electron v3\vana\workbooks\f4ea90d42ceac6a1d5eb8b85d1\resources\fb263c9e4591dcc194ed4d299278bcb5c3cf7deac4c95b753607f166ee428e03.png"/>
          <p:cNvPicPr>
            <a:picLocks noChangeAspect="1"/>
          </p:cNvPicPr>
          <p:nvPr/>
        </p:nvPicPr>
        <p:blipFill>
          <a:blip r:embed="rId3"/>
          <a:stretch>
            <a:fillRect/>
          </a:stretch>
        </p:blipFill>
        <p:spPr>
          <a:xfrm>
            <a:off x="1218895" y="1830572"/>
            <a:ext cx="6705295" cy="1482871"/>
          </a:xfrm>
          <a:prstGeom prst="rect">
            <a:avLst/>
          </a:prstGeom>
        </p:spPr>
      </p:pic>
      <p:sp>
        <p:nvSpPr>
          <p:cNvPr id="3" name="Object2"/>
          <p:cNvSpPr/>
          <p:nvPr/>
        </p:nvSpPr>
        <p:spPr>
          <a:xfrm>
            <a:off x="256946" y="205740"/>
            <a:ext cx="274320" cy="154305"/>
          </a:xfrm>
          <a:prstGeom prst="rect">
            <a:avLst/>
          </a:prstGeom>
          <a:noFill/>
          <a:ln/>
        </p:spPr>
        <p:txBody>
          <a:bodyPr wrap="square" lIns="0" tIns="0" rIns="0" bIns="0" rtlCol="0" anchor="t">
            <a:normAutofit/>
          </a:bodyPr>
          <a:lstStyle/>
          <a:p>
            <a:pPr algn="l">
              <a:lnSpc>
                <a:spcPts val="1035"/>
              </a:lnSpc>
            </a:pPr>
            <a:r>
              <a:rPr lang="en-US" sz="1000" b="0" dirty="0">
                <a:solidFill>
                  <a:srgbClr val="FFFFFF"/>
                </a:solidFill>
                <a:latin typeface="Arial" pitchFamily="34" charset="0"/>
                <a:ea typeface="Arial" pitchFamily="34" charset="-122"/>
                <a:cs typeface="Arial" pitchFamily="34" charset="-120"/>
              </a:rPr>
              <a:t>绪论</a:t>
            </a:r>
            <a:endParaRPr lang="en-US" sz="973" dirty="0"/>
          </a:p>
        </p:txBody>
      </p:sp>
      <p:pic>
        <p:nvPicPr>
          <p:cNvPr id="4" name="Object 3"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56946" y="388849"/>
            <a:ext cx="256946" cy="22631"/>
          </a:xfrm>
          <a:prstGeom prst="rect">
            <a:avLst/>
          </a:prstGeom>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name="Slide 57">
    <p:spTree>
      <p:nvGrpSpPr>
        <p:cNvPr id="1" name=""/>
        <p:cNvGrpSpPr/>
        <p:nvPr/>
      </p:nvGrpSpPr>
      <p:grpSpPr>
        <a:xfrm>
          <a:off x="0" y="0"/>
          <a:ext cx="0" cy="0"/>
          <a:chOff x="0" y="0"/>
          <a:chExt cx="0" cy="0"/>
        </a:xfrm>
      </p:grpSpPr>
      <p:pic>
        <p:nvPicPr>
          <p:cNvPr id="2" name="Object 1" descr="file://C:\Users\tons\AppData\Roaming\XMind\Electron v3\vana\workbooks\f4ea90d42ceac6a1d5eb8b85d1\resources\0d0b001f758a9e8a24dde3ee520445e05b55478870bbb91867a4524ca6521479.png"/>
          <p:cNvPicPr>
            <a:picLocks noChangeAspect="1"/>
          </p:cNvPicPr>
          <p:nvPr/>
        </p:nvPicPr>
        <p:blipFill>
          <a:blip r:embed="rId3"/>
          <a:stretch>
            <a:fillRect/>
          </a:stretch>
        </p:blipFill>
        <p:spPr>
          <a:xfrm>
            <a:off x="1218895" y="1871205"/>
            <a:ext cx="6705295" cy="1401089"/>
          </a:xfrm>
          <a:prstGeom prst="rect">
            <a:avLst/>
          </a:prstGeom>
        </p:spPr>
      </p:pic>
      <p:sp>
        <p:nvSpPr>
          <p:cNvPr id="3" name="Object2"/>
          <p:cNvSpPr/>
          <p:nvPr/>
        </p:nvSpPr>
        <p:spPr>
          <a:xfrm>
            <a:off x="256946" y="205740"/>
            <a:ext cx="274320" cy="154305"/>
          </a:xfrm>
          <a:prstGeom prst="rect">
            <a:avLst/>
          </a:prstGeom>
          <a:noFill/>
          <a:ln/>
        </p:spPr>
        <p:txBody>
          <a:bodyPr wrap="square" lIns="0" tIns="0" rIns="0" bIns="0" rtlCol="0" anchor="t">
            <a:normAutofit/>
          </a:bodyPr>
          <a:lstStyle/>
          <a:p>
            <a:pPr algn="l">
              <a:lnSpc>
                <a:spcPts val="1035"/>
              </a:lnSpc>
            </a:pPr>
            <a:r>
              <a:rPr lang="en-US" sz="1000" b="0" dirty="0">
                <a:solidFill>
                  <a:srgbClr val="FFFFFF"/>
                </a:solidFill>
                <a:latin typeface="Arial" pitchFamily="34" charset="0"/>
                <a:ea typeface="Arial" pitchFamily="34" charset="-122"/>
                <a:cs typeface="Arial" pitchFamily="34" charset="-120"/>
              </a:rPr>
              <a:t>绪论</a:t>
            </a:r>
            <a:endParaRPr lang="en-US" sz="973" dirty="0"/>
          </a:p>
        </p:txBody>
      </p:sp>
      <p:pic>
        <p:nvPicPr>
          <p:cNvPr id="4" name="Object 3"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56946" y="388849"/>
            <a:ext cx="256946" cy="22631"/>
          </a:xfrm>
          <a:prstGeom prst="rect">
            <a:avLst/>
          </a:prstGeom>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name="Slide 58">
    <p:spTree>
      <p:nvGrpSpPr>
        <p:cNvPr id="1" name=""/>
        <p:cNvGrpSpPr/>
        <p:nvPr/>
      </p:nvGrpSpPr>
      <p:grpSpPr>
        <a:xfrm>
          <a:off x="0" y="0"/>
          <a:ext cx="0" cy="0"/>
          <a:chOff x="0" y="0"/>
          <a:chExt cx="0" cy="0"/>
        </a:xfrm>
      </p:grpSpPr>
      <p:sp>
        <p:nvSpPr>
          <p:cNvPr id="2" name="Object1"/>
          <p:cNvSpPr/>
          <p:nvPr/>
        </p:nvSpPr>
        <p:spPr>
          <a:xfrm>
            <a:off x="609905" y="1084250"/>
            <a:ext cx="7955280" cy="1903095"/>
          </a:xfrm>
          <a:prstGeom prst="rect">
            <a:avLst/>
          </a:prstGeom>
          <a:noFill/>
          <a:ln/>
        </p:spPr>
        <p:txBody>
          <a:bodyPr wrap="square" lIns="0" tIns="0" rIns="0" bIns="0" rtlCol="0" anchor="t">
            <a:normAutofit/>
          </a:bodyPr>
          <a:lstStyle/>
          <a:p>
            <a:pPr algn="l">
              <a:lnSpc>
                <a:spcPts val="6929"/>
              </a:lnSpc>
            </a:pPr>
            <a:r>
              <a:rPr lang="en-US" sz="5300" b="1" dirty="0">
                <a:solidFill>
                  <a:srgbClr val="FFFFFF"/>
                </a:solidFill>
                <a:latin typeface="Arial" pitchFamily="34" charset="0"/>
                <a:ea typeface="Arial" pitchFamily="34" charset="-122"/>
                <a:cs typeface="Arial" pitchFamily="34" charset="-120"/>
              </a:rPr>
              <a:t>若干个相互独立事件构成的消息所含信息量等于...</a:t>
            </a:r>
            <a:endParaRPr lang="en-US" sz="5330" dirty="0"/>
          </a:p>
        </p:txBody>
      </p:sp>
      <p:sp>
        <p:nvSpPr>
          <p:cNvPr id="3" name="Object2"/>
          <p:cNvSpPr/>
          <p:nvPr/>
        </p:nvSpPr>
        <p:spPr>
          <a:xfrm>
            <a:off x="609905" y="3390595"/>
            <a:ext cx="0" cy="0"/>
          </a:xfrm>
          <a:prstGeom prst="rect">
            <a:avLst/>
          </a:prstGeom>
          <a:noFill/>
          <a:ln/>
        </p:spPr>
        <p:txBody>
          <a:bodyPr wrap="square" lIns="0" tIns="0" rIns="0" bIns="0" rtlCol="0" anchor="t">
            <a:normAutofit fontScale="25000" lnSpcReduction="20000"/>
          </a:bodyPr>
          <a:lstStyle/>
          <a:p>
            <a:pPr algn="l">
              <a:lnSpc>
                <a:spcPts val="4949"/>
              </a:lnSpc>
            </a:pPr>
            <a:endParaRPr lang="en-US" sz="3807" dirty="0"/>
          </a:p>
        </p:txBody>
      </p:sp>
      <p:pic>
        <p:nvPicPr>
          <p:cNvPr id="4" name="Object 3"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86714" y="3467748"/>
            <a:ext cx="514807" cy="514350"/>
          </a:xfrm>
          <a:prstGeom prst="rect">
            <a:avLst/>
          </a:prstGeom>
        </p:spPr>
      </p:pic>
      <p:pic>
        <p:nvPicPr>
          <p:cNvPr id="5" name="Object 4"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09905" y="2956484"/>
            <a:ext cx="7921447" cy="434111"/>
          </a:xfrm>
          <a:prstGeom prst="rect">
            <a:avLst/>
          </a:prstGeom>
        </p:spPr>
      </p:pic>
      <p:sp>
        <p:nvSpPr>
          <p:cNvPr id="6" name="Object5"/>
          <p:cNvSpPr/>
          <p:nvPr/>
        </p:nvSpPr>
        <p:spPr>
          <a:xfrm>
            <a:off x="256946" y="205740"/>
            <a:ext cx="274320" cy="154305"/>
          </a:xfrm>
          <a:prstGeom prst="rect">
            <a:avLst/>
          </a:prstGeom>
          <a:noFill/>
          <a:ln/>
        </p:spPr>
        <p:txBody>
          <a:bodyPr wrap="square" lIns="0" tIns="0" rIns="0" bIns="0" rtlCol="0" anchor="t">
            <a:normAutofit/>
          </a:bodyPr>
          <a:lstStyle/>
          <a:p>
            <a:pPr algn="l">
              <a:lnSpc>
                <a:spcPts val="1035"/>
              </a:lnSpc>
            </a:pPr>
            <a:r>
              <a:rPr lang="en-US" sz="1000" b="0" dirty="0">
                <a:solidFill>
                  <a:srgbClr val="FFFFFF"/>
                </a:solidFill>
                <a:latin typeface="Arial" pitchFamily="34" charset="0"/>
                <a:ea typeface="Arial" pitchFamily="34" charset="-122"/>
                <a:cs typeface="Arial" pitchFamily="34" charset="-120"/>
              </a:rPr>
              <a:t>绪论</a:t>
            </a:r>
            <a:endParaRPr lang="en-US" sz="973" dirty="0"/>
          </a:p>
        </p:txBody>
      </p:sp>
      <p:pic>
        <p:nvPicPr>
          <p:cNvPr id="7" name="Object 6"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56946" y="388849"/>
            <a:ext cx="256946" cy="22631"/>
          </a:xfrm>
          <a:prstGeom prst="rect">
            <a:avLst/>
          </a:prstGeom>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name="Slide 59">
    <p:spTree>
      <p:nvGrpSpPr>
        <p:cNvPr id="1" name=""/>
        <p:cNvGrpSpPr/>
        <p:nvPr/>
      </p:nvGrpSpPr>
      <p:grpSpPr>
        <a:xfrm>
          <a:off x="0" y="0"/>
          <a:ext cx="0" cy="0"/>
          <a:chOff x="0" y="0"/>
          <a:chExt cx="0" cy="0"/>
        </a:xfrm>
      </p:grpSpPr>
      <p:pic>
        <p:nvPicPr>
          <p:cNvPr id="2" name="Object 1" descr="file://C:\Users\tons\AppData\Roaming\XMind\Electron v3\vana\workbooks\f4ea90d42ceac6a1d5eb8b85d1\resources\fde3f39b5de84a029572738cf81ce671b284aa4510fe12ff346dd18d72b52d3e.png"/>
          <p:cNvPicPr>
            <a:picLocks noChangeAspect="1"/>
          </p:cNvPicPr>
          <p:nvPr/>
        </p:nvPicPr>
        <p:blipFill>
          <a:blip r:embed="rId3"/>
          <a:stretch>
            <a:fillRect/>
          </a:stretch>
        </p:blipFill>
        <p:spPr>
          <a:xfrm>
            <a:off x="1218895" y="1551280"/>
            <a:ext cx="6705295" cy="2040941"/>
          </a:xfrm>
          <a:prstGeom prst="rect">
            <a:avLst/>
          </a:prstGeom>
        </p:spPr>
      </p:pic>
      <p:sp>
        <p:nvSpPr>
          <p:cNvPr id="3" name="Object2"/>
          <p:cNvSpPr/>
          <p:nvPr/>
        </p:nvSpPr>
        <p:spPr>
          <a:xfrm>
            <a:off x="256946" y="205740"/>
            <a:ext cx="274320" cy="154305"/>
          </a:xfrm>
          <a:prstGeom prst="rect">
            <a:avLst/>
          </a:prstGeom>
          <a:noFill/>
          <a:ln/>
        </p:spPr>
        <p:txBody>
          <a:bodyPr wrap="square" lIns="0" tIns="0" rIns="0" bIns="0" rtlCol="0" anchor="t">
            <a:normAutofit/>
          </a:bodyPr>
          <a:lstStyle/>
          <a:p>
            <a:pPr algn="l">
              <a:lnSpc>
                <a:spcPts val="1035"/>
              </a:lnSpc>
            </a:pPr>
            <a:r>
              <a:rPr lang="en-US" sz="1000" b="0" dirty="0">
                <a:solidFill>
                  <a:srgbClr val="FFFFFF"/>
                </a:solidFill>
                <a:latin typeface="Arial" pitchFamily="34" charset="0"/>
                <a:ea typeface="Arial" pitchFamily="34" charset="-122"/>
                <a:cs typeface="Arial" pitchFamily="34" charset="-120"/>
              </a:rPr>
              <a:t>绪论</a:t>
            </a:r>
            <a:endParaRPr lang="en-US" sz="973" dirty="0"/>
          </a:p>
        </p:txBody>
      </p:sp>
      <p:pic>
        <p:nvPicPr>
          <p:cNvPr id="4" name="Object 3"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56946" y="388849"/>
            <a:ext cx="256946" cy="22631"/>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Object1"/>
          <p:cNvSpPr/>
          <p:nvPr/>
        </p:nvSpPr>
        <p:spPr>
          <a:xfrm>
            <a:off x="609905" y="642938"/>
            <a:ext cx="4023360" cy="771525"/>
          </a:xfrm>
          <a:prstGeom prst="rect">
            <a:avLst/>
          </a:prstGeom>
          <a:noFill/>
          <a:ln/>
        </p:spPr>
        <p:txBody>
          <a:bodyPr wrap="square" lIns="0" tIns="0" rIns="0" bIns="0" rtlCol="0" anchor="t">
            <a:normAutofit/>
          </a:bodyPr>
          <a:lstStyle/>
          <a:p>
            <a:pPr algn="l">
              <a:lnSpc>
                <a:spcPts val="5444"/>
              </a:lnSpc>
            </a:pPr>
            <a:r>
              <a:rPr lang="en-US" sz="4200" b="1" dirty="0">
                <a:solidFill>
                  <a:srgbClr val="FFFFFF"/>
                </a:solidFill>
                <a:latin typeface="Arial" pitchFamily="34" charset="0"/>
                <a:ea typeface="Arial" pitchFamily="34" charset="-122"/>
                <a:cs typeface="Arial" pitchFamily="34" charset="-120"/>
              </a:rPr>
              <a:t>通信的基本概念</a:t>
            </a:r>
            <a:endParaRPr lang="en-US" sz="4188" dirty="0"/>
          </a:p>
        </p:txBody>
      </p:sp>
      <p:sp>
        <p:nvSpPr>
          <p:cNvPr id="3" name="Object2"/>
          <p:cNvSpPr/>
          <p:nvPr/>
        </p:nvSpPr>
        <p:spPr>
          <a:xfrm>
            <a:off x="609905" y="1429893"/>
            <a:ext cx="640080" cy="462915"/>
          </a:xfrm>
          <a:prstGeom prst="rect">
            <a:avLst/>
          </a:prstGeom>
          <a:noFill/>
          <a:ln/>
        </p:spPr>
        <p:txBody>
          <a:bodyPr wrap="square" lIns="0" tIns="0" rIns="0" bIns="0" rtlCol="0" anchor="t">
            <a:normAutofit/>
          </a:bodyPr>
          <a:lstStyle/>
          <a:p>
            <a:pPr algn="l">
              <a:lnSpc>
                <a:spcPts val="3198"/>
              </a:lnSpc>
            </a:pPr>
            <a:r>
              <a:rPr lang="en-US" sz="2300" b="0" dirty="0">
                <a:solidFill>
                  <a:srgbClr val="FFFFFF"/>
                </a:solidFill>
                <a:latin typeface="Arial" pitchFamily="34" charset="0"/>
                <a:ea typeface="Arial" pitchFamily="34" charset="-122"/>
                <a:cs typeface="Arial" pitchFamily="34" charset="-120"/>
              </a:rPr>
              <a:t>通信</a:t>
            </a:r>
            <a:endParaRPr lang="en-US" sz="2284" dirty="0"/>
          </a:p>
        </p:txBody>
      </p:sp>
      <p:sp>
        <p:nvSpPr>
          <p:cNvPr id="4" name="Object3"/>
          <p:cNvSpPr/>
          <p:nvPr/>
        </p:nvSpPr>
        <p:spPr>
          <a:xfrm>
            <a:off x="609905" y="2067687"/>
            <a:ext cx="1005840" cy="462915"/>
          </a:xfrm>
          <a:prstGeom prst="rect">
            <a:avLst/>
          </a:prstGeom>
          <a:noFill/>
          <a:ln/>
        </p:spPr>
        <p:txBody>
          <a:bodyPr wrap="square" lIns="0" tIns="0" rIns="0" bIns="0" rtlCol="0" anchor="t">
            <a:normAutofit/>
          </a:bodyPr>
          <a:lstStyle/>
          <a:p>
            <a:pPr algn="l">
              <a:lnSpc>
                <a:spcPts val="3198"/>
              </a:lnSpc>
            </a:pPr>
            <a:r>
              <a:rPr lang="en-US" sz="2300" b="0" dirty="0">
                <a:solidFill>
                  <a:srgbClr val="FFFFFF"/>
                </a:solidFill>
                <a:latin typeface="Arial" pitchFamily="34" charset="0"/>
                <a:ea typeface="Arial" pitchFamily="34" charset="-122"/>
                <a:cs typeface="Arial" pitchFamily="34" charset="-120"/>
              </a:rPr>
              <a:t>电通信</a:t>
            </a:r>
            <a:endParaRPr lang="en-US" sz="2284" dirty="0"/>
          </a:p>
        </p:txBody>
      </p:sp>
      <p:pic>
        <p:nvPicPr>
          <p:cNvPr id="5" name="Object 4"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2862358"/>
            <a:ext cx="263347" cy="205740"/>
          </a:xfrm>
          <a:prstGeom prst="rect">
            <a:avLst/>
          </a:prstGeom>
        </p:spPr>
      </p:pic>
      <p:sp>
        <p:nvSpPr>
          <p:cNvPr id="6" name="Object5"/>
          <p:cNvSpPr/>
          <p:nvPr/>
        </p:nvSpPr>
        <p:spPr>
          <a:xfrm>
            <a:off x="256946" y="205740"/>
            <a:ext cx="274320" cy="154305"/>
          </a:xfrm>
          <a:prstGeom prst="rect">
            <a:avLst/>
          </a:prstGeom>
          <a:noFill/>
          <a:ln/>
        </p:spPr>
        <p:txBody>
          <a:bodyPr wrap="square" lIns="0" tIns="0" rIns="0" bIns="0" rtlCol="0" anchor="t">
            <a:normAutofit/>
          </a:bodyPr>
          <a:lstStyle/>
          <a:p>
            <a:pPr algn="l">
              <a:lnSpc>
                <a:spcPts val="1035"/>
              </a:lnSpc>
            </a:pPr>
            <a:r>
              <a:rPr lang="en-US" sz="1000" b="0" dirty="0">
                <a:solidFill>
                  <a:srgbClr val="FFFFFF"/>
                </a:solidFill>
                <a:latin typeface="Arial" pitchFamily="34" charset="0"/>
                <a:ea typeface="Arial" pitchFamily="34" charset="-122"/>
                <a:cs typeface="Arial" pitchFamily="34" charset="-120"/>
              </a:rPr>
              <a:t>绪论</a:t>
            </a:r>
            <a:endParaRPr lang="en-US" sz="973" dirty="0"/>
          </a:p>
        </p:txBody>
      </p:sp>
      <p:pic>
        <p:nvPicPr>
          <p:cNvPr id="7" name="Object 6"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56946" y="388849"/>
            <a:ext cx="256946" cy="22631"/>
          </a:xfrm>
          <a:prstGeom prst="rect">
            <a:avLst/>
          </a:prstGeom>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name="Slide 60">
    <p:spTree>
      <p:nvGrpSpPr>
        <p:cNvPr id="1" name=""/>
        <p:cNvGrpSpPr/>
        <p:nvPr/>
      </p:nvGrpSpPr>
      <p:grpSpPr>
        <a:xfrm>
          <a:off x="0" y="0"/>
          <a:ext cx="0" cy="0"/>
          <a:chOff x="0" y="0"/>
          <a:chExt cx="0" cy="0"/>
        </a:xfrm>
      </p:grpSpPr>
      <p:sp>
        <p:nvSpPr>
          <p:cNvPr id="2" name="Object1"/>
          <p:cNvSpPr/>
          <p:nvPr/>
        </p:nvSpPr>
        <p:spPr>
          <a:xfrm>
            <a:off x="609905" y="1552308"/>
            <a:ext cx="2194560" cy="977265"/>
          </a:xfrm>
          <a:prstGeom prst="rect">
            <a:avLst/>
          </a:prstGeom>
          <a:noFill/>
          <a:ln/>
        </p:spPr>
        <p:txBody>
          <a:bodyPr wrap="square" lIns="0" tIns="0" rIns="0" bIns="0" rtlCol="0" anchor="t">
            <a:normAutofit/>
          </a:bodyPr>
          <a:lstStyle/>
          <a:p>
            <a:pPr algn="l">
              <a:lnSpc>
                <a:spcPts val="6929"/>
              </a:lnSpc>
            </a:pPr>
            <a:r>
              <a:rPr lang="en-US" sz="5300" b="1" dirty="0">
                <a:solidFill>
                  <a:srgbClr val="FFFFFF"/>
                </a:solidFill>
                <a:latin typeface="Arial" pitchFamily="34" charset="0"/>
                <a:ea typeface="Arial" pitchFamily="34" charset="-122"/>
                <a:cs typeface="Arial" pitchFamily="34" charset="-120"/>
              </a:rPr>
              <a:t>信息量</a:t>
            </a:r>
            <a:endParaRPr lang="en-US" sz="5330" dirty="0"/>
          </a:p>
        </p:txBody>
      </p:sp>
      <p:sp>
        <p:nvSpPr>
          <p:cNvPr id="3" name="Object2"/>
          <p:cNvSpPr/>
          <p:nvPr/>
        </p:nvSpPr>
        <p:spPr>
          <a:xfrm>
            <a:off x="609905" y="2922537"/>
            <a:ext cx="0" cy="0"/>
          </a:xfrm>
          <a:prstGeom prst="rect">
            <a:avLst/>
          </a:prstGeom>
          <a:noFill/>
          <a:ln/>
        </p:spPr>
        <p:txBody>
          <a:bodyPr wrap="square" lIns="0" tIns="0" rIns="0" bIns="0" rtlCol="0" anchor="t">
            <a:normAutofit fontScale="25000" lnSpcReduction="20000"/>
          </a:bodyPr>
          <a:lstStyle/>
          <a:p>
            <a:pPr algn="l">
              <a:lnSpc>
                <a:spcPts val="4949"/>
              </a:lnSpc>
            </a:pPr>
            <a:endParaRPr lang="en-US" sz="3807" dirty="0"/>
          </a:p>
        </p:txBody>
      </p:sp>
      <p:pic>
        <p:nvPicPr>
          <p:cNvPr id="4" name="Object 3"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86714" y="2999689"/>
            <a:ext cx="514807" cy="514350"/>
          </a:xfrm>
          <a:prstGeom prst="rect">
            <a:avLst/>
          </a:prstGeom>
        </p:spPr>
      </p:pic>
      <p:pic>
        <p:nvPicPr>
          <p:cNvPr id="5" name="Object 4"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09905" y="2488425"/>
            <a:ext cx="2160727" cy="434111"/>
          </a:xfrm>
          <a:prstGeom prst="rect">
            <a:avLst/>
          </a:prstGeom>
        </p:spPr>
      </p:pic>
      <p:sp>
        <p:nvSpPr>
          <p:cNvPr id="6" name="Object5"/>
          <p:cNvSpPr/>
          <p:nvPr/>
        </p:nvSpPr>
        <p:spPr>
          <a:xfrm>
            <a:off x="256946" y="205740"/>
            <a:ext cx="274320" cy="154305"/>
          </a:xfrm>
          <a:prstGeom prst="rect">
            <a:avLst/>
          </a:prstGeom>
          <a:noFill/>
          <a:ln/>
        </p:spPr>
        <p:txBody>
          <a:bodyPr wrap="square" lIns="0" tIns="0" rIns="0" bIns="0" rtlCol="0" anchor="t">
            <a:normAutofit/>
          </a:bodyPr>
          <a:lstStyle/>
          <a:p>
            <a:pPr algn="l">
              <a:lnSpc>
                <a:spcPts val="1035"/>
              </a:lnSpc>
            </a:pPr>
            <a:r>
              <a:rPr lang="en-US" sz="1000" b="0" dirty="0">
                <a:solidFill>
                  <a:srgbClr val="FFFFFF"/>
                </a:solidFill>
                <a:latin typeface="Arial" pitchFamily="34" charset="0"/>
                <a:ea typeface="Arial" pitchFamily="34" charset="-122"/>
                <a:cs typeface="Arial" pitchFamily="34" charset="-120"/>
              </a:rPr>
              <a:t>绪论</a:t>
            </a:r>
            <a:endParaRPr lang="en-US" sz="973" dirty="0"/>
          </a:p>
        </p:txBody>
      </p:sp>
      <p:pic>
        <p:nvPicPr>
          <p:cNvPr id="7" name="Object 6"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56946" y="388849"/>
            <a:ext cx="256946" cy="22631"/>
          </a:xfrm>
          <a:prstGeom prst="rect">
            <a:avLst/>
          </a:prstGeom>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name="Slide 61">
    <p:spTree>
      <p:nvGrpSpPr>
        <p:cNvPr id="1" name=""/>
        <p:cNvGrpSpPr/>
        <p:nvPr/>
      </p:nvGrpSpPr>
      <p:grpSpPr>
        <a:xfrm>
          <a:off x="0" y="0"/>
          <a:ext cx="0" cy="0"/>
          <a:chOff x="0" y="0"/>
          <a:chExt cx="0" cy="0"/>
        </a:xfrm>
      </p:grpSpPr>
      <p:pic>
        <p:nvPicPr>
          <p:cNvPr id="2" name="Object 1" descr="file://C:\Users\tons\AppData\Roaming\XMind\Electron v3\vana\workbooks\f4ea90d42ceac6a1d5eb8b85d1\resources\2542c24ffe54b55938b966e7c37b87c1c77c2bac4ab6ba4de7aa7ff063409bfe.png"/>
          <p:cNvPicPr>
            <a:picLocks noChangeAspect="1"/>
          </p:cNvPicPr>
          <p:nvPr/>
        </p:nvPicPr>
        <p:blipFill>
          <a:blip r:embed="rId3"/>
          <a:stretch>
            <a:fillRect/>
          </a:stretch>
        </p:blipFill>
        <p:spPr>
          <a:xfrm>
            <a:off x="1218895" y="1735931"/>
            <a:ext cx="6705295" cy="1672152"/>
          </a:xfrm>
          <a:prstGeom prst="rect">
            <a:avLst/>
          </a:prstGeom>
        </p:spPr>
      </p:pic>
      <p:sp>
        <p:nvSpPr>
          <p:cNvPr id="3" name="Object2"/>
          <p:cNvSpPr/>
          <p:nvPr/>
        </p:nvSpPr>
        <p:spPr>
          <a:xfrm>
            <a:off x="256946" y="205740"/>
            <a:ext cx="274320" cy="154305"/>
          </a:xfrm>
          <a:prstGeom prst="rect">
            <a:avLst/>
          </a:prstGeom>
          <a:noFill/>
          <a:ln/>
        </p:spPr>
        <p:txBody>
          <a:bodyPr wrap="square" lIns="0" tIns="0" rIns="0" bIns="0" rtlCol="0" anchor="t">
            <a:normAutofit/>
          </a:bodyPr>
          <a:lstStyle/>
          <a:p>
            <a:pPr algn="l">
              <a:lnSpc>
                <a:spcPts val="1035"/>
              </a:lnSpc>
            </a:pPr>
            <a:r>
              <a:rPr lang="en-US" sz="1000" b="0" dirty="0">
                <a:solidFill>
                  <a:srgbClr val="FFFFFF"/>
                </a:solidFill>
                <a:latin typeface="Arial" pitchFamily="34" charset="0"/>
                <a:ea typeface="Arial" pitchFamily="34" charset="-122"/>
                <a:cs typeface="Arial" pitchFamily="34" charset="-120"/>
              </a:rPr>
              <a:t>绪论</a:t>
            </a:r>
            <a:endParaRPr lang="en-US" sz="973" dirty="0"/>
          </a:p>
        </p:txBody>
      </p:sp>
      <p:pic>
        <p:nvPicPr>
          <p:cNvPr id="4" name="Object 3"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56946" y="388849"/>
            <a:ext cx="256946" cy="22631"/>
          </a:xfrm>
          <a:prstGeom prst="rect">
            <a:avLst/>
          </a:prstGeom>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name="Slide 62">
    <p:spTree>
      <p:nvGrpSpPr>
        <p:cNvPr id="1" name=""/>
        <p:cNvGrpSpPr/>
        <p:nvPr/>
      </p:nvGrpSpPr>
      <p:grpSpPr>
        <a:xfrm>
          <a:off x="0" y="0"/>
          <a:ext cx="0" cy="0"/>
          <a:chOff x="0" y="0"/>
          <a:chExt cx="0" cy="0"/>
        </a:xfrm>
      </p:grpSpPr>
      <p:sp>
        <p:nvSpPr>
          <p:cNvPr id="2" name="Object1"/>
          <p:cNvSpPr/>
          <p:nvPr/>
        </p:nvSpPr>
        <p:spPr>
          <a:xfrm>
            <a:off x="609905" y="642938"/>
            <a:ext cx="0" cy="0"/>
          </a:xfrm>
          <a:prstGeom prst="rect">
            <a:avLst/>
          </a:prstGeom>
          <a:noFill/>
          <a:ln/>
        </p:spPr>
        <p:txBody>
          <a:bodyPr wrap="square" lIns="0" tIns="0" rIns="0" bIns="0" rtlCol="0" anchor="t">
            <a:normAutofit fontScale="25000" lnSpcReduction="20000"/>
          </a:bodyPr>
          <a:lstStyle/>
          <a:p>
            <a:pPr algn="l">
              <a:lnSpc>
                <a:spcPts val="5444"/>
              </a:lnSpc>
            </a:pPr>
            <a:endParaRPr lang="en-US" sz="4188" dirty="0"/>
          </a:p>
        </p:txBody>
      </p:sp>
      <p:pic>
        <p:nvPicPr>
          <p:cNvPr id="3" name="Object 2"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94030" y="727805"/>
            <a:ext cx="566014" cy="565785"/>
          </a:xfrm>
          <a:prstGeom prst="rect">
            <a:avLst/>
          </a:prstGeom>
        </p:spPr>
      </p:pic>
      <p:sp>
        <p:nvSpPr>
          <p:cNvPr id="4" name="Object3"/>
          <p:cNvSpPr/>
          <p:nvPr/>
        </p:nvSpPr>
        <p:spPr>
          <a:xfrm>
            <a:off x="609905" y="1429893"/>
            <a:ext cx="4572000" cy="462915"/>
          </a:xfrm>
          <a:prstGeom prst="rect">
            <a:avLst/>
          </a:prstGeom>
          <a:noFill/>
          <a:ln/>
        </p:spPr>
        <p:txBody>
          <a:bodyPr wrap="square" lIns="0" tIns="0" rIns="0" bIns="0" rtlCol="0" anchor="t">
            <a:normAutofit/>
          </a:bodyPr>
          <a:lstStyle/>
          <a:p>
            <a:pPr algn="l">
              <a:lnSpc>
                <a:spcPts val="3198"/>
              </a:lnSpc>
            </a:pPr>
            <a:r>
              <a:rPr lang="en-US" sz="2300" b="0" dirty="0">
                <a:solidFill>
                  <a:srgbClr val="FFFFFF"/>
                </a:solidFill>
                <a:latin typeface="Arial" pitchFamily="34" charset="0"/>
                <a:ea typeface="Arial" pitchFamily="34" charset="-122"/>
                <a:cs typeface="Arial" pitchFamily="34" charset="-120"/>
              </a:rPr>
              <a:t>a=2，单位为比特（bit，简写b）</a:t>
            </a:r>
            <a:endParaRPr lang="en-US" sz="2284" dirty="0"/>
          </a:p>
        </p:txBody>
      </p:sp>
      <p:sp>
        <p:nvSpPr>
          <p:cNvPr id="5" name="Object4"/>
          <p:cNvSpPr/>
          <p:nvPr/>
        </p:nvSpPr>
        <p:spPr>
          <a:xfrm>
            <a:off x="609905" y="2067687"/>
            <a:ext cx="4663440" cy="462915"/>
          </a:xfrm>
          <a:prstGeom prst="rect">
            <a:avLst/>
          </a:prstGeom>
          <a:noFill/>
          <a:ln/>
        </p:spPr>
        <p:txBody>
          <a:bodyPr wrap="square" lIns="0" tIns="0" rIns="0" bIns="0" rtlCol="0" anchor="t">
            <a:normAutofit/>
          </a:bodyPr>
          <a:lstStyle/>
          <a:p>
            <a:pPr algn="l">
              <a:lnSpc>
                <a:spcPts val="3198"/>
              </a:lnSpc>
            </a:pPr>
            <a:r>
              <a:rPr lang="en-US" sz="2300" b="0" dirty="0">
                <a:solidFill>
                  <a:srgbClr val="FFFFFF"/>
                </a:solidFill>
                <a:latin typeface="Arial" pitchFamily="34" charset="0"/>
                <a:ea typeface="Arial" pitchFamily="34" charset="-122"/>
                <a:cs typeface="Arial" pitchFamily="34" charset="-120"/>
              </a:rPr>
              <a:t>a=e，单位为奈特（nat，简写n）</a:t>
            </a:r>
            <a:endParaRPr lang="en-US" sz="2284" dirty="0"/>
          </a:p>
        </p:txBody>
      </p:sp>
      <p:sp>
        <p:nvSpPr>
          <p:cNvPr id="6" name="Object5"/>
          <p:cNvSpPr/>
          <p:nvPr/>
        </p:nvSpPr>
        <p:spPr>
          <a:xfrm>
            <a:off x="609905" y="2705481"/>
            <a:ext cx="2926080" cy="462915"/>
          </a:xfrm>
          <a:prstGeom prst="rect">
            <a:avLst/>
          </a:prstGeom>
          <a:noFill/>
          <a:ln/>
        </p:spPr>
        <p:txBody>
          <a:bodyPr wrap="square" lIns="0" tIns="0" rIns="0" bIns="0" rtlCol="0" anchor="t">
            <a:normAutofit/>
          </a:bodyPr>
          <a:lstStyle/>
          <a:p>
            <a:pPr algn="l">
              <a:lnSpc>
                <a:spcPts val="3198"/>
              </a:lnSpc>
            </a:pPr>
            <a:r>
              <a:rPr lang="en-US" sz="2300" b="0" dirty="0">
                <a:solidFill>
                  <a:srgbClr val="FFFFFF"/>
                </a:solidFill>
                <a:latin typeface="Arial" pitchFamily="34" charset="0"/>
                <a:ea typeface="Arial" pitchFamily="34" charset="-122"/>
                <a:cs typeface="Arial" pitchFamily="34" charset="-120"/>
              </a:rPr>
              <a:t>a=10，单位为哈特莱</a:t>
            </a:r>
            <a:endParaRPr lang="en-US" sz="2284" dirty="0"/>
          </a:p>
        </p:txBody>
      </p:sp>
      <p:pic>
        <p:nvPicPr>
          <p:cNvPr id="7" name="Object 6"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0" y="2862358"/>
            <a:ext cx="263347" cy="205740"/>
          </a:xfrm>
          <a:prstGeom prst="rect">
            <a:avLst/>
          </a:prstGeom>
        </p:spPr>
      </p:pic>
      <p:sp>
        <p:nvSpPr>
          <p:cNvPr id="8" name="Object7"/>
          <p:cNvSpPr/>
          <p:nvPr/>
        </p:nvSpPr>
        <p:spPr>
          <a:xfrm>
            <a:off x="256946" y="205740"/>
            <a:ext cx="274320" cy="154305"/>
          </a:xfrm>
          <a:prstGeom prst="rect">
            <a:avLst/>
          </a:prstGeom>
          <a:noFill/>
          <a:ln/>
        </p:spPr>
        <p:txBody>
          <a:bodyPr wrap="square" lIns="0" tIns="0" rIns="0" bIns="0" rtlCol="0" anchor="t">
            <a:normAutofit/>
          </a:bodyPr>
          <a:lstStyle/>
          <a:p>
            <a:pPr algn="l">
              <a:lnSpc>
                <a:spcPts val="1035"/>
              </a:lnSpc>
            </a:pPr>
            <a:r>
              <a:rPr lang="en-US" sz="1000" b="0" dirty="0">
                <a:solidFill>
                  <a:srgbClr val="FFFFFF"/>
                </a:solidFill>
                <a:latin typeface="Arial" pitchFamily="34" charset="0"/>
                <a:ea typeface="Arial" pitchFamily="34" charset="-122"/>
                <a:cs typeface="Arial" pitchFamily="34" charset="-120"/>
              </a:rPr>
              <a:t>绪论</a:t>
            </a:r>
            <a:endParaRPr lang="en-US" sz="973" dirty="0"/>
          </a:p>
        </p:txBody>
      </p:sp>
      <p:pic>
        <p:nvPicPr>
          <p:cNvPr id="9" name="Object 8"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56946" y="388849"/>
            <a:ext cx="256946" cy="22631"/>
          </a:xfrm>
          <a:prstGeom prst="rect">
            <a:avLst/>
          </a:prstGeom>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name="Slide 63">
    <p:spTree>
      <p:nvGrpSpPr>
        <p:cNvPr id="1" name=""/>
        <p:cNvGrpSpPr/>
        <p:nvPr/>
      </p:nvGrpSpPr>
      <p:grpSpPr>
        <a:xfrm>
          <a:off x="0" y="0"/>
          <a:ext cx="0" cy="0"/>
          <a:chOff x="0" y="0"/>
          <a:chExt cx="0" cy="0"/>
        </a:xfrm>
      </p:grpSpPr>
      <p:sp>
        <p:nvSpPr>
          <p:cNvPr id="2" name="Object1"/>
          <p:cNvSpPr/>
          <p:nvPr/>
        </p:nvSpPr>
        <p:spPr>
          <a:xfrm>
            <a:off x="609905" y="1552308"/>
            <a:ext cx="3657600" cy="977265"/>
          </a:xfrm>
          <a:prstGeom prst="rect">
            <a:avLst/>
          </a:prstGeom>
          <a:noFill/>
          <a:ln/>
        </p:spPr>
        <p:txBody>
          <a:bodyPr wrap="square" lIns="0" tIns="0" rIns="0" bIns="0" rtlCol="0" anchor="t">
            <a:normAutofit/>
          </a:bodyPr>
          <a:lstStyle/>
          <a:p>
            <a:pPr algn="l">
              <a:lnSpc>
                <a:spcPts val="6929"/>
              </a:lnSpc>
            </a:pPr>
            <a:r>
              <a:rPr lang="en-US" sz="5300" b="1" dirty="0">
                <a:solidFill>
                  <a:srgbClr val="FFFFFF"/>
                </a:solidFill>
                <a:latin typeface="Arial" pitchFamily="34" charset="0"/>
                <a:ea typeface="Arial" pitchFamily="34" charset="-122"/>
                <a:cs typeface="Arial" pitchFamily="34" charset="-120"/>
              </a:rPr>
              <a:t>平均信息量</a:t>
            </a:r>
            <a:endParaRPr lang="en-US" sz="5330" dirty="0"/>
          </a:p>
        </p:txBody>
      </p:sp>
      <p:sp>
        <p:nvSpPr>
          <p:cNvPr id="3" name="Object2"/>
          <p:cNvSpPr/>
          <p:nvPr/>
        </p:nvSpPr>
        <p:spPr>
          <a:xfrm>
            <a:off x="609905" y="2922537"/>
            <a:ext cx="0" cy="0"/>
          </a:xfrm>
          <a:prstGeom prst="rect">
            <a:avLst/>
          </a:prstGeom>
          <a:noFill/>
          <a:ln/>
        </p:spPr>
        <p:txBody>
          <a:bodyPr wrap="square" lIns="0" tIns="0" rIns="0" bIns="0" rtlCol="0" anchor="t">
            <a:normAutofit fontScale="25000" lnSpcReduction="20000"/>
          </a:bodyPr>
          <a:lstStyle/>
          <a:p>
            <a:pPr algn="l">
              <a:lnSpc>
                <a:spcPts val="4949"/>
              </a:lnSpc>
            </a:pPr>
            <a:endParaRPr lang="en-US" sz="3807" dirty="0"/>
          </a:p>
        </p:txBody>
      </p:sp>
      <p:pic>
        <p:nvPicPr>
          <p:cNvPr id="4" name="Object 3"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86714" y="2999689"/>
            <a:ext cx="514807" cy="514350"/>
          </a:xfrm>
          <a:prstGeom prst="rect">
            <a:avLst/>
          </a:prstGeom>
        </p:spPr>
      </p:pic>
      <p:pic>
        <p:nvPicPr>
          <p:cNvPr id="5" name="Object 4"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09905" y="2488425"/>
            <a:ext cx="3600907" cy="434111"/>
          </a:xfrm>
          <a:prstGeom prst="rect">
            <a:avLst/>
          </a:prstGeom>
        </p:spPr>
      </p:pic>
      <p:sp>
        <p:nvSpPr>
          <p:cNvPr id="6" name="Object5"/>
          <p:cNvSpPr/>
          <p:nvPr/>
        </p:nvSpPr>
        <p:spPr>
          <a:xfrm>
            <a:off x="256946" y="205740"/>
            <a:ext cx="274320" cy="154305"/>
          </a:xfrm>
          <a:prstGeom prst="rect">
            <a:avLst/>
          </a:prstGeom>
          <a:noFill/>
          <a:ln/>
        </p:spPr>
        <p:txBody>
          <a:bodyPr wrap="square" lIns="0" tIns="0" rIns="0" bIns="0" rtlCol="0" anchor="t">
            <a:normAutofit/>
          </a:bodyPr>
          <a:lstStyle/>
          <a:p>
            <a:pPr algn="l">
              <a:lnSpc>
                <a:spcPts val="1035"/>
              </a:lnSpc>
            </a:pPr>
            <a:r>
              <a:rPr lang="en-US" sz="1000" b="0" dirty="0">
                <a:solidFill>
                  <a:srgbClr val="FFFFFF"/>
                </a:solidFill>
                <a:latin typeface="Arial" pitchFamily="34" charset="0"/>
                <a:ea typeface="Arial" pitchFamily="34" charset="-122"/>
                <a:cs typeface="Arial" pitchFamily="34" charset="-120"/>
              </a:rPr>
              <a:t>绪论</a:t>
            </a:r>
            <a:endParaRPr lang="en-US" sz="973" dirty="0"/>
          </a:p>
        </p:txBody>
      </p:sp>
      <p:pic>
        <p:nvPicPr>
          <p:cNvPr id="7" name="Object 6"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56946" y="388849"/>
            <a:ext cx="256946" cy="22631"/>
          </a:xfrm>
          <a:prstGeom prst="rect">
            <a:avLst/>
          </a:prstGeom>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name="Slide 64">
    <p:spTree>
      <p:nvGrpSpPr>
        <p:cNvPr id="1" name=""/>
        <p:cNvGrpSpPr/>
        <p:nvPr/>
      </p:nvGrpSpPr>
      <p:grpSpPr>
        <a:xfrm>
          <a:off x="0" y="0"/>
          <a:ext cx="0" cy="0"/>
          <a:chOff x="0" y="0"/>
          <a:chExt cx="0" cy="0"/>
        </a:xfrm>
      </p:grpSpPr>
      <p:pic>
        <p:nvPicPr>
          <p:cNvPr id="2" name="Object 1" descr="file://C:\Users\tons\AppData\Roaming\XMind\Electron v3\vana\workbooks\f4ea90d42ceac6a1d5eb8b85d1\resources\6fd82168fcd2f9727f5eaeb63aff508bb9d1c14322b50f23f1013b3cd811ec5b.png"/>
          <p:cNvPicPr>
            <a:picLocks noChangeAspect="1"/>
          </p:cNvPicPr>
          <p:nvPr/>
        </p:nvPicPr>
        <p:blipFill>
          <a:blip r:embed="rId3"/>
          <a:stretch>
            <a:fillRect/>
          </a:stretch>
        </p:blipFill>
        <p:spPr>
          <a:xfrm>
            <a:off x="1218895" y="1823885"/>
            <a:ext cx="6705295" cy="1496244"/>
          </a:xfrm>
          <a:prstGeom prst="rect">
            <a:avLst/>
          </a:prstGeom>
        </p:spPr>
      </p:pic>
      <p:sp>
        <p:nvSpPr>
          <p:cNvPr id="3" name="Object2"/>
          <p:cNvSpPr/>
          <p:nvPr/>
        </p:nvSpPr>
        <p:spPr>
          <a:xfrm>
            <a:off x="256946" y="205740"/>
            <a:ext cx="274320" cy="154305"/>
          </a:xfrm>
          <a:prstGeom prst="rect">
            <a:avLst/>
          </a:prstGeom>
          <a:noFill/>
          <a:ln/>
        </p:spPr>
        <p:txBody>
          <a:bodyPr wrap="square" lIns="0" tIns="0" rIns="0" bIns="0" rtlCol="0" anchor="t">
            <a:normAutofit/>
          </a:bodyPr>
          <a:lstStyle/>
          <a:p>
            <a:pPr algn="l">
              <a:lnSpc>
                <a:spcPts val="1035"/>
              </a:lnSpc>
            </a:pPr>
            <a:r>
              <a:rPr lang="en-US" sz="1000" b="0" dirty="0">
                <a:solidFill>
                  <a:srgbClr val="FFFFFF"/>
                </a:solidFill>
                <a:latin typeface="Arial" pitchFamily="34" charset="0"/>
                <a:ea typeface="Arial" pitchFamily="34" charset="-122"/>
                <a:cs typeface="Arial" pitchFamily="34" charset="-120"/>
              </a:rPr>
              <a:t>绪论</a:t>
            </a:r>
            <a:endParaRPr lang="en-US" sz="973" dirty="0"/>
          </a:p>
        </p:txBody>
      </p:sp>
      <p:pic>
        <p:nvPicPr>
          <p:cNvPr id="4" name="Object 3"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56946" y="388849"/>
            <a:ext cx="256946" cy="22631"/>
          </a:xfrm>
          <a:prstGeom prst="rect">
            <a:avLst/>
          </a:prstGeom>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name="Slide 65">
    <p:spTree>
      <p:nvGrpSpPr>
        <p:cNvPr id="1" name=""/>
        <p:cNvGrpSpPr/>
        <p:nvPr/>
      </p:nvGrpSpPr>
      <p:grpSpPr>
        <a:xfrm>
          <a:off x="0" y="0"/>
          <a:ext cx="0" cy="0"/>
          <a:chOff x="0" y="0"/>
          <a:chExt cx="0" cy="0"/>
        </a:xfrm>
      </p:grpSpPr>
      <p:sp>
        <p:nvSpPr>
          <p:cNvPr id="2" name="Object1"/>
          <p:cNvSpPr/>
          <p:nvPr/>
        </p:nvSpPr>
        <p:spPr>
          <a:xfrm>
            <a:off x="609905" y="642938"/>
            <a:ext cx="5669280" cy="771525"/>
          </a:xfrm>
          <a:prstGeom prst="rect">
            <a:avLst/>
          </a:prstGeom>
          <a:noFill/>
          <a:ln/>
        </p:spPr>
        <p:txBody>
          <a:bodyPr wrap="square" lIns="0" tIns="0" rIns="0" bIns="0" rtlCol="0" anchor="t">
            <a:normAutofit/>
          </a:bodyPr>
          <a:lstStyle/>
          <a:p>
            <a:pPr algn="l">
              <a:lnSpc>
                <a:spcPts val="5444"/>
              </a:lnSpc>
            </a:pPr>
            <a:r>
              <a:rPr lang="en-US" sz="4200" b="1" dirty="0">
                <a:solidFill>
                  <a:srgbClr val="FFFFFF"/>
                </a:solidFill>
                <a:latin typeface="Arial" pitchFamily="34" charset="0"/>
                <a:ea typeface="Arial" pitchFamily="34" charset="-122"/>
                <a:cs typeface="Arial" pitchFamily="34" charset="-120"/>
              </a:rPr>
              <a:t>有效性指标的具体描述</a:t>
            </a:r>
            <a:endParaRPr lang="en-US" sz="4188" dirty="0"/>
          </a:p>
        </p:txBody>
      </p:sp>
      <p:sp>
        <p:nvSpPr>
          <p:cNvPr id="3" name="Object2"/>
          <p:cNvSpPr/>
          <p:nvPr/>
        </p:nvSpPr>
        <p:spPr>
          <a:xfrm>
            <a:off x="609905" y="1429893"/>
            <a:ext cx="1920240" cy="462915"/>
          </a:xfrm>
          <a:prstGeom prst="rect">
            <a:avLst/>
          </a:prstGeom>
          <a:noFill/>
          <a:ln/>
        </p:spPr>
        <p:txBody>
          <a:bodyPr wrap="square" lIns="0" tIns="0" rIns="0" bIns="0" rtlCol="0" anchor="t">
            <a:normAutofit/>
          </a:bodyPr>
          <a:lstStyle/>
          <a:p>
            <a:pPr algn="l">
              <a:lnSpc>
                <a:spcPts val="3198"/>
              </a:lnSpc>
            </a:pPr>
            <a:r>
              <a:rPr lang="en-US" sz="2300" b="0" dirty="0">
                <a:solidFill>
                  <a:srgbClr val="FFFFFF"/>
                </a:solidFill>
                <a:latin typeface="Arial" pitchFamily="34" charset="0"/>
                <a:ea typeface="Arial" pitchFamily="34" charset="-122"/>
                <a:cs typeface="Arial" pitchFamily="34" charset="-120"/>
              </a:rPr>
              <a:t>码元传输速率</a:t>
            </a:r>
            <a:endParaRPr lang="en-US" sz="2284" dirty="0"/>
          </a:p>
        </p:txBody>
      </p:sp>
      <p:sp>
        <p:nvSpPr>
          <p:cNvPr id="4" name="Object3"/>
          <p:cNvSpPr/>
          <p:nvPr/>
        </p:nvSpPr>
        <p:spPr>
          <a:xfrm>
            <a:off x="609905" y="2067687"/>
            <a:ext cx="1920240" cy="462915"/>
          </a:xfrm>
          <a:prstGeom prst="rect">
            <a:avLst/>
          </a:prstGeom>
          <a:noFill/>
          <a:ln/>
        </p:spPr>
        <p:txBody>
          <a:bodyPr wrap="square" lIns="0" tIns="0" rIns="0" bIns="0" rtlCol="0" anchor="t">
            <a:normAutofit/>
          </a:bodyPr>
          <a:lstStyle/>
          <a:p>
            <a:pPr algn="l">
              <a:lnSpc>
                <a:spcPts val="3198"/>
              </a:lnSpc>
            </a:pPr>
            <a:r>
              <a:rPr lang="en-US" sz="2300" b="0" dirty="0">
                <a:solidFill>
                  <a:srgbClr val="FFFFFF"/>
                </a:solidFill>
                <a:latin typeface="Arial" pitchFamily="34" charset="0"/>
                <a:ea typeface="Arial" pitchFamily="34" charset="-122"/>
                <a:cs typeface="Arial" pitchFamily="34" charset="-120"/>
              </a:rPr>
              <a:t>信息传输速率</a:t>
            </a:r>
            <a:endParaRPr lang="en-US" sz="2284" dirty="0"/>
          </a:p>
        </p:txBody>
      </p:sp>
      <p:sp>
        <p:nvSpPr>
          <p:cNvPr id="5" name="Object4"/>
          <p:cNvSpPr/>
          <p:nvPr/>
        </p:nvSpPr>
        <p:spPr>
          <a:xfrm>
            <a:off x="609905" y="2705481"/>
            <a:ext cx="0" cy="0"/>
          </a:xfrm>
          <a:prstGeom prst="rect">
            <a:avLst/>
          </a:prstGeom>
          <a:noFill/>
          <a:ln/>
        </p:spPr>
        <p:txBody>
          <a:bodyPr wrap="square" lIns="0" tIns="0" rIns="0" bIns="0" rtlCol="0" anchor="t">
            <a:normAutofit fontScale="25000" lnSpcReduction="20000"/>
          </a:bodyPr>
          <a:lstStyle/>
          <a:p>
            <a:pPr algn="l">
              <a:lnSpc>
                <a:spcPts val="3198"/>
              </a:lnSpc>
            </a:pPr>
            <a:endParaRPr lang="en-US" sz="2284" dirty="0"/>
          </a:p>
        </p:txBody>
      </p:sp>
      <p:pic>
        <p:nvPicPr>
          <p:cNvPr id="6" name="Object 5"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71170" y="2767203"/>
            <a:ext cx="309067" cy="308610"/>
          </a:xfrm>
          <a:prstGeom prst="rect">
            <a:avLst/>
          </a:prstGeom>
        </p:spPr>
      </p:pic>
      <p:sp>
        <p:nvSpPr>
          <p:cNvPr id="7" name="Object6"/>
          <p:cNvSpPr/>
          <p:nvPr/>
        </p:nvSpPr>
        <p:spPr>
          <a:xfrm>
            <a:off x="609905" y="3343275"/>
            <a:ext cx="5029200" cy="462915"/>
          </a:xfrm>
          <a:prstGeom prst="rect">
            <a:avLst/>
          </a:prstGeom>
          <a:noFill/>
          <a:ln/>
        </p:spPr>
        <p:txBody>
          <a:bodyPr wrap="square" lIns="0" tIns="0" rIns="0" bIns="0" rtlCol="0" anchor="t">
            <a:normAutofit/>
          </a:bodyPr>
          <a:lstStyle/>
          <a:p>
            <a:pPr algn="l">
              <a:lnSpc>
                <a:spcPts val="3198"/>
              </a:lnSpc>
            </a:pPr>
            <a:r>
              <a:rPr lang="en-US" sz="2300" b="0" dirty="0">
                <a:solidFill>
                  <a:srgbClr val="FFFFFF"/>
                </a:solidFill>
                <a:latin typeface="Arial" pitchFamily="34" charset="0"/>
                <a:ea typeface="Arial" pitchFamily="34" charset="-122"/>
                <a:cs typeface="Arial" pitchFamily="34" charset="-120"/>
              </a:rPr>
              <a:t>多进制与二进制传输速率之间的关系</a:t>
            </a:r>
            <a:endParaRPr lang="en-US" sz="2284" dirty="0"/>
          </a:p>
        </p:txBody>
      </p:sp>
      <p:sp>
        <p:nvSpPr>
          <p:cNvPr id="8" name="Object7"/>
          <p:cNvSpPr/>
          <p:nvPr/>
        </p:nvSpPr>
        <p:spPr>
          <a:xfrm>
            <a:off x="609905" y="3981069"/>
            <a:ext cx="1554480" cy="462915"/>
          </a:xfrm>
          <a:prstGeom prst="rect">
            <a:avLst/>
          </a:prstGeom>
          <a:noFill/>
          <a:ln/>
        </p:spPr>
        <p:txBody>
          <a:bodyPr wrap="square" lIns="0" tIns="0" rIns="0" bIns="0" rtlCol="0" anchor="t">
            <a:normAutofit/>
          </a:bodyPr>
          <a:lstStyle/>
          <a:p>
            <a:pPr algn="l">
              <a:lnSpc>
                <a:spcPts val="3198"/>
              </a:lnSpc>
            </a:pPr>
            <a:r>
              <a:rPr lang="en-US" sz="2300" b="0" dirty="0">
                <a:solidFill>
                  <a:srgbClr val="FFFFFF"/>
                </a:solidFill>
                <a:latin typeface="Arial" pitchFamily="34" charset="0"/>
                <a:ea typeface="Arial" pitchFamily="34" charset="-122"/>
                <a:cs typeface="Arial" pitchFamily="34" charset="-120"/>
              </a:rPr>
              <a:t>频带利用率</a:t>
            </a:r>
            <a:endParaRPr lang="en-US" sz="2284" dirty="0"/>
          </a:p>
        </p:txBody>
      </p:sp>
      <p:pic>
        <p:nvPicPr>
          <p:cNvPr id="9" name="Object 8"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0" y="2862358"/>
            <a:ext cx="263347" cy="205740"/>
          </a:xfrm>
          <a:prstGeom prst="rect">
            <a:avLst/>
          </a:prstGeom>
        </p:spPr>
      </p:pic>
      <p:sp>
        <p:nvSpPr>
          <p:cNvPr id="10" name="Object9"/>
          <p:cNvSpPr/>
          <p:nvPr/>
        </p:nvSpPr>
        <p:spPr>
          <a:xfrm>
            <a:off x="256946" y="205740"/>
            <a:ext cx="274320" cy="154305"/>
          </a:xfrm>
          <a:prstGeom prst="rect">
            <a:avLst/>
          </a:prstGeom>
          <a:noFill/>
          <a:ln/>
        </p:spPr>
        <p:txBody>
          <a:bodyPr wrap="square" lIns="0" tIns="0" rIns="0" bIns="0" rtlCol="0" anchor="t">
            <a:normAutofit/>
          </a:bodyPr>
          <a:lstStyle/>
          <a:p>
            <a:pPr algn="l">
              <a:lnSpc>
                <a:spcPts val="1035"/>
              </a:lnSpc>
            </a:pPr>
            <a:r>
              <a:rPr lang="en-US" sz="1000" b="0" dirty="0">
                <a:solidFill>
                  <a:srgbClr val="FFFFFF"/>
                </a:solidFill>
                <a:latin typeface="Arial" pitchFamily="34" charset="0"/>
                <a:ea typeface="Arial" pitchFamily="34" charset="-122"/>
                <a:cs typeface="Arial" pitchFamily="34" charset="-120"/>
              </a:rPr>
              <a:t>绪论</a:t>
            </a:r>
            <a:endParaRPr lang="en-US" sz="973" dirty="0"/>
          </a:p>
        </p:txBody>
      </p:sp>
      <p:pic>
        <p:nvPicPr>
          <p:cNvPr id="11" name="Object 10"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56946" y="388849"/>
            <a:ext cx="256946" cy="22631"/>
          </a:xfrm>
          <a:prstGeom prst="rect">
            <a:avLst/>
          </a:prstGeom>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name="Slide 66">
    <p:spTree>
      <p:nvGrpSpPr>
        <p:cNvPr id="1" name=""/>
        <p:cNvGrpSpPr/>
        <p:nvPr/>
      </p:nvGrpSpPr>
      <p:grpSpPr>
        <a:xfrm>
          <a:off x="0" y="0"/>
          <a:ext cx="0" cy="0"/>
          <a:chOff x="0" y="0"/>
          <a:chExt cx="0" cy="0"/>
        </a:xfrm>
      </p:grpSpPr>
      <p:sp>
        <p:nvSpPr>
          <p:cNvPr id="2" name="Object1"/>
          <p:cNvSpPr/>
          <p:nvPr/>
        </p:nvSpPr>
        <p:spPr>
          <a:xfrm>
            <a:off x="4248302" y="2237423"/>
            <a:ext cx="3108960" cy="668655"/>
          </a:xfrm>
          <a:prstGeom prst="rect">
            <a:avLst/>
          </a:prstGeom>
          <a:noFill/>
          <a:ln/>
        </p:spPr>
        <p:txBody>
          <a:bodyPr wrap="square" lIns="0" tIns="0" rIns="0" bIns="0" rtlCol="0" anchor="t">
            <a:normAutofit/>
          </a:bodyPr>
          <a:lstStyle/>
          <a:p>
            <a:pPr algn="l">
              <a:lnSpc>
                <a:spcPts val="4949"/>
              </a:lnSpc>
            </a:pPr>
            <a:r>
              <a:rPr lang="en-US" sz="3800" b="1" dirty="0">
                <a:solidFill>
                  <a:srgbClr val="FFFFFF"/>
                </a:solidFill>
                <a:latin typeface="Arial" pitchFamily="34" charset="0"/>
                <a:ea typeface="Arial" pitchFamily="34" charset="-122"/>
                <a:cs typeface="Arial" pitchFamily="34" charset="-120"/>
              </a:rPr>
              <a:t>码元传输速率</a:t>
            </a:r>
            <a:endParaRPr lang="en-US" sz="3807" dirty="0"/>
          </a:p>
        </p:txBody>
      </p:sp>
      <p:pic>
        <p:nvPicPr>
          <p:cNvPr id="3" name="Object 2" descr="file://C:\Users\tons\AppData\Roaming\XMind\Electron v3\vana\workbooks\f4ea90d42ceac6a1d5eb8b85d1\resources\ba55fcb56df5e2ff974a07a7cfada39b707e2f013f3494f0ca5334236c3d4636.png"/>
          <p:cNvPicPr>
            <a:picLocks noChangeAspect="1"/>
          </p:cNvPicPr>
          <p:nvPr/>
        </p:nvPicPr>
        <p:blipFill>
          <a:blip r:embed="rId3"/>
          <a:stretch>
            <a:fillRect/>
          </a:stretch>
        </p:blipFill>
        <p:spPr>
          <a:xfrm>
            <a:off x="1809598" y="1865547"/>
            <a:ext cx="1828800" cy="1412919"/>
          </a:xfrm>
          <a:prstGeom prst="rect">
            <a:avLst/>
          </a:prstGeom>
        </p:spPr>
      </p:pic>
      <p:sp>
        <p:nvSpPr>
          <p:cNvPr id="4" name="Object3"/>
          <p:cNvSpPr/>
          <p:nvPr/>
        </p:nvSpPr>
        <p:spPr>
          <a:xfrm>
            <a:off x="256946" y="205740"/>
            <a:ext cx="274320" cy="154305"/>
          </a:xfrm>
          <a:prstGeom prst="rect">
            <a:avLst/>
          </a:prstGeom>
          <a:noFill/>
          <a:ln/>
        </p:spPr>
        <p:txBody>
          <a:bodyPr wrap="square" lIns="0" tIns="0" rIns="0" bIns="0" rtlCol="0" anchor="t">
            <a:normAutofit/>
          </a:bodyPr>
          <a:lstStyle/>
          <a:p>
            <a:pPr algn="l">
              <a:lnSpc>
                <a:spcPts val="1035"/>
              </a:lnSpc>
            </a:pPr>
            <a:r>
              <a:rPr lang="en-US" sz="1000" b="0" dirty="0">
                <a:solidFill>
                  <a:srgbClr val="FFFFFF"/>
                </a:solidFill>
                <a:latin typeface="Arial" pitchFamily="34" charset="0"/>
                <a:ea typeface="Arial" pitchFamily="34" charset="-122"/>
                <a:cs typeface="Arial" pitchFamily="34" charset="-120"/>
              </a:rPr>
              <a:t>绪论</a:t>
            </a:r>
            <a:endParaRPr lang="en-US" sz="973" dirty="0"/>
          </a:p>
        </p:txBody>
      </p:sp>
      <p:pic>
        <p:nvPicPr>
          <p:cNvPr id="5" name="Object 4"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56946" y="388849"/>
            <a:ext cx="256946" cy="22631"/>
          </a:xfrm>
          <a:prstGeom prst="rect">
            <a:avLst/>
          </a:prstGeom>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name="Slide 67">
    <p:spTree>
      <p:nvGrpSpPr>
        <p:cNvPr id="1" name=""/>
        <p:cNvGrpSpPr/>
        <p:nvPr/>
      </p:nvGrpSpPr>
      <p:grpSpPr>
        <a:xfrm>
          <a:off x="0" y="0"/>
          <a:ext cx="0" cy="0"/>
          <a:chOff x="0" y="0"/>
          <a:chExt cx="0" cy="0"/>
        </a:xfrm>
      </p:grpSpPr>
      <p:sp>
        <p:nvSpPr>
          <p:cNvPr id="2" name="Object1"/>
          <p:cNvSpPr/>
          <p:nvPr/>
        </p:nvSpPr>
        <p:spPr>
          <a:xfrm>
            <a:off x="609905" y="642938"/>
            <a:ext cx="3474720" cy="771525"/>
          </a:xfrm>
          <a:prstGeom prst="rect">
            <a:avLst/>
          </a:prstGeom>
          <a:noFill/>
          <a:ln/>
        </p:spPr>
        <p:txBody>
          <a:bodyPr wrap="square" lIns="0" tIns="0" rIns="0" bIns="0" rtlCol="0" anchor="t">
            <a:normAutofit/>
          </a:bodyPr>
          <a:lstStyle/>
          <a:p>
            <a:pPr algn="l">
              <a:lnSpc>
                <a:spcPts val="5444"/>
              </a:lnSpc>
            </a:pPr>
            <a:r>
              <a:rPr lang="en-US" sz="4200" b="1" dirty="0">
                <a:solidFill>
                  <a:srgbClr val="FFFFFF"/>
                </a:solidFill>
                <a:latin typeface="Arial" pitchFamily="34" charset="0"/>
                <a:ea typeface="Arial" pitchFamily="34" charset="-122"/>
                <a:cs typeface="Arial" pitchFamily="34" charset="-120"/>
              </a:rPr>
              <a:t>码元传输速率</a:t>
            </a:r>
            <a:endParaRPr lang="en-US" sz="4188" dirty="0"/>
          </a:p>
        </p:txBody>
      </p:sp>
      <p:sp>
        <p:nvSpPr>
          <p:cNvPr id="3" name="Object2"/>
          <p:cNvSpPr/>
          <p:nvPr/>
        </p:nvSpPr>
        <p:spPr>
          <a:xfrm>
            <a:off x="609905" y="1429893"/>
            <a:ext cx="3749040" cy="462915"/>
          </a:xfrm>
          <a:prstGeom prst="rect">
            <a:avLst/>
          </a:prstGeom>
          <a:noFill/>
          <a:ln/>
        </p:spPr>
        <p:txBody>
          <a:bodyPr wrap="square" lIns="0" tIns="0" rIns="0" bIns="0" rtlCol="0" anchor="t">
            <a:normAutofit/>
          </a:bodyPr>
          <a:lstStyle/>
          <a:p>
            <a:pPr algn="l">
              <a:lnSpc>
                <a:spcPts val="3198"/>
              </a:lnSpc>
            </a:pPr>
            <a:r>
              <a:rPr lang="en-US" sz="2300" b="0" dirty="0">
                <a:solidFill>
                  <a:srgbClr val="FFFFFF"/>
                </a:solidFill>
                <a:latin typeface="Arial" pitchFamily="34" charset="0"/>
                <a:ea typeface="Arial" pitchFamily="34" charset="-122"/>
                <a:cs typeface="Arial" pitchFamily="34" charset="-120"/>
              </a:rPr>
              <a:t>单位时间内传输的码元数量</a:t>
            </a:r>
            <a:endParaRPr lang="en-US" sz="2284" dirty="0"/>
          </a:p>
        </p:txBody>
      </p:sp>
      <p:sp>
        <p:nvSpPr>
          <p:cNvPr id="4" name="Object3"/>
          <p:cNvSpPr/>
          <p:nvPr/>
        </p:nvSpPr>
        <p:spPr>
          <a:xfrm>
            <a:off x="609905" y="2067687"/>
            <a:ext cx="0" cy="0"/>
          </a:xfrm>
          <a:prstGeom prst="rect">
            <a:avLst/>
          </a:prstGeom>
          <a:noFill/>
          <a:ln/>
        </p:spPr>
        <p:txBody>
          <a:bodyPr wrap="square" lIns="0" tIns="0" rIns="0" bIns="0" rtlCol="0" anchor="t">
            <a:normAutofit fontScale="25000" lnSpcReduction="20000"/>
          </a:bodyPr>
          <a:lstStyle/>
          <a:p>
            <a:pPr algn="l">
              <a:lnSpc>
                <a:spcPts val="3198"/>
              </a:lnSpc>
            </a:pPr>
            <a:endParaRPr lang="en-US" sz="2284" dirty="0"/>
          </a:p>
        </p:txBody>
      </p:sp>
      <p:pic>
        <p:nvPicPr>
          <p:cNvPr id="5" name="Object 4"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71170" y="2129409"/>
            <a:ext cx="309067" cy="308610"/>
          </a:xfrm>
          <a:prstGeom prst="rect">
            <a:avLst/>
          </a:prstGeom>
        </p:spPr>
      </p:pic>
      <p:pic>
        <p:nvPicPr>
          <p:cNvPr id="6" name="Object 5"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0" y="2862358"/>
            <a:ext cx="263347" cy="205740"/>
          </a:xfrm>
          <a:prstGeom prst="rect">
            <a:avLst/>
          </a:prstGeom>
        </p:spPr>
      </p:pic>
      <p:sp>
        <p:nvSpPr>
          <p:cNvPr id="7" name="Object6"/>
          <p:cNvSpPr/>
          <p:nvPr/>
        </p:nvSpPr>
        <p:spPr>
          <a:xfrm>
            <a:off x="256946" y="205740"/>
            <a:ext cx="274320" cy="154305"/>
          </a:xfrm>
          <a:prstGeom prst="rect">
            <a:avLst/>
          </a:prstGeom>
          <a:noFill/>
          <a:ln/>
        </p:spPr>
        <p:txBody>
          <a:bodyPr wrap="square" lIns="0" tIns="0" rIns="0" bIns="0" rtlCol="0" anchor="t">
            <a:normAutofit/>
          </a:bodyPr>
          <a:lstStyle/>
          <a:p>
            <a:pPr algn="l">
              <a:lnSpc>
                <a:spcPts val="1035"/>
              </a:lnSpc>
            </a:pPr>
            <a:r>
              <a:rPr lang="en-US" sz="1000" b="0" dirty="0">
                <a:solidFill>
                  <a:srgbClr val="FFFFFF"/>
                </a:solidFill>
                <a:latin typeface="Arial" pitchFamily="34" charset="0"/>
                <a:ea typeface="Arial" pitchFamily="34" charset="-122"/>
                <a:cs typeface="Arial" pitchFamily="34" charset="-120"/>
              </a:rPr>
              <a:t>绪论</a:t>
            </a:r>
            <a:endParaRPr lang="en-US" sz="973" dirty="0"/>
          </a:p>
        </p:txBody>
      </p:sp>
      <p:pic>
        <p:nvPicPr>
          <p:cNvPr id="8" name="Object 7"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56946" y="388849"/>
            <a:ext cx="256946" cy="22631"/>
          </a:xfrm>
          <a:prstGeom prst="rect">
            <a:avLst/>
          </a:prstGeom>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name="Slide 68">
    <p:spTree>
      <p:nvGrpSpPr>
        <p:cNvPr id="1" name=""/>
        <p:cNvGrpSpPr/>
        <p:nvPr/>
      </p:nvGrpSpPr>
      <p:grpSpPr>
        <a:xfrm>
          <a:off x="0" y="0"/>
          <a:ext cx="0" cy="0"/>
          <a:chOff x="0" y="0"/>
          <a:chExt cx="0" cy="0"/>
        </a:xfrm>
      </p:grpSpPr>
      <p:pic>
        <p:nvPicPr>
          <p:cNvPr id="2" name="Object 1" descr="file://C:\Users\tons\AppData\Roaming\XMind\Electron v3\vana\workbooks\f4ea90d42ceac6a1d5eb8b85d1\resources\2cbc1ef772d75b1ab5bfac23f79895ecb9f6085fa7eab1c607c89b5529a1f828.png"/>
          <p:cNvPicPr>
            <a:picLocks noChangeAspect="1"/>
          </p:cNvPicPr>
          <p:nvPr/>
        </p:nvPicPr>
        <p:blipFill>
          <a:blip r:embed="rId3"/>
          <a:stretch>
            <a:fillRect/>
          </a:stretch>
        </p:blipFill>
        <p:spPr>
          <a:xfrm>
            <a:off x="2508199" y="1285875"/>
            <a:ext cx="4127602" cy="2571750"/>
          </a:xfrm>
          <a:prstGeom prst="rect">
            <a:avLst/>
          </a:prstGeom>
        </p:spPr>
      </p:pic>
      <p:sp>
        <p:nvSpPr>
          <p:cNvPr id="3" name="Object2"/>
          <p:cNvSpPr/>
          <p:nvPr/>
        </p:nvSpPr>
        <p:spPr>
          <a:xfrm>
            <a:off x="256946" y="205740"/>
            <a:ext cx="274320" cy="154305"/>
          </a:xfrm>
          <a:prstGeom prst="rect">
            <a:avLst/>
          </a:prstGeom>
          <a:noFill/>
          <a:ln/>
        </p:spPr>
        <p:txBody>
          <a:bodyPr wrap="square" lIns="0" tIns="0" rIns="0" bIns="0" rtlCol="0" anchor="t">
            <a:normAutofit/>
          </a:bodyPr>
          <a:lstStyle/>
          <a:p>
            <a:pPr algn="l">
              <a:lnSpc>
                <a:spcPts val="1035"/>
              </a:lnSpc>
            </a:pPr>
            <a:r>
              <a:rPr lang="en-US" sz="1000" b="0" dirty="0">
                <a:solidFill>
                  <a:srgbClr val="FFFFFF"/>
                </a:solidFill>
                <a:latin typeface="Arial" pitchFamily="34" charset="0"/>
                <a:ea typeface="Arial" pitchFamily="34" charset="-122"/>
                <a:cs typeface="Arial" pitchFamily="34" charset="-120"/>
              </a:rPr>
              <a:t>绪论</a:t>
            </a:r>
            <a:endParaRPr lang="en-US" sz="973" dirty="0"/>
          </a:p>
        </p:txBody>
      </p:sp>
      <p:pic>
        <p:nvPicPr>
          <p:cNvPr id="4" name="Object 3"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56946" y="388849"/>
            <a:ext cx="256946" cy="22631"/>
          </a:xfrm>
          <a:prstGeom prst="rect">
            <a:avLst/>
          </a:prstGeom>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name="Slide 69">
    <p:spTree>
      <p:nvGrpSpPr>
        <p:cNvPr id="1" name=""/>
        <p:cNvGrpSpPr/>
        <p:nvPr/>
      </p:nvGrpSpPr>
      <p:grpSpPr>
        <a:xfrm>
          <a:off x="0" y="0"/>
          <a:ext cx="0" cy="0"/>
          <a:chOff x="0" y="0"/>
          <a:chExt cx="0" cy="0"/>
        </a:xfrm>
      </p:grpSpPr>
      <p:sp>
        <p:nvSpPr>
          <p:cNvPr id="2" name="Object1"/>
          <p:cNvSpPr/>
          <p:nvPr/>
        </p:nvSpPr>
        <p:spPr>
          <a:xfrm>
            <a:off x="4248302" y="2237423"/>
            <a:ext cx="3108960" cy="668655"/>
          </a:xfrm>
          <a:prstGeom prst="rect">
            <a:avLst/>
          </a:prstGeom>
          <a:noFill/>
          <a:ln/>
        </p:spPr>
        <p:txBody>
          <a:bodyPr wrap="square" lIns="0" tIns="0" rIns="0" bIns="0" rtlCol="0" anchor="t">
            <a:normAutofit/>
          </a:bodyPr>
          <a:lstStyle/>
          <a:p>
            <a:pPr algn="l">
              <a:lnSpc>
                <a:spcPts val="4949"/>
              </a:lnSpc>
            </a:pPr>
            <a:r>
              <a:rPr lang="en-US" sz="3800" b="1" dirty="0">
                <a:solidFill>
                  <a:srgbClr val="FFFFFF"/>
                </a:solidFill>
                <a:latin typeface="Arial" pitchFamily="34" charset="0"/>
                <a:ea typeface="Arial" pitchFamily="34" charset="-122"/>
                <a:cs typeface="Arial" pitchFamily="34" charset="-120"/>
              </a:rPr>
              <a:t>信息传输速率</a:t>
            </a:r>
            <a:endParaRPr lang="en-US" sz="3807" dirty="0"/>
          </a:p>
        </p:txBody>
      </p:sp>
      <p:pic>
        <p:nvPicPr>
          <p:cNvPr id="3" name="Object 2" descr="file://C:\Users\tons\AppData\Roaming\XMind\Electron v3\vana\workbooks\f4ea90d42ceac6a1d5eb8b85d1\resources\712aa5228aa062e27a4a613cb75db70df6ff3200e5445d5015f220d783e81df0.png"/>
          <p:cNvPicPr>
            <a:picLocks noChangeAspect="1"/>
          </p:cNvPicPr>
          <p:nvPr/>
        </p:nvPicPr>
        <p:blipFill>
          <a:blip r:embed="rId3"/>
          <a:stretch>
            <a:fillRect/>
          </a:stretch>
        </p:blipFill>
        <p:spPr>
          <a:xfrm>
            <a:off x="1809598" y="1780680"/>
            <a:ext cx="1828800" cy="1582655"/>
          </a:xfrm>
          <a:prstGeom prst="rect">
            <a:avLst/>
          </a:prstGeom>
        </p:spPr>
      </p:pic>
      <p:sp>
        <p:nvSpPr>
          <p:cNvPr id="4" name="Object3"/>
          <p:cNvSpPr/>
          <p:nvPr/>
        </p:nvSpPr>
        <p:spPr>
          <a:xfrm>
            <a:off x="256946" y="205740"/>
            <a:ext cx="274320" cy="154305"/>
          </a:xfrm>
          <a:prstGeom prst="rect">
            <a:avLst/>
          </a:prstGeom>
          <a:noFill/>
          <a:ln/>
        </p:spPr>
        <p:txBody>
          <a:bodyPr wrap="square" lIns="0" tIns="0" rIns="0" bIns="0" rtlCol="0" anchor="t">
            <a:normAutofit/>
          </a:bodyPr>
          <a:lstStyle/>
          <a:p>
            <a:pPr algn="l">
              <a:lnSpc>
                <a:spcPts val="1035"/>
              </a:lnSpc>
            </a:pPr>
            <a:r>
              <a:rPr lang="en-US" sz="1000" b="0" dirty="0">
                <a:solidFill>
                  <a:srgbClr val="FFFFFF"/>
                </a:solidFill>
                <a:latin typeface="Arial" pitchFamily="34" charset="0"/>
                <a:ea typeface="Arial" pitchFamily="34" charset="-122"/>
                <a:cs typeface="Arial" pitchFamily="34" charset="-120"/>
              </a:rPr>
              <a:t>绪论</a:t>
            </a:r>
            <a:endParaRPr lang="en-US" sz="973" dirty="0"/>
          </a:p>
        </p:txBody>
      </p:sp>
      <p:pic>
        <p:nvPicPr>
          <p:cNvPr id="5" name="Object 4"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56946" y="388849"/>
            <a:ext cx="256946" cy="22631"/>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Object1"/>
          <p:cNvSpPr/>
          <p:nvPr/>
        </p:nvSpPr>
        <p:spPr>
          <a:xfrm>
            <a:off x="609905" y="642938"/>
            <a:ext cx="1188720" cy="771525"/>
          </a:xfrm>
          <a:prstGeom prst="rect">
            <a:avLst/>
          </a:prstGeom>
          <a:noFill/>
          <a:ln/>
        </p:spPr>
        <p:txBody>
          <a:bodyPr wrap="square" lIns="0" tIns="0" rIns="0" bIns="0" rtlCol="0" anchor="t">
            <a:normAutofit/>
          </a:bodyPr>
          <a:lstStyle/>
          <a:p>
            <a:pPr algn="l">
              <a:lnSpc>
                <a:spcPts val="5444"/>
              </a:lnSpc>
            </a:pPr>
            <a:r>
              <a:rPr lang="en-US" sz="4200" b="1" dirty="0">
                <a:solidFill>
                  <a:srgbClr val="FFFFFF"/>
                </a:solidFill>
                <a:latin typeface="Arial" pitchFamily="34" charset="0"/>
                <a:ea typeface="Arial" pitchFamily="34" charset="-122"/>
                <a:cs typeface="Arial" pitchFamily="34" charset="-120"/>
              </a:rPr>
              <a:t>通信</a:t>
            </a:r>
            <a:endParaRPr lang="en-US" sz="4188" dirty="0"/>
          </a:p>
        </p:txBody>
      </p:sp>
      <p:sp>
        <p:nvSpPr>
          <p:cNvPr id="3" name="Object2"/>
          <p:cNvSpPr/>
          <p:nvPr/>
        </p:nvSpPr>
        <p:spPr>
          <a:xfrm>
            <a:off x="609905" y="1429893"/>
            <a:ext cx="5029200" cy="462915"/>
          </a:xfrm>
          <a:prstGeom prst="rect">
            <a:avLst/>
          </a:prstGeom>
          <a:noFill/>
          <a:ln/>
        </p:spPr>
        <p:txBody>
          <a:bodyPr wrap="square" lIns="0" tIns="0" rIns="0" bIns="0" rtlCol="0" anchor="t">
            <a:normAutofit/>
          </a:bodyPr>
          <a:lstStyle/>
          <a:p>
            <a:pPr algn="l">
              <a:lnSpc>
                <a:spcPts val="3198"/>
              </a:lnSpc>
            </a:pPr>
            <a:r>
              <a:rPr lang="en-US" sz="2300" b="0" dirty="0">
                <a:solidFill>
                  <a:srgbClr val="FFFFFF"/>
                </a:solidFill>
                <a:latin typeface="Arial" pitchFamily="34" charset="0"/>
                <a:ea typeface="Arial" pitchFamily="34" charset="-122"/>
                <a:cs typeface="Arial" pitchFamily="34" charset="-120"/>
              </a:rPr>
              <a:t>由一地向另一地进行消息的有效传递</a:t>
            </a:r>
            <a:endParaRPr lang="en-US" sz="2284" dirty="0"/>
          </a:p>
        </p:txBody>
      </p:sp>
      <p:sp>
        <p:nvSpPr>
          <p:cNvPr id="4" name="Object3"/>
          <p:cNvSpPr/>
          <p:nvPr/>
        </p:nvSpPr>
        <p:spPr>
          <a:xfrm>
            <a:off x="609905" y="2067687"/>
            <a:ext cx="2194560" cy="462915"/>
          </a:xfrm>
          <a:prstGeom prst="rect">
            <a:avLst/>
          </a:prstGeom>
          <a:noFill/>
          <a:ln/>
        </p:spPr>
        <p:txBody>
          <a:bodyPr wrap="square" lIns="0" tIns="0" rIns="0" bIns="0" rtlCol="0" anchor="t">
            <a:normAutofit/>
          </a:bodyPr>
          <a:lstStyle/>
          <a:p>
            <a:pPr algn="l">
              <a:lnSpc>
                <a:spcPts val="3198"/>
              </a:lnSpc>
            </a:pPr>
            <a:r>
              <a:rPr lang="en-US" sz="2300" b="0" dirty="0">
                <a:solidFill>
                  <a:srgbClr val="FFFFFF"/>
                </a:solidFill>
                <a:latin typeface="Arial" pitchFamily="34" charset="0"/>
                <a:ea typeface="Arial" pitchFamily="34" charset="-122"/>
                <a:cs typeface="Arial" pitchFamily="34" charset="-120"/>
              </a:rPr>
              <a:t>目的：消息传递</a:t>
            </a:r>
            <a:endParaRPr lang="en-US" sz="2284" dirty="0"/>
          </a:p>
        </p:txBody>
      </p:sp>
      <p:sp>
        <p:nvSpPr>
          <p:cNvPr id="5" name="Object4"/>
          <p:cNvSpPr/>
          <p:nvPr/>
        </p:nvSpPr>
        <p:spPr>
          <a:xfrm>
            <a:off x="609905" y="2705481"/>
            <a:ext cx="7863840" cy="874395"/>
          </a:xfrm>
          <a:prstGeom prst="rect">
            <a:avLst/>
          </a:prstGeom>
          <a:noFill/>
          <a:ln/>
        </p:spPr>
        <p:txBody>
          <a:bodyPr wrap="square" lIns="0" tIns="0" rIns="0" bIns="0" rtlCol="0" anchor="t">
            <a:normAutofit/>
          </a:bodyPr>
          <a:lstStyle/>
          <a:p>
            <a:pPr algn="l">
              <a:lnSpc>
                <a:spcPts val="3198"/>
              </a:lnSpc>
            </a:pPr>
            <a:r>
              <a:rPr lang="en-US" sz="2300" b="0" dirty="0">
                <a:solidFill>
                  <a:srgbClr val="FFFFFF"/>
                </a:solidFill>
                <a:latin typeface="Arial" pitchFamily="34" charset="0"/>
                <a:ea typeface="Arial" pitchFamily="34" charset="-122"/>
                <a:cs typeface="Arial" pitchFamily="34" charset="-120"/>
              </a:rPr>
              <a:t>方式：通常采用电信号来承载消息，这种方式被称为“电通信”。</a:t>
            </a:r>
            <a:endParaRPr lang="en-US" sz="2284" dirty="0"/>
          </a:p>
        </p:txBody>
      </p:sp>
      <p:pic>
        <p:nvPicPr>
          <p:cNvPr id="6" name="Object 5"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2862358"/>
            <a:ext cx="263347" cy="205740"/>
          </a:xfrm>
          <a:prstGeom prst="rect">
            <a:avLst/>
          </a:prstGeom>
        </p:spPr>
      </p:pic>
      <p:sp>
        <p:nvSpPr>
          <p:cNvPr id="7" name="Object6"/>
          <p:cNvSpPr/>
          <p:nvPr/>
        </p:nvSpPr>
        <p:spPr>
          <a:xfrm>
            <a:off x="256946" y="205740"/>
            <a:ext cx="274320" cy="154305"/>
          </a:xfrm>
          <a:prstGeom prst="rect">
            <a:avLst/>
          </a:prstGeom>
          <a:noFill/>
          <a:ln/>
        </p:spPr>
        <p:txBody>
          <a:bodyPr wrap="square" lIns="0" tIns="0" rIns="0" bIns="0" rtlCol="0" anchor="t">
            <a:normAutofit/>
          </a:bodyPr>
          <a:lstStyle/>
          <a:p>
            <a:pPr algn="l">
              <a:lnSpc>
                <a:spcPts val="1035"/>
              </a:lnSpc>
            </a:pPr>
            <a:r>
              <a:rPr lang="en-US" sz="1000" b="0" dirty="0">
                <a:solidFill>
                  <a:srgbClr val="FFFFFF"/>
                </a:solidFill>
                <a:latin typeface="Arial" pitchFamily="34" charset="0"/>
                <a:ea typeface="Arial" pitchFamily="34" charset="-122"/>
                <a:cs typeface="Arial" pitchFamily="34" charset="-120"/>
              </a:rPr>
              <a:t>绪论</a:t>
            </a:r>
            <a:endParaRPr lang="en-US" sz="973" dirty="0"/>
          </a:p>
        </p:txBody>
      </p:sp>
      <p:pic>
        <p:nvPicPr>
          <p:cNvPr id="8" name="Object 7"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56946" y="388849"/>
            <a:ext cx="256946" cy="22631"/>
          </a:xfrm>
          <a:prstGeom prst="rect">
            <a:avLst/>
          </a:prstGeom>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name="Slide 70">
    <p:spTree>
      <p:nvGrpSpPr>
        <p:cNvPr id="1" name=""/>
        <p:cNvGrpSpPr/>
        <p:nvPr/>
      </p:nvGrpSpPr>
      <p:grpSpPr>
        <a:xfrm>
          <a:off x="0" y="0"/>
          <a:ext cx="0" cy="0"/>
          <a:chOff x="0" y="0"/>
          <a:chExt cx="0" cy="0"/>
        </a:xfrm>
      </p:grpSpPr>
      <p:sp>
        <p:nvSpPr>
          <p:cNvPr id="2" name="Object1"/>
          <p:cNvSpPr/>
          <p:nvPr/>
        </p:nvSpPr>
        <p:spPr>
          <a:xfrm>
            <a:off x="609905" y="1552308"/>
            <a:ext cx="4389120" cy="977265"/>
          </a:xfrm>
          <a:prstGeom prst="rect">
            <a:avLst/>
          </a:prstGeom>
          <a:noFill/>
          <a:ln/>
        </p:spPr>
        <p:txBody>
          <a:bodyPr wrap="square" lIns="0" tIns="0" rIns="0" bIns="0" rtlCol="0" anchor="t">
            <a:normAutofit/>
          </a:bodyPr>
          <a:lstStyle/>
          <a:p>
            <a:pPr algn="l">
              <a:lnSpc>
                <a:spcPts val="6929"/>
              </a:lnSpc>
            </a:pPr>
            <a:r>
              <a:rPr lang="en-US" sz="5300" b="1" dirty="0">
                <a:solidFill>
                  <a:srgbClr val="FFFFFF"/>
                </a:solidFill>
                <a:latin typeface="Arial" pitchFamily="34" charset="0"/>
                <a:ea typeface="Arial" pitchFamily="34" charset="-122"/>
                <a:cs typeface="Arial" pitchFamily="34" charset="-120"/>
              </a:rPr>
              <a:t>信息传输速率</a:t>
            </a:r>
            <a:endParaRPr lang="en-US" sz="5330" dirty="0"/>
          </a:p>
        </p:txBody>
      </p:sp>
      <p:sp>
        <p:nvSpPr>
          <p:cNvPr id="3" name="Object2"/>
          <p:cNvSpPr/>
          <p:nvPr/>
        </p:nvSpPr>
        <p:spPr>
          <a:xfrm>
            <a:off x="609905" y="2922537"/>
            <a:ext cx="5669280" cy="668655"/>
          </a:xfrm>
          <a:prstGeom prst="rect">
            <a:avLst/>
          </a:prstGeom>
          <a:noFill/>
          <a:ln/>
        </p:spPr>
        <p:txBody>
          <a:bodyPr wrap="square" lIns="0" tIns="0" rIns="0" bIns="0" rtlCol="0" anchor="t">
            <a:normAutofit/>
          </a:bodyPr>
          <a:lstStyle/>
          <a:p>
            <a:pPr algn="l">
              <a:lnSpc>
                <a:spcPts val="4949"/>
              </a:lnSpc>
            </a:pPr>
            <a:r>
              <a:rPr lang="en-US" sz="3800" b="0" dirty="0">
                <a:solidFill>
                  <a:srgbClr val="FFFFFF"/>
                </a:solidFill>
                <a:latin typeface="Arial" pitchFamily="34" charset="0"/>
                <a:ea typeface="Arial" pitchFamily="34" charset="-122"/>
                <a:cs typeface="Arial" pitchFamily="34" charset="-120"/>
              </a:rPr>
              <a:t>单位时间内传输的信息量</a:t>
            </a:r>
            <a:endParaRPr lang="en-US" sz="3807" dirty="0"/>
          </a:p>
        </p:txBody>
      </p:sp>
      <p:pic>
        <p:nvPicPr>
          <p:cNvPr id="4" name="Object 3"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09905" y="2488425"/>
            <a:ext cx="5658307" cy="434111"/>
          </a:xfrm>
          <a:prstGeom prst="rect">
            <a:avLst/>
          </a:prstGeom>
        </p:spPr>
      </p:pic>
      <p:sp>
        <p:nvSpPr>
          <p:cNvPr id="5" name="Object4"/>
          <p:cNvSpPr/>
          <p:nvPr/>
        </p:nvSpPr>
        <p:spPr>
          <a:xfrm>
            <a:off x="256946" y="205740"/>
            <a:ext cx="274320" cy="154305"/>
          </a:xfrm>
          <a:prstGeom prst="rect">
            <a:avLst/>
          </a:prstGeom>
          <a:noFill/>
          <a:ln/>
        </p:spPr>
        <p:txBody>
          <a:bodyPr wrap="square" lIns="0" tIns="0" rIns="0" bIns="0" rtlCol="0" anchor="t">
            <a:normAutofit/>
          </a:bodyPr>
          <a:lstStyle/>
          <a:p>
            <a:pPr algn="l">
              <a:lnSpc>
                <a:spcPts val="1035"/>
              </a:lnSpc>
            </a:pPr>
            <a:r>
              <a:rPr lang="en-US" sz="1000" b="0" dirty="0">
                <a:solidFill>
                  <a:srgbClr val="FFFFFF"/>
                </a:solidFill>
                <a:latin typeface="Arial" pitchFamily="34" charset="0"/>
                <a:ea typeface="Arial" pitchFamily="34" charset="-122"/>
                <a:cs typeface="Arial" pitchFamily="34" charset="-120"/>
              </a:rPr>
              <a:t>绪论</a:t>
            </a:r>
            <a:endParaRPr lang="en-US" sz="973" dirty="0"/>
          </a:p>
        </p:txBody>
      </p:sp>
      <p:pic>
        <p:nvPicPr>
          <p:cNvPr id="6" name="Object 5"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56946" y="388849"/>
            <a:ext cx="256946" cy="22631"/>
          </a:xfrm>
          <a:prstGeom prst="rect">
            <a:avLst/>
          </a:prstGeom>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name="Slide 71">
    <p:spTree>
      <p:nvGrpSpPr>
        <p:cNvPr id="1" name=""/>
        <p:cNvGrpSpPr/>
        <p:nvPr/>
      </p:nvGrpSpPr>
      <p:grpSpPr>
        <a:xfrm>
          <a:off x="0" y="0"/>
          <a:ext cx="0" cy="0"/>
          <a:chOff x="0" y="0"/>
          <a:chExt cx="0" cy="0"/>
        </a:xfrm>
      </p:grpSpPr>
      <p:pic>
        <p:nvPicPr>
          <p:cNvPr id="2" name="Object 1" descr="file://C:\Users\tons\AppData\Roaming\XMind\Electron v3\vana\workbooks\f4ea90d42ceac6a1d5eb8b85d1\resources\ac603a585278eec7fc2f89a5d744a41b1ed1e4328e11335f5dc316fe717f9f6c.png"/>
          <p:cNvPicPr>
            <a:picLocks noChangeAspect="1"/>
          </p:cNvPicPr>
          <p:nvPr/>
        </p:nvPicPr>
        <p:blipFill>
          <a:blip r:embed="rId3"/>
          <a:stretch>
            <a:fillRect/>
          </a:stretch>
        </p:blipFill>
        <p:spPr>
          <a:xfrm>
            <a:off x="1218895" y="1767307"/>
            <a:ext cx="6705295" cy="1608887"/>
          </a:xfrm>
          <a:prstGeom prst="rect">
            <a:avLst/>
          </a:prstGeom>
        </p:spPr>
      </p:pic>
      <p:sp>
        <p:nvSpPr>
          <p:cNvPr id="3" name="Object2"/>
          <p:cNvSpPr/>
          <p:nvPr/>
        </p:nvSpPr>
        <p:spPr>
          <a:xfrm>
            <a:off x="256946" y="205740"/>
            <a:ext cx="274320" cy="154305"/>
          </a:xfrm>
          <a:prstGeom prst="rect">
            <a:avLst/>
          </a:prstGeom>
          <a:noFill/>
          <a:ln/>
        </p:spPr>
        <p:txBody>
          <a:bodyPr wrap="square" lIns="0" tIns="0" rIns="0" bIns="0" rtlCol="0" anchor="t">
            <a:normAutofit/>
          </a:bodyPr>
          <a:lstStyle/>
          <a:p>
            <a:pPr algn="l">
              <a:lnSpc>
                <a:spcPts val="1035"/>
              </a:lnSpc>
            </a:pPr>
            <a:r>
              <a:rPr lang="en-US" sz="1000" b="0" dirty="0">
                <a:solidFill>
                  <a:srgbClr val="FFFFFF"/>
                </a:solidFill>
                <a:latin typeface="Arial" pitchFamily="34" charset="0"/>
                <a:ea typeface="Arial" pitchFamily="34" charset="-122"/>
                <a:cs typeface="Arial" pitchFamily="34" charset="-120"/>
              </a:rPr>
              <a:t>绪论</a:t>
            </a:r>
            <a:endParaRPr lang="en-US" sz="973" dirty="0"/>
          </a:p>
        </p:txBody>
      </p:sp>
      <p:pic>
        <p:nvPicPr>
          <p:cNvPr id="4" name="Object 3"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56946" y="388849"/>
            <a:ext cx="256946" cy="22631"/>
          </a:xfrm>
          <a:prstGeom prst="rect">
            <a:avLst/>
          </a:prstGeom>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name="Slide 72">
    <p:spTree>
      <p:nvGrpSpPr>
        <p:cNvPr id="1" name=""/>
        <p:cNvGrpSpPr/>
        <p:nvPr/>
      </p:nvGrpSpPr>
      <p:grpSpPr>
        <a:xfrm>
          <a:off x="0" y="0"/>
          <a:ext cx="0" cy="0"/>
          <a:chOff x="0" y="0"/>
          <a:chExt cx="0" cy="0"/>
        </a:xfrm>
      </p:grpSpPr>
      <p:sp>
        <p:nvSpPr>
          <p:cNvPr id="2" name="Object1"/>
          <p:cNvSpPr/>
          <p:nvPr/>
        </p:nvSpPr>
        <p:spPr>
          <a:xfrm>
            <a:off x="609905" y="642938"/>
            <a:ext cx="0" cy="0"/>
          </a:xfrm>
          <a:prstGeom prst="rect">
            <a:avLst/>
          </a:prstGeom>
          <a:noFill/>
          <a:ln/>
        </p:spPr>
        <p:txBody>
          <a:bodyPr wrap="square" lIns="0" tIns="0" rIns="0" bIns="0" rtlCol="0" anchor="t">
            <a:normAutofit fontScale="25000" lnSpcReduction="20000"/>
          </a:bodyPr>
          <a:lstStyle/>
          <a:p>
            <a:pPr algn="l">
              <a:lnSpc>
                <a:spcPts val="5444"/>
              </a:lnSpc>
            </a:pPr>
            <a:endParaRPr lang="en-US" sz="4188" dirty="0"/>
          </a:p>
        </p:txBody>
      </p:sp>
      <p:pic>
        <p:nvPicPr>
          <p:cNvPr id="3" name="Object 2"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94030" y="727805"/>
            <a:ext cx="566014" cy="565785"/>
          </a:xfrm>
          <a:prstGeom prst="rect">
            <a:avLst/>
          </a:prstGeom>
        </p:spPr>
      </p:pic>
      <p:sp>
        <p:nvSpPr>
          <p:cNvPr id="4" name="Object3"/>
          <p:cNvSpPr/>
          <p:nvPr/>
        </p:nvSpPr>
        <p:spPr>
          <a:xfrm>
            <a:off x="609905" y="1429893"/>
            <a:ext cx="0" cy="0"/>
          </a:xfrm>
          <a:prstGeom prst="rect">
            <a:avLst/>
          </a:prstGeom>
          <a:noFill/>
          <a:ln/>
        </p:spPr>
        <p:txBody>
          <a:bodyPr wrap="square" lIns="0" tIns="0" rIns="0" bIns="0" rtlCol="0" anchor="t">
            <a:normAutofit fontScale="25000" lnSpcReduction="20000"/>
          </a:bodyPr>
          <a:lstStyle/>
          <a:p>
            <a:pPr algn="l">
              <a:lnSpc>
                <a:spcPts val="3198"/>
              </a:lnSpc>
            </a:pPr>
            <a:endParaRPr lang="en-US" sz="2284" dirty="0"/>
          </a:p>
        </p:txBody>
      </p:sp>
      <p:pic>
        <p:nvPicPr>
          <p:cNvPr id="5" name="Object 4"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71170" y="1491615"/>
            <a:ext cx="309067" cy="308610"/>
          </a:xfrm>
          <a:prstGeom prst="rect">
            <a:avLst/>
          </a:prstGeom>
        </p:spPr>
      </p:pic>
      <p:sp>
        <p:nvSpPr>
          <p:cNvPr id="6" name="Object5"/>
          <p:cNvSpPr/>
          <p:nvPr/>
        </p:nvSpPr>
        <p:spPr>
          <a:xfrm>
            <a:off x="609905" y="2067687"/>
            <a:ext cx="0" cy="0"/>
          </a:xfrm>
          <a:prstGeom prst="rect">
            <a:avLst/>
          </a:prstGeom>
          <a:noFill/>
          <a:ln/>
        </p:spPr>
        <p:txBody>
          <a:bodyPr wrap="square" lIns="0" tIns="0" rIns="0" bIns="0" rtlCol="0" anchor="t">
            <a:normAutofit fontScale="25000" lnSpcReduction="20000"/>
          </a:bodyPr>
          <a:lstStyle/>
          <a:p>
            <a:pPr algn="l">
              <a:lnSpc>
                <a:spcPts val="3198"/>
              </a:lnSpc>
            </a:pPr>
            <a:endParaRPr lang="en-US" sz="2284" dirty="0"/>
          </a:p>
        </p:txBody>
      </p:sp>
      <p:pic>
        <p:nvPicPr>
          <p:cNvPr id="7" name="Object 6"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71170" y="2129409"/>
            <a:ext cx="309067" cy="308610"/>
          </a:xfrm>
          <a:prstGeom prst="rect">
            <a:avLst/>
          </a:prstGeom>
        </p:spPr>
      </p:pic>
      <p:sp>
        <p:nvSpPr>
          <p:cNvPr id="8" name="Object7"/>
          <p:cNvSpPr/>
          <p:nvPr/>
        </p:nvSpPr>
        <p:spPr>
          <a:xfrm>
            <a:off x="609905" y="2705481"/>
            <a:ext cx="7772400" cy="874395"/>
          </a:xfrm>
          <a:prstGeom prst="rect">
            <a:avLst/>
          </a:prstGeom>
          <a:noFill/>
          <a:ln/>
        </p:spPr>
        <p:txBody>
          <a:bodyPr wrap="square" lIns="0" tIns="0" rIns="0" bIns="0" rtlCol="0" anchor="t">
            <a:normAutofit/>
          </a:bodyPr>
          <a:lstStyle/>
          <a:p>
            <a:pPr algn="l">
              <a:lnSpc>
                <a:spcPts val="3198"/>
              </a:lnSpc>
            </a:pPr>
            <a:r>
              <a:rPr lang="en-US" sz="2300" b="0" dirty="0">
                <a:solidFill>
                  <a:srgbClr val="FFFFFF"/>
                </a:solidFill>
                <a:latin typeface="Arial" pitchFamily="34" charset="0"/>
                <a:ea typeface="Arial" pitchFamily="34" charset="-122"/>
                <a:cs typeface="Arial" pitchFamily="34" charset="-120"/>
              </a:rPr>
              <a:t>其中，M代表传递信息的进制数，且以上公式只在数值上成立</a:t>
            </a:r>
            <a:endParaRPr lang="en-US" sz="2284" dirty="0"/>
          </a:p>
        </p:txBody>
      </p:sp>
      <p:pic>
        <p:nvPicPr>
          <p:cNvPr id="9" name="Object 8"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0" y="2862358"/>
            <a:ext cx="263347" cy="205740"/>
          </a:xfrm>
          <a:prstGeom prst="rect">
            <a:avLst/>
          </a:prstGeom>
        </p:spPr>
      </p:pic>
      <p:sp>
        <p:nvSpPr>
          <p:cNvPr id="10" name="Object9"/>
          <p:cNvSpPr/>
          <p:nvPr/>
        </p:nvSpPr>
        <p:spPr>
          <a:xfrm>
            <a:off x="256946" y="205740"/>
            <a:ext cx="274320" cy="154305"/>
          </a:xfrm>
          <a:prstGeom prst="rect">
            <a:avLst/>
          </a:prstGeom>
          <a:noFill/>
          <a:ln/>
        </p:spPr>
        <p:txBody>
          <a:bodyPr wrap="square" lIns="0" tIns="0" rIns="0" bIns="0" rtlCol="0" anchor="t">
            <a:normAutofit/>
          </a:bodyPr>
          <a:lstStyle/>
          <a:p>
            <a:pPr algn="l">
              <a:lnSpc>
                <a:spcPts val="1035"/>
              </a:lnSpc>
            </a:pPr>
            <a:r>
              <a:rPr lang="en-US" sz="1000" b="0" dirty="0">
                <a:solidFill>
                  <a:srgbClr val="FFFFFF"/>
                </a:solidFill>
                <a:latin typeface="Arial" pitchFamily="34" charset="0"/>
                <a:ea typeface="Arial" pitchFamily="34" charset="-122"/>
                <a:cs typeface="Arial" pitchFamily="34" charset="-120"/>
              </a:rPr>
              <a:t>绪论</a:t>
            </a:r>
            <a:endParaRPr lang="en-US" sz="973" dirty="0"/>
          </a:p>
        </p:txBody>
      </p:sp>
      <p:pic>
        <p:nvPicPr>
          <p:cNvPr id="11" name="Object 10"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56946" y="388849"/>
            <a:ext cx="256946" cy="22631"/>
          </a:xfrm>
          <a:prstGeom prst="rect">
            <a:avLst/>
          </a:prstGeom>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name="Slide 73">
    <p:spTree>
      <p:nvGrpSpPr>
        <p:cNvPr id="1" name=""/>
        <p:cNvGrpSpPr/>
        <p:nvPr/>
      </p:nvGrpSpPr>
      <p:grpSpPr>
        <a:xfrm>
          <a:off x="0" y="0"/>
          <a:ext cx="0" cy="0"/>
          <a:chOff x="0" y="0"/>
          <a:chExt cx="0" cy="0"/>
        </a:xfrm>
      </p:grpSpPr>
      <p:pic>
        <p:nvPicPr>
          <p:cNvPr id="2" name="Object 1" descr="file://C:\Users\tons\AppData\Roaming\XMind\Electron v3\vana\workbooks\f4ea90d42ceac6a1d5eb8b85d1\resources\d59764e59bd51db7a0e6e129da5e31fc8ee744e3339266cdfed7637e016ef126.png"/>
          <p:cNvPicPr>
            <a:picLocks noChangeAspect="1"/>
          </p:cNvPicPr>
          <p:nvPr/>
        </p:nvPicPr>
        <p:blipFill>
          <a:blip r:embed="rId3"/>
          <a:stretch>
            <a:fillRect/>
          </a:stretch>
        </p:blipFill>
        <p:spPr>
          <a:xfrm>
            <a:off x="1218895" y="1870691"/>
            <a:ext cx="6705295" cy="1402118"/>
          </a:xfrm>
          <a:prstGeom prst="rect">
            <a:avLst/>
          </a:prstGeom>
        </p:spPr>
      </p:pic>
      <p:sp>
        <p:nvSpPr>
          <p:cNvPr id="3" name="Object2"/>
          <p:cNvSpPr/>
          <p:nvPr/>
        </p:nvSpPr>
        <p:spPr>
          <a:xfrm>
            <a:off x="256946" y="205740"/>
            <a:ext cx="274320" cy="154305"/>
          </a:xfrm>
          <a:prstGeom prst="rect">
            <a:avLst/>
          </a:prstGeom>
          <a:noFill/>
          <a:ln/>
        </p:spPr>
        <p:txBody>
          <a:bodyPr wrap="square" lIns="0" tIns="0" rIns="0" bIns="0" rtlCol="0" anchor="t">
            <a:normAutofit/>
          </a:bodyPr>
          <a:lstStyle/>
          <a:p>
            <a:pPr algn="l">
              <a:lnSpc>
                <a:spcPts val="1035"/>
              </a:lnSpc>
            </a:pPr>
            <a:r>
              <a:rPr lang="en-US" sz="1000" b="0" dirty="0">
                <a:solidFill>
                  <a:srgbClr val="FFFFFF"/>
                </a:solidFill>
                <a:latin typeface="Arial" pitchFamily="34" charset="0"/>
                <a:ea typeface="Arial" pitchFamily="34" charset="-122"/>
                <a:cs typeface="Arial" pitchFamily="34" charset="-120"/>
              </a:rPr>
              <a:t>绪论</a:t>
            </a:r>
            <a:endParaRPr lang="en-US" sz="973" dirty="0"/>
          </a:p>
        </p:txBody>
      </p:sp>
      <p:pic>
        <p:nvPicPr>
          <p:cNvPr id="4" name="Object 3"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56946" y="388849"/>
            <a:ext cx="256946" cy="22631"/>
          </a:xfrm>
          <a:prstGeom prst="rect">
            <a:avLst/>
          </a:prstGeom>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name="Slide 74">
    <p:spTree>
      <p:nvGrpSpPr>
        <p:cNvPr id="1" name=""/>
        <p:cNvGrpSpPr/>
        <p:nvPr/>
      </p:nvGrpSpPr>
      <p:grpSpPr>
        <a:xfrm>
          <a:off x="0" y="0"/>
          <a:ext cx="0" cy="0"/>
          <a:chOff x="0" y="0"/>
          <a:chExt cx="0" cy="0"/>
        </a:xfrm>
      </p:grpSpPr>
      <p:pic>
        <p:nvPicPr>
          <p:cNvPr id="2" name="Object 1" descr="file://C:\Users\tons\AppData\Roaming\XMind\Electron v3\vana\workbooks\f4ea90d42ceac6a1d5eb8b85d1\resources\d37533d4466f0b6c195339c0bc97ab662ac3284790fd4466496f59f0f426e6cd.png"/>
          <p:cNvPicPr>
            <a:picLocks noChangeAspect="1"/>
          </p:cNvPicPr>
          <p:nvPr/>
        </p:nvPicPr>
        <p:blipFill>
          <a:blip r:embed="rId3"/>
          <a:stretch>
            <a:fillRect/>
          </a:stretch>
        </p:blipFill>
        <p:spPr>
          <a:xfrm>
            <a:off x="1826057" y="1285875"/>
            <a:ext cx="5491886" cy="2571750"/>
          </a:xfrm>
          <a:prstGeom prst="rect">
            <a:avLst/>
          </a:prstGeom>
        </p:spPr>
      </p:pic>
      <p:sp>
        <p:nvSpPr>
          <p:cNvPr id="3" name="Object2"/>
          <p:cNvSpPr/>
          <p:nvPr/>
        </p:nvSpPr>
        <p:spPr>
          <a:xfrm>
            <a:off x="256946" y="205740"/>
            <a:ext cx="274320" cy="154305"/>
          </a:xfrm>
          <a:prstGeom prst="rect">
            <a:avLst/>
          </a:prstGeom>
          <a:noFill/>
          <a:ln/>
        </p:spPr>
        <p:txBody>
          <a:bodyPr wrap="square" lIns="0" tIns="0" rIns="0" bIns="0" rtlCol="0" anchor="t">
            <a:normAutofit/>
          </a:bodyPr>
          <a:lstStyle/>
          <a:p>
            <a:pPr algn="l">
              <a:lnSpc>
                <a:spcPts val="1035"/>
              </a:lnSpc>
            </a:pPr>
            <a:r>
              <a:rPr lang="en-US" sz="1000" b="0" dirty="0">
                <a:solidFill>
                  <a:srgbClr val="FFFFFF"/>
                </a:solidFill>
                <a:latin typeface="Arial" pitchFamily="34" charset="0"/>
                <a:ea typeface="Arial" pitchFamily="34" charset="-122"/>
                <a:cs typeface="Arial" pitchFamily="34" charset="-120"/>
              </a:rPr>
              <a:t>绪论</a:t>
            </a:r>
            <a:endParaRPr lang="en-US" sz="973" dirty="0"/>
          </a:p>
        </p:txBody>
      </p:sp>
      <p:pic>
        <p:nvPicPr>
          <p:cNvPr id="4" name="Object 3"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56946" y="388849"/>
            <a:ext cx="256946" cy="22631"/>
          </a:xfrm>
          <a:prstGeom prst="rect">
            <a:avLst/>
          </a:prstGeom>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name="Slide 75">
    <p:spTree>
      <p:nvGrpSpPr>
        <p:cNvPr id="1" name=""/>
        <p:cNvGrpSpPr/>
        <p:nvPr/>
      </p:nvGrpSpPr>
      <p:grpSpPr>
        <a:xfrm>
          <a:off x="0" y="0"/>
          <a:ext cx="0" cy="0"/>
          <a:chOff x="0" y="0"/>
          <a:chExt cx="0" cy="0"/>
        </a:xfrm>
      </p:grpSpPr>
      <p:sp>
        <p:nvSpPr>
          <p:cNvPr id="2" name="Object1"/>
          <p:cNvSpPr/>
          <p:nvPr/>
        </p:nvSpPr>
        <p:spPr>
          <a:xfrm>
            <a:off x="609905" y="642938"/>
            <a:ext cx="7863840" cy="771525"/>
          </a:xfrm>
          <a:prstGeom prst="rect">
            <a:avLst/>
          </a:prstGeom>
          <a:noFill/>
          <a:ln/>
        </p:spPr>
        <p:txBody>
          <a:bodyPr wrap="square" lIns="0" tIns="0" rIns="0" bIns="0" rtlCol="0" anchor="t">
            <a:normAutofit/>
          </a:bodyPr>
          <a:lstStyle/>
          <a:p>
            <a:pPr algn="l">
              <a:lnSpc>
                <a:spcPts val="5444"/>
              </a:lnSpc>
            </a:pPr>
            <a:r>
              <a:rPr lang="en-US" sz="4200" b="1" dirty="0">
                <a:solidFill>
                  <a:srgbClr val="FFFFFF"/>
                </a:solidFill>
                <a:latin typeface="Arial" pitchFamily="34" charset="0"/>
                <a:ea typeface="Arial" pitchFamily="34" charset="-122"/>
                <a:cs typeface="Arial" pitchFamily="34" charset="-120"/>
              </a:rPr>
              <a:t>多进制与二进制传输速率之间...</a:t>
            </a:r>
            <a:endParaRPr lang="en-US" sz="4188" dirty="0"/>
          </a:p>
        </p:txBody>
      </p:sp>
      <p:sp>
        <p:nvSpPr>
          <p:cNvPr id="3" name="Object2"/>
          <p:cNvSpPr/>
          <p:nvPr/>
        </p:nvSpPr>
        <p:spPr>
          <a:xfrm>
            <a:off x="609905" y="1429893"/>
            <a:ext cx="2834640" cy="462915"/>
          </a:xfrm>
          <a:prstGeom prst="rect">
            <a:avLst/>
          </a:prstGeom>
          <a:noFill/>
          <a:ln/>
        </p:spPr>
        <p:txBody>
          <a:bodyPr wrap="square" lIns="0" tIns="0" rIns="0" bIns="0" rtlCol="0" anchor="t">
            <a:normAutofit/>
          </a:bodyPr>
          <a:lstStyle/>
          <a:p>
            <a:pPr algn="l">
              <a:lnSpc>
                <a:spcPts val="3198"/>
              </a:lnSpc>
            </a:pPr>
            <a:r>
              <a:rPr lang="en-US" sz="2300" b="0" dirty="0">
                <a:solidFill>
                  <a:srgbClr val="FFFFFF"/>
                </a:solidFill>
                <a:latin typeface="Arial" pitchFamily="34" charset="0"/>
                <a:ea typeface="Arial" pitchFamily="34" charset="-122"/>
                <a:cs typeface="Arial" pitchFamily="34" charset="-120"/>
              </a:rPr>
              <a:t>码元速率保持不变时</a:t>
            </a:r>
            <a:endParaRPr lang="en-US" sz="2284" dirty="0"/>
          </a:p>
        </p:txBody>
      </p:sp>
      <p:sp>
        <p:nvSpPr>
          <p:cNvPr id="4" name="Object3"/>
          <p:cNvSpPr/>
          <p:nvPr/>
        </p:nvSpPr>
        <p:spPr>
          <a:xfrm>
            <a:off x="609905" y="2067687"/>
            <a:ext cx="2834640" cy="462915"/>
          </a:xfrm>
          <a:prstGeom prst="rect">
            <a:avLst/>
          </a:prstGeom>
          <a:noFill/>
          <a:ln/>
        </p:spPr>
        <p:txBody>
          <a:bodyPr wrap="square" lIns="0" tIns="0" rIns="0" bIns="0" rtlCol="0" anchor="t">
            <a:normAutofit/>
          </a:bodyPr>
          <a:lstStyle/>
          <a:p>
            <a:pPr algn="l">
              <a:lnSpc>
                <a:spcPts val="3198"/>
              </a:lnSpc>
            </a:pPr>
            <a:r>
              <a:rPr lang="en-US" sz="2300" b="0" dirty="0">
                <a:solidFill>
                  <a:srgbClr val="FFFFFF"/>
                </a:solidFill>
                <a:latin typeface="Arial" pitchFamily="34" charset="0"/>
                <a:ea typeface="Arial" pitchFamily="34" charset="-122"/>
                <a:cs typeface="Arial" pitchFamily="34" charset="-120"/>
              </a:rPr>
              <a:t>信息速率保持不变时</a:t>
            </a:r>
            <a:endParaRPr lang="en-US" sz="2284" dirty="0"/>
          </a:p>
        </p:txBody>
      </p:sp>
      <p:sp>
        <p:nvSpPr>
          <p:cNvPr id="5" name="Object4"/>
          <p:cNvSpPr/>
          <p:nvPr/>
        </p:nvSpPr>
        <p:spPr>
          <a:xfrm>
            <a:off x="609905" y="2705481"/>
            <a:ext cx="0" cy="0"/>
          </a:xfrm>
          <a:prstGeom prst="rect">
            <a:avLst/>
          </a:prstGeom>
          <a:noFill/>
          <a:ln/>
        </p:spPr>
        <p:txBody>
          <a:bodyPr wrap="square" lIns="0" tIns="0" rIns="0" bIns="0" rtlCol="0" anchor="t">
            <a:normAutofit fontScale="25000" lnSpcReduction="20000"/>
          </a:bodyPr>
          <a:lstStyle/>
          <a:p>
            <a:pPr algn="l">
              <a:lnSpc>
                <a:spcPts val="3198"/>
              </a:lnSpc>
            </a:pPr>
            <a:endParaRPr lang="en-US" sz="2284" dirty="0"/>
          </a:p>
        </p:txBody>
      </p:sp>
      <p:pic>
        <p:nvPicPr>
          <p:cNvPr id="6" name="Object 5"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71170" y="2767203"/>
            <a:ext cx="309067" cy="308610"/>
          </a:xfrm>
          <a:prstGeom prst="rect">
            <a:avLst/>
          </a:prstGeom>
        </p:spPr>
      </p:pic>
      <p:pic>
        <p:nvPicPr>
          <p:cNvPr id="7" name="Object 6"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0" y="2862358"/>
            <a:ext cx="263347" cy="205740"/>
          </a:xfrm>
          <a:prstGeom prst="rect">
            <a:avLst/>
          </a:prstGeom>
        </p:spPr>
      </p:pic>
      <p:sp>
        <p:nvSpPr>
          <p:cNvPr id="8" name="Object7"/>
          <p:cNvSpPr/>
          <p:nvPr/>
        </p:nvSpPr>
        <p:spPr>
          <a:xfrm>
            <a:off x="256946" y="205740"/>
            <a:ext cx="274320" cy="154305"/>
          </a:xfrm>
          <a:prstGeom prst="rect">
            <a:avLst/>
          </a:prstGeom>
          <a:noFill/>
          <a:ln/>
        </p:spPr>
        <p:txBody>
          <a:bodyPr wrap="square" lIns="0" tIns="0" rIns="0" bIns="0" rtlCol="0" anchor="t">
            <a:normAutofit/>
          </a:bodyPr>
          <a:lstStyle/>
          <a:p>
            <a:pPr algn="l">
              <a:lnSpc>
                <a:spcPts val="1035"/>
              </a:lnSpc>
            </a:pPr>
            <a:r>
              <a:rPr lang="en-US" sz="1000" b="0" dirty="0">
                <a:solidFill>
                  <a:srgbClr val="FFFFFF"/>
                </a:solidFill>
                <a:latin typeface="Arial" pitchFamily="34" charset="0"/>
                <a:ea typeface="Arial" pitchFamily="34" charset="-122"/>
                <a:cs typeface="Arial" pitchFamily="34" charset="-120"/>
              </a:rPr>
              <a:t>绪论</a:t>
            </a:r>
            <a:endParaRPr lang="en-US" sz="973" dirty="0"/>
          </a:p>
        </p:txBody>
      </p:sp>
      <p:pic>
        <p:nvPicPr>
          <p:cNvPr id="9" name="Object 8"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56946" y="388849"/>
            <a:ext cx="256946" cy="22631"/>
          </a:xfrm>
          <a:prstGeom prst="rect">
            <a:avLst/>
          </a:prstGeom>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name="Slide 76">
    <p:spTree>
      <p:nvGrpSpPr>
        <p:cNvPr id="1" name=""/>
        <p:cNvGrpSpPr/>
        <p:nvPr/>
      </p:nvGrpSpPr>
      <p:grpSpPr>
        <a:xfrm>
          <a:off x="0" y="0"/>
          <a:ext cx="0" cy="0"/>
          <a:chOff x="0" y="0"/>
          <a:chExt cx="0" cy="0"/>
        </a:xfrm>
      </p:grpSpPr>
      <p:sp>
        <p:nvSpPr>
          <p:cNvPr id="2" name="Object1"/>
          <p:cNvSpPr/>
          <p:nvPr/>
        </p:nvSpPr>
        <p:spPr>
          <a:xfrm>
            <a:off x="609905" y="1552308"/>
            <a:ext cx="6492240" cy="977265"/>
          </a:xfrm>
          <a:prstGeom prst="rect">
            <a:avLst/>
          </a:prstGeom>
          <a:noFill/>
          <a:ln/>
        </p:spPr>
        <p:txBody>
          <a:bodyPr wrap="square" lIns="0" tIns="0" rIns="0" bIns="0" rtlCol="0" anchor="t">
            <a:normAutofit/>
          </a:bodyPr>
          <a:lstStyle/>
          <a:p>
            <a:pPr algn="l">
              <a:lnSpc>
                <a:spcPts val="6929"/>
              </a:lnSpc>
            </a:pPr>
            <a:r>
              <a:rPr lang="en-US" sz="5300" b="1" dirty="0">
                <a:solidFill>
                  <a:srgbClr val="FFFFFF"/>
                </a:solidFill>
                <a:latin typeface="Arial" pitchFamily="34" charset="0"/>
                <a:ea typeface="Arial" pitchFamily="34" charset="-122"/>
                <a:cs typeface="Arial" pitchFamily="34" charset="-120"/>
              </a:rPr>
              <a:t>码元速率保持不变时</a:t>
            </a:r>
            <a:endParaRPr lang="en-US" sz="5330" dirty="0"/>
          </a:p>
        </p:txBody>
      </p:sp>
      <p:sp>
        <p:nvSpPr>
          <p:cNvPr id="3" name="Object2"/>
          <p:cNvSpPr/>
          <p:nvPr/>
        </p:nvSpPr>
        <p:spPr>
          <a:xfrm>
            <a:off x="609905" y="2922537"/>
            <a:ext cx="0" cy="0"/>
          </a:xfrm>
          <a:prstGeom prst="rect">
            <a:avLst/>
          </a:prstGeom>
          <a:noFill/>
          <a:ln/>
        </p:spPr>
        <p:txBody>
          <a:bodyPr wrap="square" lIns="0" tIns="0" rIns="0" bIns="0" rtlCol="0" anchor="t">
            <a:normAutofit fontScale="25000" lnSpcReduction="20000"/>
          </a:bodyPr>
          <a:lstStyle/>
          <a:p>
            <a:pPr algn="l">
              <a:lnSpc>
                <a:spcPts val="4949"/>
              </a:lnSpc>
            </a:pPr>
            <a:endParaRPr lang="en-US" sz="3807" dirty="0"/>
          </a:p>
        </p:txBody>
      </p:sp>
      <p:pic>
        <p:nvPicPr>
          <p:cNvPr id="4" name="Object 3"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86714" y="2999689"/>
            <a:ext cx="514807" cy="514350"/>
          </a:xfrm>
          <a:prstGeom prst="rect">
            <a:avLst/>
          </a:prstGeom>
        </p:spPr>
      </p:pic>
      <p:pic>
        <p:nvPicPr>
          <p:cNvPr id="5" name="Object 4"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09905" y="2488425"/>
            <a:ext cx="6481267" cy="434111"/>
          </a:xfrm>
          <a:prstGeom prst="rect">
            <a:avLst/>
          </a:prstGeom>
        </p:spPr>
      </p:pic>
      <p:sp>
        <p:nvSpPr>
          <p:cNvPr id="6" name="Object5"/>
          <p:cNvSpPr/>
          <p:nvPr/>
        </p:nvSpPr>
        <p:spPr>
          <a:xfrm>
            <a:off x="256946" y="205740"/>
            <a:ext cx="274320" cy="154305"/>
          </a:xfrm>
          <a:prstGeom prst="rect">
            <a:avLst/>
          </a:prstGeom>
          <a:noFill/>
          <a:ln/>
        </p:spPr>
        <p:txBody>
          <a:bodyPr wrap="square" lIns="0" tIns="0" rIns="0" bIns="0" rtlCol="0" anchor="t">
            <a:normAutofit/>
          </a:bodyPr>
          <a:lstStyle/>
          <a:p>
            <a:pPr algn="l">
              <a:lnSpc>
                <a:spcPts val="1035"/>
              </a:lnSpc>
            </a:pPr>
            <a:r>
              <a:rPr lang="en-US" sz="1000" b="0" dirty="0">
                <a:solidFill>
                  <a:srgbClr val="FFFFFF"/>
                </a:solidFill>
                <a:latin typeface="Arial" pitchFamily="34" charset="0"/>
                <a:ea typeface="Arial" pitchFamily="34" charset="-122"/>
                <a:cs typeface="Arial" pitchFamily="34" charset="-120"/>
              </a:rPr>
              <a:t>绪论</a:t>
            </a:r>
            <a:endParaRPr lang="en-US" sz="973" dirty="0"/>
          </a:p>
        </p:txBody>
      </p:sp>
      <p:pic>
        <p:nvPicPr>
          <p:cNvPr id="7" name="Object 6"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56946" y="388849"/>
            <a:ext cx="256946" cy="22631"/>
          </a:xfrm>
          <a:prstGeom prst="rect">
            <a:avLst/>
          </a:prstGeom>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name="Slide 77">
    <p:spTree>
      <p:nvGrpSpPr>
        <p:cNvPr id="1" name=""/>
        <p:cNvGrpSpPr/>
        <p:nvPr/>
      </p:nvGrpSpPr>
      <p:grpSpPr>
        <a:xfrm>
          <a:off x="0" y="0"/>
          <a:ext cx="0" cy="0"/>
          <a:chOff x="0" y="0"/>
          <a:chExt cx="0" cy="0"/>
        </a:xfrm>
      </p:grpSpPr>
      <p:pic>
        <p:nvPicPr>
          <p:cNvPr id="2" name="Object 1" descr="file://C:\Users\tons\AppData\Roaming\XMind\Electron v3\vana\workbooks\f4ea90d42ceac6a1d5eb8b85d1\resources\3f34ce071a75fbac8d9e335ce991911dd621e6d5b57cff8b90e1f05c1ffd7d37.png"/>
          <p:cNvPicPr>
            <a:picLocks noChangeAspect="1"/>
          </p:cNvPicPr>
          <p:nvPr/>
        </p:nvPicPr>
        <p:blipFill>
          <a:blip r:embed="rId3"/>
          <a:stretch>
            <a:fillRect/>
          </a:stretch>
        </p:blipFill>
        <p:spPr>
          <a:xfrm>
            <a:off x="609905" y="2271370"/>
            <a:ext cx="7925105" cy="600761"/>
          </a:xfrm>
          <a:prstGeom prst="rect">
            <a:avLst/>
          </a:prstGeom>
        </p:spPr>
      </p:pic>
      <p:sp>
        <p:nvSpPr>
          <p:cNvPr id="3" name="Object2"/>
          <p:cNvSpPr/>
          <p:nvPr/>
        </p:nvSpPr>
        <p:spPr>
          <a:xfrm>
            <a:off x="256946" y="205740"/>
            <a:ext cx="274320" cy="154305"/>
          </a:xfrm>
          <a:prstGeom prst="rect">
            <a:avLst/>
          </a:prstGeom>
          <a:noFill/>
          <a:ln/>
        </p:spPr>
        <p:txBody>
          <a:bodyPr wrap="square" lIns="0" tIns="0" rIns="0" bIns="0" rtlCol="0" anchor="t">
            <a:normAutofit/>
          </a:bodyPr>
          <a:lstStyle/>
          <a:p>
            <a:pPr algn="l">
              <a:lnSpc>
                <a:spcPts val="1035"/>
              </a:lnSpc>
            </a:pPr>
            <a:r>
              <a:rPr lang="en-US" sz="1000" b="0" dirty="0">
                <a:solidFill>
                  <a:srgbClr val="FFFFFF"/>
                </a:solidFill>
                <a:latin typeface="Arial" pitchFamily="34" charset="0"/>
                <a:ea typeface="Arial" pitchFamily="34" charset="-122"/>
                <a:cs typeface="Arial" pitchFamily="34" charset="-120"/>
              </a:rPr>
              <a:t>绪论</a:t>
            </a:r>
            <a:endParaRPr lang="en-US" sz="973" dirty="0"/>
          </a:p>
        </p:txBody>
      </p:sp>
      <p:pic>
        <p:nvPicPr>
          <p:cNvPr id="4" name="Object 3"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56946" y="388849"/>
            <a:ext cx="256946" cy="22631"/>
          </a:xfrm>
          <a:prstGeom prst="rect">
            <a:avLst/>
          </a:prstGeom>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name="Slide 78">
    <p:spTree>
      <p:nvGrpSpPr>
        <p:cNvPr id="1" name=""/>
        <p:cNvGrpSpPr/>
        <p:nvPr/>
      </p:nvGrpSpPr>
      <p:grpSpPr>
        <a:xfrm>
          <a:off x="0" y="0"/>
          <a:ext cx="0" cy="0"/>
          <a:chOff x="0" y="0"/>
          <a:chExt cx="0" cy="0"/>
        </a:xfrm>
      </p:grpSpPr>
      <p:sp>
        <p:nvSpPr>
          <p:cNvPr id="2" name="Object1"/>
          <p:cNvSpPr/>
          <p:nvPr/>
        </p:nvSpPr>
        <p:spPr>
          <a:xfrm>
            <a:off x="609905" y="642938"/>
            <a:ext cx="5120640" cy="771525"/>
          </a:xfrm>
          <a:prstGeom prst="rect">
            <a:avLst/>
          </a:prstGeom>
          <a:noFill/>
          <a:ln/>
        </p:spPr>
        <p:txBody>
          <a:bodyPr wrap="square" lIns="0" tIns="0" rIns="0" bIns="0" rtlCol="0" anchor="t">
            <a:normAutofit/>
          </a:bodyPr>
          <a:lstStyle/>
          <a:p>
            <a:pPr algn="l">
              <a:lnSpc>
                <a:spcPts val="5444"/>
              </a:lnSpc>
            </a:pPr>
            <a:r>
              <a:rPr lang="en-US" sz="4200" b="1" dirty="0">
                <a:solidFill>
                  <a:srgbClr val="FFFFFF"/>
                </a:solidFill>
                <a:latin typeface="Arial" pitchFamily="34" charset="0"/>
                <a:ea typeface="Arial" pitchFamily="34" charset="-122"/>
                <a:cs typeface="Arial" pitchFamily="34" charset="-120"/>
              </a:rPr>
              <a:t>信息速率保持不变时</a:t>
            </a:r>
            <a:endParaRPr lang="en-US" sz="4188" dirty="0"/>
          </a:p>
        </p:txBody>
      </p:sp>
      <p:sp>
        <p:nvSpPr>
          <p:cNvPr id="3" name="Object2"/>
          <p:cNvSpPr/>
          <p:nvPr/>
        </p:nvSpPr>
        <p:spPr>
          <a:xfrm>
            <a:off x="609905" y="1429893"/>
            <a:ext cx="0" cy="0"/>
          </a:xfrm>
          <a:prstGeom prst="rect">
            <a:avLst/>
          </a:prstGeom>
          <a:noFill/>
          <a:ln/>
        </p:spPr>
        <p:txBody>
          <a:bodyPr wrap="square" lIns="0" tIns="0" rIns="0" bIns="0" rtlCol="0" anchor="t">
            <a:normAutofit fontScale="25000" lnSpcReduction="20000"/>
          </a:bodyPr>
          <a:lstStyle/>
          <a:p>
            <a:pPr algn="l">
              <a:lnSpc>
                <a:spcPts val="3198"/>
              </a:lnSpc>
            </a:pPr>
            <a:endParaRPr lang="en-US" sz="2284" dirty="0"/>
          </a:p>
        </p:txBody>
      </p:sp>
      <p:pic>
        <p:nvPicPr>
          <p:cNvPr id="4" name="Object 3"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71170" y="1491615"/>
            <a:ext cx="309067" cy="308610"/>
          </a:xfrm>
          <a:prstGeom prst="rect">
            <a:avLst/>
          </a:prstGeom>
        </p:spPr>
      </p:pic>
      <p:sp>
        <p:nvSpPr>
          <p:cNvPr id="5" name="Object4"/>
          <p:cNvSpPr/>
          <p:nvPr/>
        </p:nvSpPr>
        <p:spPr>
          <a:xfrm>
            <a:off x="609905" y="2067687"/>
            <a:ext cx="0" cy="0"/>
          </a:xfrm>
          <a:prstGeom prst="rect">
            <a:avLst/>
          </a:prstGeom>
          <a:noFill/>
          <a:ln/>
        </p:spPr>
        <p:txBody>
          <a:bodyPr wrap="square" lIns="0" tIns="0" rIns="0" bIns="0" rtlCol="0" anchor="t">
            <a:normAutofit fontScale="25000" lnSpcReduction="20000"/>
          </a:bodyPr>
          <a:lstStyle/>
          <a:p>
            <a:pPr algn="l">
              <a:lnSpc>
                <a:spcPts val="3198"/>
              </a:lnSpc>
            </a:pPr>
            <a:endParaRPr lang="en-US" sz="2284" dirty="0"/>
          </a:p>
        </p:txBody>
      </p:sp>
      <p:pic>
        <p:nvPicPr>
          <p:cNvPr id="6" name="Object 5"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71170" y="2129409"/>
            <a:ext cx="309067" cy="308610"/>
          </a:xfrm>
          <a:prstGeom prst="rect">
            <a:avLst/>
          </a:prstGeom>
        </p:spPr>
      </p:pic>
      <p:pic>
        <p:nvPicPr>
          <p:cNvPr id="7" name="Object 6"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0" y="2862358"/>
            <a:ext cx="263347" cy="205740"/>
          </a:xfrm>
          <a:prstGeom prst="rect">
            <a:avLst/>
          </a:prstGeom>
        </p:spPr>
      </p:pic>
      <p:sp>
        <p:nvSpPr>
          <p:cNvPr id="8" name="Object7"/>
          <p:cNvSpPr/>
          <p:nvPr/>
        </p:nvSpPr>
        <p:spPr>
          <a:xfrm>
            <a:off x="256946" y="205740"/>
            <a:ext cx="274320" cy="154305"/>
          </a:xfrm>
          <a:prstGeom prst="rect">
            <a:avLst/>
          </a:prstGeom>
          <a:noFill/>
          <a:ln/>
        </p:spPr>
        <p:txBody>
          <a:bodyPr wrap="square" lIns="0" tIns="0" rIns="0" bIns="0" rtlCol="0" anchor="t">
            <a:normAutofit/>
          </a:bodyPr>
          <a:lstStyle/>
          <a:p>
            <a:pPr algn="l">
              <a:lnSpc>
                <a:spcPts val="1035"/>
              </a:lnSpc>
            </a:pPr>
            <a:r>
              <a:rPr lang="en-US" sz="1000" b="0" dirty="0">
                <a:solidFill>
                  <a:srgbClr val="FFFFFF"/>
                </a:solidFill>
                <a:latin typeface="Arial" pitchFamily="34" charset="0"/>
                <a:ea typeface="Arial" pitchFamily="34" charset="-122"/>
                <a:cs typeface="Arial" pitchFamily="34" charset="-120"/>
              </a:rPr>
              <a:t>绪论</a:t>
            </a:r>
            <a:endParaRPr lang="en-US" sz="973" dirty="0"/>
          </a:p>
        </p:txBody>
      </p:sp>
      <p:pic>
        <p:nvPicPr>
          <p:cNvPr id="9" name="Object 8"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56946" y="388849"/>
            <a:ext cx="256946" cy="22631"/>
          </a:xfrm>
          <a:prstGeom prst="rect">
            <a:avLst/>
          </a:prstGeom>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name="Slide 79">
    <p:spTree>
      <p:nvGrpSpPr>
        <p:cNvPr id="1" name=""/>
        <p:cNvGrpSpPr/>
        <p:nvPr/>
      </p:nvGrpSpPr>
      <p:grpSpPr>
        <a:xfrm>
          <a:off x="0" y="0"/>
          <a:ext cx="0" cy="0"/>
          <a:chOff x="0" y="0"/>
          <a:chExt cx="0" cy="0"/>
        </a:xfrm>
      </p:grpSpPr>
      <p:pic>
        <p:nvPicPr>
          <p:cNvPr id="2" name="Object 1" descr="file://C:\Users\tons\AppData\Roaming\XMind\Electron v3\vana\workbooks\f4ea90d42ceac6a1d5eb8b85d1\resources\f5b524278dbd2e90093293fd6ed19da72d4945458e3f052d5f9bf247b44ae71d.png"/>
          <p:cNvPicPr>
            <a:picLocks noChangeAspect="1"/>
          </p:cNvPicPr>
          <p:nvPr/>
        </p:nvPicPr>
        <p:blipFill>
          <a:blip r:embed="rId3"/>
          <a:stretch>
            <a:fillRect/>
          </a:stretch>
        </p:blipFill>
        <p:spPr>
          <a:xfrm>
            <a:off x="1218895" y="2192160"/>
            <a:ext cx="6705295" cy="759181"/>
          </a:xfrm>
          <a:prstGeom prst="rect">
            <a:avLst/>
          </a:prstGeom>
        </p:spPr>
      </p:pic>
      <p:sp>
        <p:nvSpPr>
          <p:cNvPr id="3" name="Object2"/>
          <p:cNvSpPr/>
          <p:nvPr/>
        </p:nvSpPr>
        <p:spPr>
          <a:xfrm>
            <a:off x="256946" y="205740"/>
            <a:ext cx="274320" cy="154305"/>
          </a:xfrm>
          <a:prstGeom prst="rect">
            <a:avLst/>
          </a:prstGeom>
          <a:noFill/>
          <a:ln/>
        </p:spPr>
        <p:txBody>
          <a:bodyPr wrap="square" lIns="0" tIns="0" rIns="0" bIns="0" rtlCol="0" anchor="t">
            <a:normAutofit/>
          </a:bodyPr>
          <a:lstStyle/>
          <a:p>
            <a:pPr algn="l">
              <a:lnSpc>
                <a:spcPts val="1035"/>
              </a:lnSpc>
            </a:pPr>
            <a:r>
              <a:rPr lang="en-US" sz="1000" b="0" dirty="0">
                <a:solidFill>
                  <a:srgbClr val="FFFFFF"/>
                </a:solidFill>
                <a:latin typeface="Arial" pitchFamily="34" charset="0"/>
                <a:ea typeface="Arial" pitchFamily="34" charset="-122"/>
                <a:cs typeface="Arial" pitchFamily="34" charset="-120"/>
              </a:rPr>
              <a:t>绪论</a:t>
            </a:r>
            <a:endParaRPr lang="en-US" sz="973" dirty="0"/>
          </a:p>
        </p:txBody>
      </p:sp>
      <p:pic>
        <p:nvPicPr>
          <p:cNvPr id="4" name="Object 3"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56946" y="388849"/>
            <a:ext cx="256946" cy="22631"/>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Object1"/>
          <p:cNvSpPr/>
          <p:nvPr/>
        </p:nvSpPr>
        <p:spPr>
          <a:xfrm>
            <a:off x="609905" y="642938"/>
            <a:ext cx="1737360" cy="771525"/>
          </a:xfrm>
          <a:prstGeom prst="rect">
            <a:avLst/>
          </a:prstGeom>
          <a:noFill/>
          <a:ln/>
        </p:spPr>
        <p:txBody>
          <a:bodyPr wrap="square" lIns="0" tIns="0" rIns="0" bIns="0" rtlCol="0" anchor="t">
            <a:normAutofit/>
          </a:bodyPr>
          <a:lstStyle/>
          <a:p>
            <a:pPr algn="l">
              <a:lnSpc>
                <a:spcPts val="5444"/>
              </a:lnSpc>
            </a:pPr>
            <a:r>
              <a:rPr lang="en-US" sz="4200" b="1" dirty="0">
                <a:solidFill>
                  <a:srgbClr val="FFFFFF"/>
                </a:solidFill>
                <a:latin typeface="Arial" pitchFamily="34" charset="0"/>
                <a:ea typeface="Arial" pitchFamily="34" charset="-122"/>
                <a:cs typeface="Arial" pitchFamily="34" charset="-120"/>
              </a:rPr>
              <a:t>电通信</a:t>
            </a:r>
            <a:endParaRPr lang="en-US" sz="4188" dirty="0"/>
          </a:p>
        </p:txBody>
      </p:sp>
      <p:sp>
        <p:nvSpPr>
          <p:cNvPr id="3" name="Object2"/>
          <p:cNvSpPr/>
          <p:nvPr/>
        </p:nvSpPr>
        <p:spPr>
          <a:xfrm>
            <a:off x="609905" y="1429893"/>
            <a:ext cx="7772400" cy="874395"/>
          </a:xfrm>
          <a:prstGeom prst="rect">
            <a:avLst/>
          </a:prstGeom>
          <a:noFill/>
          <a:ln/>
        </p:spPr>
        <p:txBody>
          <a:bodyPr wrap="square" lIns="0" tIns="0" rIns="0" bIns="0" rtlCol="0" anchor="t">
            <a:normAutofit/>
          </a:bodyPr>
          <a:lstStyle/>
          <a:p>
            <a:pPr algn="l">
              <a:lnSpc>
                <a:spcPts val="3198"/>
              </a:lnSpc>
            </a:pPr>
            <a:r>
              <a:rPr lang="en-US" sz="2300" b="0" dirty="0">
                <a:solidFill>
                  <a:srgbClr val="FFFFFF"/>
                </a:solidFill>
                <a:latin typeface="Arial" pitchFamily="34" charset="0"/>
                <a:ea typeface="Arial" pitchFamily="34" charset="-122"/>
                <a:cs typeface="Arial" pitchFamily="34" charset="-120"/>
              </a:rPr>
              <a:t>利用电子等技术手段，借助电信号（含光信号）实现从一地向另一地进行消息的有效传递称为通信。</a:t>
            </a:r>
            <a:endParaRPr lang="en-US" sz="2284" dirty="0"/>
          </a:p>
        </p:txBody>
      </p:sp>
      <p:sp>
        <p:nvSpPr>
          <p:cNvPr id="4" name="Object3"/>
          <p:cNvSpPr/>
          <p:nvPr/>
        </p:nvSpPr>
        <p:spPr>
          <a:xfrm>
            <a:off x="609905" y="2499741"/>
            <a:ext cx="640080" cy="462915"/>
          </a:xfrm>
          <a:prstGeom prst="rect">
            <a:avLst/>
          </a:prstGeom>
          <a:noFill/>
          <a:ln/>
        </p:spPr>
        <p:txBody>
          <a:bodyPr wrap="square" lIns="0" tIns="0" rIns="0" bIns="0" rtlCol="0" anchor="t">
            <a:normAutofit/>
          </a:bodyPr>
          <a:lstStyle/>
          <a:p>
            <a:pPr algn="l">
              <a:lnSpc>
                <a:spcPts val="3198"/>
              </a:lnSpc>
            </a:pPr>
            <a:r>
              <a:rPr lang="en-US" sz="2300" b="0" dirty="0">
                <a:solidFill>
                  <a:srgbClr val="FFFFFF"/>
                </a:solidFill>
                <a:latin typeface="Arial" pitchFamily="34" charset="0"/>
                <a:ea typeface="Arial" pitchFamily="34" charset="-122"/>
                <a:cs typeface="Arial" pitchFamily="34" charset="-120"/>
              </a:rPr>
              <a:t>功能</a:t>
            </a:r>
            <a:endParaRPr lang="en-US" sz="2284" dirty="0"/>
          </a:p>
        </p:txBody>
      </p:sp>
      <p:pic>
        <p:nvPicPr>
          <p:cNvPr id="5" name="Object 4"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2862358"/>
            <a:ext cx="263347" cy="205740"/>
          </a:xfrm>
          <a:prstGeom prst="rect">
            <a:avLst/>
          </a:prstGeom>
        </p:spPr>
      </p:pic>
      <p:sp>
        <p:nvSpPr>
          <p:cNvPr id="6" name="Object5"/>
          <p:cNvSpPr/>
          <p:nvPr/>
        </p:nvSpPr>
        <p:spPr>
          <a:xfrm>
            <a:off x="256946" y="205740"/>
            <a:ext cx="274320" cy="154305"/>
          </a:xfrm>
          <a:prstGeom prst="rect">
            <a:avLst/>
          </a:prstGeom>
          <a:noFill/>
          <a:ln/>
        </p:spPr>
        <p:txBody>
          <a:bodyPr wrap="square" lIns="0" tIns="0" rIns="0" bIns="0" rtlCol="0" anchor="t">
            <a:normAutofit/>
          </a:bodyPr>
          <a:lstStyle/>
          <a:p>
            <a:pPr algn="l">
              <a:lnSpc>
                <a:spcPts val="1035"/>
              </a:lnSpc>
            </a:pPr>
            <a:r>
              <a:rPr lang="en-US" sz="1000" b="0" dirty="0">
                <a:solidFill>
                  <a:srgbClr val="FFFFFF"/>
                </a:solidFill>
                <a:latin typeface="Arial" pitchFamily="34" charset="0"/>
                <a:ea typeface="Arial" pitchFamily="34" charset="-122"/>
                <a:cs typeface="Arial" pitchFamily="34" charset="-120"/>
              </a:rPr>
              <a:t>绪论</a:t>
            </a:r>
            <a:endParaRPr lang="en-US" sz="973" dirty="0"/>
          </a:p>
        </p:txBody>
      </p:sp>
      <p:pic>
        <p:nvPicPr>
          <p:cNvPr id="7" name="Object 6"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56946" y="388849"/>
            <a:ext cx="256946" cy="22631"/>
          </a:xfrm>
          <a:prstGeom prst="rect">
            <a:avLst/>
          </a:prstGeom>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name="Slide 80">
    <p:spTree>
      <p:nvGrpSpPr>
        <p:cNvPr id="1" name=""/>
        <p:cNvGrpSpPr/>
        <p:nvPr/>
      </p:nvGrpSpPr>
      <p:grpSpPr>
        <a:xfrm>
          <a:off x="0" y="0"/>
          <a:ext cx="0" cy="0"/>
          <a:chOff x="0" y="0"/>
          <a:chExt cx="0" cy="0"/>
        </a:xfrm>
      </p:grpSpPr>
      <p:pic>
        <p:nvPicPr>
          <p:cNvPr id="2" name="Object 1" descr="file://C:\Users\tons\AppData\Roaming\XMind\Electron v3\vana\workbooks\f4ea90d42ceac6a1d5eb8b85d1\resources\191f4300f82a1cab0f55f095d7f5b6733890ea124e324856f29a90e94b082a11.png"/>
          <p:cNvPicPr>
            <a:picLocks noChangeAspect="1"/>
          </p:cNvPicPr>
          <p:nvPr/>
        </p:nvPicPr>
        <p:blipFill>
          <a:blip r:embed="rId3"/>
          <a:stretch>
            <a:fillRect/>
          </a:stretch>
        </p:blipFill>
        <p:spPr>
          <a:xfrm>
            <a:off x="1522476" y="1285875"/>
            <a:ext cx="6098134" cy="2571750"/>
          </a:xfrm>
          <a:prstGeom prst="rect">
            <a:avLst/>
          </a:prstGeom>
        </p:spPr>
      </p:pic>
      <p:sp>
        <p:nvSpPr>
          <p:cNvPr id="3" name="Object2"/>
          <p:cNvSpPr/>
          <p:nvPr/>
        </p:nvSpPr>
        <p:spPr>
          <a:xfrm>
            <a:off x="256946" y="205740"/>
            <a:ext cx="274320" cy="154305"/>
          </a:xfrm>
          <a:prstGeom prst="rect">
            <a:avLst/>
          </a:prstGeom>
          <a:noFill/>
          <a:ln/>
        </p:spPr>
        <p:txBody>
          <a:bodyPr wrap="square" lIns="0" tIns="0" rIns="0" bIns="0" rtlCol="0" anchor="t">
            <a:normAutofit/>
          </a:bodyPr>
          <a:lstStyle/>
          <a:p>
            <a:pPr algn="l">
              <a:lnSpc>
                <a:spcPts val="1035"/>
              </a:lnSpc>
            </a:pPr>
            <a:r>
              <a:rPr lang="en-US" sz="1000" b="0" dirty="0">
                <a:solidFill>
                  <a:srgbClr val="FFFFFF"/>
                </a:solidFill>
                <a:latin typeface="Arial" pitchFamily="34" charset="0"/>
                <a:ea typeface="Arial" pitchFamily="34" charset="-122"/>
                <a:cs typeface="Arial" pitchFamily="34" charset="-120"/>
              </a:rPr>
              <a:t>绪论</a:t>
            </a:r>
            <a:endParaRPr lang="en-US" sz="973" dirty="0"/>
          </a:p>
        </p:txBody>
      </p:sp>
      <p:pic>
        <p:nvPicPr>
          <p:cNvPr id="4" name="Object 3"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56946" y="388849"/>
            <a:ext cx="256946" cy="22631"/>
          </a:xfrm>
          <a:prstGeom prst="rect">
            <a:avLst/>
          </a:prstGeom>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name="Slide 81">
    <p:spTree>
      <p:nvGrpSpPr>
        <p:cNvPr id="1" name=""/>
        <p:cNvGrpSpPr/>
        <p:nvPr/>
      </p:nvGrpSpPr>
      <p:grpSpPr>
        <a:xfrm>
          <a:off x="0" y="0"/>
          <a:ext cx="0" cy="0"/>
          <a:chOff x="0" y="0"/>
          <a:chExt cx="0" cy="0"/>
        </a:xfrm>
      </p:grpSpPr>
      <p:pic>
        <p:nvPicPr>
          <p:cNvPr id="2" name="Object 1" descr="file://C:\Users\tons\AppData\Roaming\XMind\Electron v3\vana\workbooks\f4ea90d42ceac6a1d5eb8b85d1\resources\ad0fcc8898f4ccdb49c08cf88cc84a62cfb375e12eac8dd45da36e22e2dbe75f.png"/>
          <p:cNvPicPr>
            <a:picLocks noChangeAspect="1"/>
          </p:cNvPicPr>
          <p:nvPr/>
        </p:nvPicPr>
        <p:blipFill>
          <a:blip r:embed="rId3"/>
          <a:stretch>
            <a:fillRect/>
          </a:stretch>
        </p:blipFill>
        <p:spPr>
          <a:xfrm>
            <a:off x="1218895" y="1547165"/>
            <a:ext cx="6705295" cy="2049170"/>
          </a:xfrm>
          <a:prstGeom prst="rect">
            <a:avLst/>
          </a:prstGeom>
        </p:spPr>
      </p:pic>
      <p:sp>
        <p:nvSpPr>
          <p:cNvPr id="3" name="Object2"/>
          <p:cNvSpPr/>
          <p:nvPr/>
        </p:nvSpPr>
        <p:spPr>
          <a:xfrm>
            <a:off x="256946" y="205740"/>
            <a:ext cx="274320" cy="154305"/>
          </a:xfrm>
          <a:prstGeom prst="rect">
            <a:avLst/>
          </a:prstGeom>
          <a:noFill/>
          <a:ln/>
        </p:spPr>
        <p:txBody>
          <a:bodyPr wrap="square" lIns="0" tIns="0" rIns="0" bIns="0" rtlCol="0" anchor="t">
            <a:normAutofit/>
          </a:bodyPr>
          <a:lstStyle/>
          <a:p>
            <a:pPr algn="l">
              <a:lnSpc>
                <a:spcPts val="1035"/>
              </a:lnSpc>
            </a:pPr>
            <a:r>
              <a:rPr lang="en-US" sz="1000" b="0" dirty="0">
                <a:solidFill>
                  <a:srgbClr val="FFFFFF"/>
                </a:solidFill>
                <a:latin typeface="Arial" pitchFamily="34" charset="0"/>
                <a:ea typeface="Arial" pitchFamily="34" charset="-122"/>
                <a:cs typeface="Arial" pitchFamily="34" charset="-120"/>
              </a:rPr>
              <a:t>绪论</a:t>
            </a:r>
            <a:endParaRPr lang="en-US" sz="973" dirty="0"/>
          </a:p>
        </p:txBody>
      </p:sp>
      <p:pic>
        <p:nvPicPr>
          <p:cNvPr id="4" name="Object 3"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56946" y="388849"/>
            <a:ext cx="256946" cy="22631"/>
          </a:xfrm>
          <a:prstGeom prst="rect">
            <a:avLst/>
          </a:prstGeom>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name="Slide 82">
    <p:spTree>
      <p:nvGrpSpPr>
        <p:cNvPr id="1" name=""/>
        <p:cNvGrpSpPr/>
        <p:nvPr/>
      </p:nvGrpSpPr>
      <p:grpSpPr>
        <a:xfrm>
          <a:off x="0" y="0"/>
          <a:ext cx="0" cy="0"/>
          <a:chOff x="0" y="0"/>
          <a:chExt cx="0" cy="0"/>
        </a:xfrm>
      </p:grpSpPr>
      <p:sp>
        <p:nvSpPr>
          <p:cNvPr id="2" name="Object1"/>
          <p:cNvSpPr/>
          <p:nvPr/>
        </p:nvSpPr>
        <p:spPr>
          <a:xfrm>
            <a:off x="609905" y="642938"/>
            <a:ext cx="0" cy="0"/>
          </a:xfrm>
          <a:prstGeom prst="rect">
            <a:avLst/>
          </a:prstGeom>
          <a:noFill/>
          <a:ln/>
        </p:spPr>
        <p:txBody>
          <a:bodyPr wrap="square" lIns="0" tIns="0" rIns="0" bIns="0" rtlCol="0" anchor="t">
            <a:normAutofit fontScale="25000" lnSpcReduction="20000"/>
          </a:bodyPr>
          <a:lstStyle/>
          <a:p>
            <a:pPr algn="l">
              <a:lnSpc>
                <a:spcPts val="5444"/>
              </a:lnSpc>
            </a:pPr>
            <a:endParaRPr lang="en-US" sz="4188" dirty="0"/>
          </a:p>
        </p:txBody>
      </p:sp>
      <p:pic>
        <p:nvPicPr>
          <p:cNvPr id="3" name="Object 2"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94030" y="727805"/>
            <a:ext cx="566014" cy="565785"/>
          </a:xfrm>
          <a:prstGeom prst="rect">
            <a:avLst/>
          </a:prstGeom>
        </p:spPr>
      </p:pic>
      <p:sp>
        <p:nvSpPr>
          <p:cNvPr id="4" name="Object3"/>
          <p:cNvSpPr/>
          <p:nvPr/>
        </p:nvSpPr>
        <p:spPr>
          <a:xfrm>
            <a:off x="609905" y="1429893"/>
            <a:ext cx="0" cy="0"/>
          </a:xfrm>
          <a:prstGeom prst="rect">
            <a:avLst/>
          </a:prstGeom>
          <a:noFill/>
          <a:ln/>
        </p:spPr>
        <p:txBody>
          <a:bodyPr wrap="square" lIns="0" tIns="0" rIns="0" bIns="0" rtlCol="0" anchor="t">
            <a:normAutofit fontScale="25000" lnSpcReduction="20000"/>
          </a:bodyPr>
          <a:lstStyle/>
          <a:p>
            <a:pPr algn="l">
              <a:lnSpc>
                <a:spcPts val="3198"/>
              </a:lnSpc>
            </a:pPr>
            <a:endParaRPr lang="en-US" sz="2284" dirty="0"/>
          </a:p>
        </p:txBody>
      </p:sp>
      <p:pic>
        <p:nvPicPr>
          <p:cNvPr id="5" name="Object 4"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71170" y="1491615"/>
            <a:ext cx="309067" cy="308610"/>
          </a:xfrm>
          <a:prstGeom prst="rect">
            <a:avLst/>
          </a:prstGeom>
        </p:spPr>
      </p:pic>
      <p:sp>
        <p:nvSpPr>
          <p:cNvPr id="6" name="Object5"/>
          <p:cNvSpPr/>
          <p:nvPr/>
        </p:nvSpPr>
        <p:spPr>
          <a:xfrm>
            <a:off x="609905" y="2067687"/>
            <a:ext cx="0" cy="0"/>
          </a:xfrm>
          <a:prstGeom prst="rect">
            <a:avLst/>
          </a:prstGeom>
          <a:noFill/>
          <a:ln/>
        </p:spPr>
        <p:txBody>
          <a:bodyPr wrap="square" lIns="0" tIns="0" rIns="0" bIns="0" rtlCol="0" anchor="t">
            <a:normAutofit fontScale="25000" lnSpcReduction="20000"/>
          </a:bodyPr>
          <a:lstStyle/>
          <a:p>
            <a:pPr algn="l">
              <a:lnSpc>
                <a:spcPts val="3198"/>
              </a:lnSpc>
            </a:pPr>
            <a:endParaRPr lang="en-US" sz="2284" dirty="0"/>
          </a:p>
        </p:txBody>
      </p:sp>
      <p:pic>
        <p:nvPicPr>
          <p:cNvPr id="7" name="Object 6"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71170" y="2129409"/>
            <a:ext cx="309067" cy="308610"/>
          </a:xfrm>
          <a:prstGeom prst="rect">
            <a:avLst/>
          </a:prstGeom>
        </p:spPr>
      </p:pic>
      <p:pic>
        <p:nvPicPr>
          <p:cNvPr id="8" name="Object 7"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0" y="2862358"/>
            <a:ext cx="263347" cy="205740"/>
          </a:xfrm>
          <a:prstGeom prst="rect">
            <a:avLst/>
          </a:prstGeom>
        </p:spPr>
      </p:pic>
      <p:sp>
        <p:nvSpPr>
          <p:cNvPr id="9" name="Object8"/>
          <p:cNvSpPr/>
          <p:nvPr/>
        </p:nvSpPr>
        <p:spPr>
          <a:xfrm>
            <a:off x="256946" y="205740"/>
            <a:ext cx="274320" cy="154305"/>
          </a:xfrm>
          <a:prstGeom prst="rect">
            <a:avLst/>
          </a:prstGeom>
          <a:noFill/>
          <a:ln/>
        </p:spPr>
        <p:txBody>
          <a:bodyPr wrap="square" lIns="0" tIns="0" rIns="0" bIns="0" rtlCol="0" anchor="t">
            <a:normAutofit/>
          </a:bodyPr>
          <a:lstStyle/>
          <a:p>
            <a:pPr algn="l">
              <a:lnSpc>
                <a:spcPts val="1035"/>
              </a:lnSpc>
            </a:pPr>
            <a:r>
              <a:rPr lang="en-US" sz="1000" b="0" dirty="0">
                <a:solidFill>
                  <a:srgbClr val="FFFFFF"/>
                </a:solidFill>
                <a:latin typeface="Arial" pitchFamily="34" charset="0"/>
                <a:ea typeface="Arial" pitchFamily="34" charset="-122"/>
                <a:cs typeface="Arial" pitchFamily="34" charset="-120"/>
              </a:rPr>
              <a:t>绪论</a:t>
            </a:r>
            <a:endParaRPr lang="en-US" sz="973" dirty="0"/>
          </a:p>
        </p:txBody>
      </p:sp>
      <p:pic>
        <p:nvPicPr>
          <p:cNvPr id="10" name="Object 9"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56946" y="388849"/>
            <a:ext cx="256946" cy="22631"/>
          </a:xfrm>
          <a:prstGeom prst="rect">
            <a:avLst/>
          </a:prstGeom>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name="Slide 83">
    <p:spTree>
      <p:nvGrpSpPr>
        <p:cNvPr id="1" name=""/>
        <p:cNvGrpSpPr/>
        <p:nvPr/>
      </p:nvGrpSpPr>
      <p:grpSpPr>
        <a:xfrm>
          <a:off x="0" y="0"/>
          <a:ext cx="0" cy="0"/>
          <a:chOff x="0" y="0"/>
          <a:chExt cx="0" cy="0"/>
        </a:xfrm>
      </p:grpSpPr>
      <p:pic>
        <p:nvPicPr>
          <p:cNvPr id="2" name="Object 1" descr="file://C:\Users\tons\AppData\Roaming\XMind\Electron v3\vana\workbooks\f4ea90d42ceac6a1d5eb8b85d1\resources\240b280d14e264bb60a69270bb7a58174823b2bf459c608ba4a0709c1cc17dff.png"/>
          <p:cNvPicPr>
            <a:picLocks noChangeAspect="1"/>
          </p:cNvPicPr>
          <p:nvPr/>
        </p:nvPicPr>
        <p:blipFill>
          <a:blip r:embed="rId3"/>
          <a:stretch>
            <a:fillRect/>
          </a:stretch>
        </p:blipFill>
        <p:spPr>
          <a:xfrm>
            <a:off x="1218895" y="1602715"/>
            <a:ext cx="6705295" cy="1938071"/>
          </a:xfrm>
          <a:prstGeom prst="rect">
            <a:avLst/>
          </a:prstGeom>
        </p:spPr>
      </p:pic>
      <p:sp>
        <p:nvSpPr>
          <p:cNvPr id="3" name="Object2"/>
          <p:cNvSpPr/>
          <p:nvPr/>
        </p:nvSpPr>
        <p:spPr>
          <a:xfrm>
            <a:off x="256946" y="205740"/>
            <a:ext cx="274320" cy="154305"/>
          </a:xfrm>
          <a:prstGeom prst="rect">
            <a:avLst/>
          </a:prstGeom>
          <a:noFill/>
          <a:ln/>
        </p:spPr>
        <p:txBody>
          <a:bodyPr wrap="square" lIns="0" tIns="0" rIns="0" bIns="0" rtlCol="0" anchor="t">
            <a:normAutofit/>
          </a:bodyPr>
          <a:lstStyle/>
          <a:p>
            <a:pPr algn="l">
              <a:lnSpc>
                <a:spcPts val="1035"/>
              </a:lnSpc>
            </a:pPr>
            <a:r>
              <a:rPr lang="en-US" sz="1000" b="0" dirty="0">
                <a:solidFill>
                  <a:srgbClr val="FFFFFF"/>
                </a:solidFill>
                <a:latin typeface="Arial" pitchFamily="34" charset="0"/>
                <a:ea typeface="Arial" pitchFamily="34" charset="-122"/>
                <a:cs typeface="Arial" pitchFamily="34" charset="-120"/>
              </a:rPr>
              <a:t>绪论</a:t>
            </a:r>
            <a:endParaRPr lang="en-US" sz="973" dirty="0"/>
          </a:p>
        </p:txBody>
      </p:sp>
      <p:pic>
        <p:nvPicPr>
          <p:cNvPr id="4" name="Object 3"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56946" y="388849"/>
            <a:ext cx="256946" cy="22631"/>
          </a:xfrm>
          <a:prstGeom prst="rect">
            <a:avLst/>
          </a:prstGeom>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name="Slide 84">
    <p:spTree>
      <p:nvGrpSpPr>
        <p:cNvPr id="1" name=""/>
        <p:cNvGrpSpPr/>
        <p:nvPr/>
      </p:nvGrpSpPr>
      <p:grpSpPr>
        <a:xfrm>
          <a:off x="0" y="0"/>
          <a:ext cx="0" cy="0"/>
          <a:chOff x="0" y="0"/>
          <a:chExt cx="0" cy="0"/>
        </a:xfrm>
      </p:grpSpPr>
      <p:pic>
        <p:nvPicPr>
          <p:cNvPr id="2" name="Object 1" descr="file://C:\Users\tons\AppData\Roaming\XMind\Electron v3\vana\workbooks\f4ea90d42ceac6a1d5eb8b85d1\resources\167583f7e84cbbc2e25634a3b6f066a58de422ca638bfa9cb904b8e1c44c56af.png"/>
          <p:cNvPicPr>
            <a:picLocks noChangeAspect="1"/>
          </p:cNvPicPr>
          <p:nvPr/>
        </p:nvPicPr>
        <p:blipFill>
          <a:blip r:embed="rId3"/>
          <a:stretch>
            <a:fillRect/>
          </a:stretch>
        </p:blipFill>
        <p:spPr>
          <a:xfrm>
            <a:off x="1521562" y="1285875"/>
            <a:ext cx="6101791" cy="2571750"/>
          </a:xfrm>
          <a:prstGeom prst="rect">
            <a:avLst/>
          </a:prstGeom>
        </p:spPr>
      </p:pic>
      <p:sp>
        <p:nvSpPr>
          <p:cNvPr id="3" name="Object2"/>
          <p:cNvSpPr/>
          <p:nvPr/>
        </p:nvSpPr>
        <p:spPr>
          <a:xfrm>
            <a:off x="256946" y="205740"/>
            <a:ext cx="274320" cy="154305"/>
          </a:xfrm>
          <a:prstGeom prst="rect">
            <a:avLst/>
          </a:prstGeom>
          <a:noFill/>
          <a:ln/>
        </p:spPr>
        <p:txBody>
          <a:bodyPr wrap="square" lIns="0" tIns="0" rIns="0" bIns="0" rtlCol="0" anchor="t">
            <a:normAutofit/>
          </a:bodyPr>
          <a:lstStyle/>
          <a:p>
            <a:pPr algn="l">
              <a:lnSpc>
                <a:spcPts val="1035"/>
              </a:lnSpc>
            </a:pPr>
            <a:r>
              <a:rPr lang="en-US" sz="1000" b="0" dirty="0">
                <a:solidFill>
                  <a:srgbClr val="FFFFFF"/>
                </a:solidFill>
                <a:latin typeface="Arial" pitchFamily="34" charset="0"/>
                <a:ea typeface="Arial" pitchFamily="34" charset="-122"/>
                <a:cs typeface="Arial" pitchFamily="34" charset="-120"/>
              </a:rPr>
              <a:t>绪论</a:t>
            </a:r>
            <a:endParaRPr lang="en-US" sz="973" dirty="0"/>
          </a:p>
        </p:txBody>
      </p:sp>
      <p:pic>
        <p:nvPicPr>
          <p:cNvPr id="4" name="Object 3"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56946" y="388849"/>
            <a:ext cx="256946" cy="22631"/>
          </a:xfrm>
          <a:prstGeom prst="rect">
            <a:avLst/>
          </a:prstGeom>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name="Slide 85">
    <p:spTree>
      <p:nvGrpSpPr>
        <p:cNvPr id="1" name=""/>
        <p:cNvGrpSpPr/>
        <p:nvPr/>
      </p:nvGrpSpPr>
      <p:grpSpPr>
        <a:xfrm>
          <a:off x="0" y="0"/>
          <a:ext cx="0" cy="0"/>
          <a:chOff x="0" y="0"/>
          <a:chExt cx="0" cy="0"/>
        </a:xfrm>
      </p:grpSpPr>
      <p:sp>
        <p:nvSpPr>
          <p:cNvPr id="2" name="Object1"/>
          <p:cNvSpPr/>
          <p:nvPr/>
        </p:nvSpPr>
        <p:spPr>
          <a:xfrm>
            <a:off x="609905" y="642938"/>
            <a:ext cx="2834640" cy="771525"/>
          </a:xfrm>
          <a:prstGeom prst="rect">
            <a:avLst/>
          </a:prstGeom>
          <a:noFill/>
          <a:ln/>
        </p:spPr>
        <p:txBody>
          <a:bodyPr wrap="square" lIns="0" tIns="0" rIns="0" bIns="0" rtlCol="0" anchor="t">
            <a:normAutofit/>
          </a:bodyPr>
          <a:lstStyle/>
          <a:p>
            <a:pPr algn="l">
              <a:lnSpc>
                <a:spcPts val="5444"/>
              </a:lnSpc>
            </a:pPr>
            <a:r>
              <a:rPr lang="en-US" sz="4200" b="1" dirty="0">
                <a:solidFill>
                  <a:srgbClr val="FFFFFF"/>
                </a:solidFill>
                <a:latin typeface="Arial" pitchFamily="34" charset="0"/>
                <a:ea typeface="Arial" pitchFamily="34" charset="-122"/>
                <a:cs typeface="Arial" pitchFamily="34" charset="-120"/>
              </a:rPr>
              <a:t>频带利用率</a:t>
            </a:r>
            <a:endParaRPr lang="en-US" sz="4188" dirty="0"/>
          </a:p>
        </p:txBody>
      </p:sp>
      <p:sp>
        <p:nvSpPr>
          <p:cNvPr id="3" name="Object2"/>
          <p:cNvSpPr/>
          <p:nvPr/>
        </p:nvSpPr>
        <p:spPr>
          <a:xfrm>
            <a:off x="609905" y="1429893"/>
            <a:ext cx="0" cy="0"/>
          </a:xfrm>
          <a:prstGeom prst="rect">
            <a:avLst/>
          </a:prstGeom>
          <a:noFill/>
          <a:ln/>
        </p:spPr>
        <p:txBody>
          <a:bodyPr wrap="square" lIns="0" tIns="0" rIns="0" bIns="0" rtlCol="0" anchor="t">
            <a:normAutofit fontScale="25000" lnSpcReduction="20000"/>
          </a:bodyPr>
          <a:lstStyle/>
          <a:p>
            <a:pPr algn="l">
              <a:lnSpc>
                <a:spcPts val="3198"/>
              </a:lnSpc>
            </a:pPr>
            <a:endParaRPr lang="en-US" sz="2284" dirty="0"/>
          </a:p>
        </p:txBody>
      </p:sp>
      <p:pic>
        <p:nvPicPr>
          <p:cNvPr id="4" name="Object 3"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71170" y="1491615"/>
            <a:ext cx="309067" cy="308610"/>
          </a:xfrm>
          <a:prstGeom prst="rect">
            <a:avLst/>
          </a:prstGeom>
        </p:spPr>
      </p:pic>
      <p:sp>
        <p:nvSpPr>
          <p:cNvPr id="5" name="Object4"/>
          <p:cNvSpPr/>
          <p:nvPr/>
        </p:nvSpPr>
        <p:spPr>
          <a:xfrm>
            <a:off x="609905" y="2067687"/>
            <a:ext cx="0" cy="0"/>
          </a:xfrm>
          <a:prstGeom prst="rect">
            <a:avLst/>
          </a:prstGeom>
          <a:noFill/>
          <a:ln/>
        </p:spPr>
        <p:txBody>
          <a:bodyPr wrap="square" lIns="0" tIns="0" rIns="0" bIns="0" rtlCol="0" anchor="t">
            <a:normAutofit fontScale="25000" lnSpcReduction="20000"/>
          </a:bodyPr>
          <a:lstStyle/>
          <a:p>
            <a:pPr algn="l">
              <a:lnSpc>
                <a:spcPts val="3198"/>
              </a:lnSpc>
            </a:pPr>
            <a:endParaRPr lang="en-US" sz="2284" dirty="0"/>
          </a:p>
        </p:txBody>
      </p:sp>
      <p:pic>
        <p:nvPicPr>
          <p:cNvPr id="6" name="Object 5"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71170" y="2129409"/>
            <a:ext cx="309067" cy="308610"/>
          </a:xfrm>
          <a:prstGeom prst="rect">
            <a:avLst/>
          </a:prstGeom>
        </p:spPr>
      </p:pic>
      <p:pic>
        <p:nvPicPr>
          <p:cNvPr id="7" name="Object 6"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0" y="2862358"/>
            <a:ext cx="263347" cy="205740"/>
          </a:xfrm>
          <a:prstGeom prst="rect">
            <a:avLst/>
          </a:prstGeom>
        </p:spPr>
      </p:pic>
      <p:sp>
        <p:nvSpPr>
          <p:cNvPr id="8" name="Object7"/>
          <p:cNvSpPr/>
          <p:nvPr/>
        </p:nvSpPr>
        <p:spPr>
          <a:xfrm>
            <a:off x="256946" y="205740"/>
            <a:ext cx="274320" cy="154305"/>
          </a:xfrm>
          <a:prstGeom prst="rect">
            <a:avLst/>
          </a:prstGeom>
          <a:noFill/>
          <a:ln/>
        </p:spPr>
        <p:txBody>
          <a:bodyPr wrap="square" lIns="0" tIns="0" rIns="0" bIns="0" rtlCol="0" anchor="t">
            <a:normAutofit/>
          </a:bodyPr>
          <a:lstStyle/>
          <a:p>
            <a:pPr algn="l">
              <a:lnSpc>
                <a:spcPts val="1035"/>
              </a:lnSpc>
            </a:pPr>
            <a:r>
              <a:rPr lang="en-US" sz="1000" b="0" dirty="0">
                <a:solidFill>
                  <a:srgbClr val="FFFFFF"/>
                </a:solidFill>
                <a:latin typeface="Arial" pitchFamily="34" charset="0"/>
                <a:ea typeface="Arial" pitchFamily="34" charset="-122"/>
                <a:cs typeface="Arial" pitchFamily="34" charset="-120"/>
              </a:rPr>
              <a:t>绪论</a:t>
            </a:r>
            <a:endParaRPr lang="en-US" sz="973" dirty="0"/>
          </a:p>
        </p:txBody>
      </p:sp>
      <p:pic>
        <p:nvPicPr>
          <p:cNvPr id="9" name="Object 8"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56946" y="388849"/>
            <a:ext cx="256946" cy="22631"/>
          </a:xfrm>
          <a:prstGeom prst="rect">
            <a:avLst/>
          </a:prstGeom>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name="Slide 86">
    <p:spTree>
      <p:nvGrpSpPr>
        <p:cNvPr id="1" name=""/>
        <p:cNvGrpSpPr/>
        <p:nvPr/>
      </p:nvGrpSpPr>
      <p:grpSpPr>
        <a:xfrm>
          <a:off x="0" y="0"/>
          <a:ext cx="0" cy="0"/>
          <a:chOff x="0" y="0"/>
          <a:chExt cx="0" cy="0"/>
        </a:xfrm>
      </p:grpSpPr>
      <p:pic>
        <p:nvPicPr>
          <p:cNvPr id="2" name="Object 1" descr="file://C:\Users\tons\AppData\Roaming\XMind\Electron v3\vana\workbooks\f4ea90d42ceac6a1d5eb8b85d1\resources\31e3ae5784cf2ef21c90709ecaab5d192904cd39bc3b91b7a08cb2bac4720ee8.png"/>
          <p:cNvPicPr>
            <a:picLocks noChangeAspect="1"/>
          </p:cNvPicPr>
          <p:nvPr/>
        </p:nvPicPr>
        <p:blipFill>
          <a:blip r:embed="rId3"/>
          <a:stretch>
            <a:fillRect/>
          </a:stretch>
        </p:blipFill>
        <p:spPr>
          <a:xfrm>
            <a:off x="1218895" y="1533792"/>
            <a:ext cx="6705295" cy="2075917"/>
          </a:xfrm>
          <a:prstGeom prst="rect">
            <a:avLst/>
          </a:prstGeom>
        </p:spPr>
      </p:pic>
      <p:sp>
        <p:nvSpPr>
          <p:cNvPr id="3" name="Object2"/>
          <p:cNvSpPr/>
          <p:nvPr/>
        </p:nvSpPr>
        <p:spPr>
          <a:xfrm>
            <a:off x="256946" y="205740"/>
            <a:ext cx="274320" cy="154305"/>
          </a:xfrm>
          <a:prstGeom prst="rect">
            <a:avLst/>
          </a:prstGeom>
          <a:noFill/>
          <a:ln/>
        </p:spPr>
        <p:txBody>
          <a:bodyPr wrap="square" lIns="0" tIns="0" rIns="0" bIns="0" rtlCol="0" anchor="t">
            <a:normAutofit/>
          </a:bodyPr>
          <a:lstStyle/>
          <a:p>
            <a:pPr algn="l">
              <a:lnSpc>
                <a:spcPts val="1035"/>
              </a:lnSpc>
            </a:pPr>
            <a:r>
              <a:rPr lang="en-US" sz="1000" b="0" dirty="0">
                <a:solidFill>
                  <a:srgbClr val="FFFFFF"/>
                </a:solidFill>
                <a:latin typeface="Arial" pitchFamily="34" charset="0"/>
                <a:ea typeface="Arial" pitchFamily="34" charset="-122"/>
                <a:cs typeface="Arial" pitchFamily="34" charset="-120"/>
              </a:rPr>
              <a:t>绪论</a:t>
            </a:r>
            <a:endParaRPr lang="en-US" sz="973" dirty="0"/>
          </a:p>
        </p:txBody>
      </p:sp>
      <p:pic>
        <p:nvPicPr>
          <p:cNvPr id="4" name="Object 3"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56946" y="388849"/>
            <a:ext cx="256946" cy="22631"/>
          </a:xfrm>
          <a:prstGeom prst="rect">
            <a:avLst/>
          </a:prstGeom>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name="Slide 87">
    <p:spTree>
      <p:nvGrpSpPr>
        <p:cNvPr id="1" name=""/>
        <p:cNvGrpSpPr/>
        <p:nvPr/>
      </p:nvGrpSpPr>
      <p:grpSpPr>
        <a:xfrm>
          <a:off x="0" y="0"/>
          <a:ext cx="0" cy="0"/>
          <a:chOff x="0" y="0"/>
          <a:chExt cx="0" cy="0"/>
        </a:xfrm>
      </p:grpSpPr>
      <p:pic>
        <p:nvPicPr>
          <p:cNvPr id="2" name="Object 1" descr="file://C:\Users\tons\AppData\Roaming\XMind\Electron v3\vana\workbooks\f4ea90d42ceac6a1d5eb8b85d1\resources\b8a71ef194fb103ae365fa29d793d8e33bdd6148ad583e43f873d7b15c78b558.png"/>
          <p:cNvPicPr>
            <a:picLocks noChangeAspect="1"/>
          </p:cNvPicPr>
          <p:nvPr/>
        </p:nvPicPr>
        <p:blipFill>
          <a:blip r:embed="rId3"/>
          <a:stretch>
            <a:fillRect/>
          </a:stretch>
        </p:blipFill>
        <p:spPr>
          <a:xfrm>
            <a:off x="1218895" y="1562595"/>
            <a:ext cx="6705295" cy="2018824"/>
          </a:xfrm>
          <a:prstGeom prst="rect">
            <a:avLst/>
          </a:prstGeom>
        </p:spPr>
      </p:pic>
      <p:sp>
        <p:nvSpPr>
          <p:cNvPr id="3" name="Object2"/>
          <p:cNvSpPr/>
          <p:nvPr/>
        </p:nvSpPr>
        <p:spPr>
          <a:xfrm>
            <a:off x="256946" y="205740"/>
            <a:ext cx="274320" cy="154305"/>
          </a:xfrm>
          <a:prstGeom prst="rect">
            <a:avLst/>
          </a:prstGeom>
          <a:noFill/>
          <a:ln/>
        </p:spPr>
        <p:txBody>
          <a:bodyPr wrap="square" lIns="0" tIns="0" rIns="0" bIns="0" rtlCol="0" anchor="t">
            <a:normAutofit/>
          </a:bodyPr>
          <a:lstStyle/>
          <a:p>
            <a:pPr algn="l">
              <a:lnSpc>
                <a:spcPts val="1035"/>
              </a:lnSpc>
            </a:pPr>
            <a:r>
              <a:rPr lang="en-US" sz="1000" b="0" dirty="0">
                <a:solidFill>
                  <a:srgbClr val="FFFFFF"/>
                </a:solidFill>
                <a:latin typeface="Arial" pitchFamily="34" charset="0"/>
                <a:ea typeface="Arial" pitchFamily="34" charset="-122"/>
                <a:cs typeface="Arial" pitchFamily="34" charset="-120"/>
              </a:rPr>
              <a:t>绪论</a:t>
            </a:r>
            <a:endParaRPr lang="en-US" sz="973" dirty="0"/>
          </a:p>
        </p:txBody>
      </p:sp>
      <p:pic>
        <p:nvPicPr>
          <p:cNvPr id="4" name="Object 3"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56946" y="388849"/>
            <a:ext cx="256946" cy="22631"/>
          </a:xfrm>
          <a:prstGeom prst="rect">
            <a:avLst/>
          </a:prstGeom>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name="Slide 88">
    <p:spTree>
      <p:nvGrpSpPr>
        <p:cNvPr id="1" name=""/>
        <p:cNvGrpSpPr/>
        <p:nvPr/>
      </p:nvGrpSpPr>
      <p:grpSpPr>
        <a:xfrm>
          <a:off x="0" y="0"/>
          <a:ext cx="0" cy="0"/>
          <a:chOff x="0" y="0"/>
          <a:chExt cx="0" cy="0"/>
        </a:xfrm>
      </p:grpSpPr>
      <p:sp>
        <p:nvSpPr>
          <p:cNvPr id="2" name="Object1"/>
          <p:cNvSpPr/>
          <p:nvPr/>
        </p:nvSpPr>
        <p:spPr>
          <a:xfrm>
            <a:off x="609905" y="642938"/>
            <a:ext cx="5669280" cy="771525"/>
          </a:xfrm>
          <a:prstGeom prst="rect">
            <a:avLst/>
          </a:prstGeom>
          <a:noFill/>
          <a:ln/>
        </p:spPr>
        <p:txBody>
          <a:bodyPr wrap="square" lIns="0" tIns="0" rIns="0" bIns="0" rtlCol="0" anchor="t">
            <a:normAutofit/>
          </a:bodyPr>
          <a:lstStyle/>
          <a:p>
            <a:pPr algn="l">
              <a:lnSpc>
                <a:spcPts val="5444"/>
              </a:lnSpc>
            </a:pPr>
            <a:r>
              <a:rPr lang="en-US" sz="4200" b="1" dirty="0">
                <a:solidFill>
                  <a:srgbClr val="FFFFFF"/>
                </a:solidFill>
                <a:latin typeface="Arial" pitchFamily="34" charset="0"/>
                <a:ea typeface="Arial" pitchFamily="34" charset="-122"/>
                <a:cs typeface="Arial" pitchFamily="34" charset="-120"/>
              </a:rPr>
              <a:t>可靠性指标的具体描述</a:t>
            </a:r>
            <a:endParaRPr lang="en-US" sz="4188" dirty="0"/>
          </a:p>
        </p:txBody>
      </p:sp>
      <p:sp>
        <p:nvSpPr>
          <p:cNvPr id="3" name="Object2"/>
          <p:cNvSpPr/>
          <p:nvPr/>
        </p:nvSpPr>
        <p:spPr>
          <a:xfrm>
            <a:off x="609905" y="1429893"/>
            <a:ext cx="1554480" cy="462915"/>
          </a:xfrm>
          <a:prstGeom prst="rect">
            <a:avLst/>
          </a:prstGeom>
          <a:noFill/>
          <a:ln/>
        </p:spPr>
        <p:txBody>
          <a:bodyPr wrap="square" lIns="0" tIns="0" rIns="0" bIns="0" rtlCol="0" anchor="t">
            <a:normAutofit/>
          </a:bodyPr>
          <a:lstStyle/>
          <a:p>
            <a:pPr algn="l">
              <a:lnSpc>
                <a:spcPts val="3198"/>
              </a:lnSpc>
            </a:pPr>
            <a:r>
              <a:rPr lang="en-US" sz="2300" b="0" dirty="0">
                <a:solidFill>
                  <a:srgbClr val="FFFFFF"/>
                </a:solidFill>
                <a:latin typeface="Arial" pitchFamily="34" charset="0"/>
                <a:ea typeface="Arial" pitchFamily="34" charset="-122"/>
                <a:cs typeface="Arial" pitchFamily="34" charset="-120"/>
              </a:rPr>
              <a:t>码元差错率</a:t>
            </a:r>
            <a:endParaRPr lang="en-US" sz="2284" dirty="0"/>
          </a:p>
        </p:txBody>
      </p:sp>
      <p:sp>
        <p:nvSpPr>
          <p:cNvPr id="4" name="Object3"/>
          <p:cNvSpPr/>
          <p:nvPr/>
        </p:nvSpPr>
        <p:spPr>
          <a:xfrm>
            <a:off x="609905" y="2067687"/>
            <a:ext cx="1554480" cy="462915"/>
          </a:xfrm>
          <a:prstGeom prst="rect">
            <a:avLst/>
          </a:prstGeom>
          <a:noFill/>
          <a:ln/>
        </p:spPr>
        <p:txBody>
          <a:bodyPr wrap="square" lIns="0" tIns="0" rIns="0" bIns="0" rtlCol="0" anchor="t">
            <a:normAutofit/>
          </a:bodyPr>
          <a:lstStyle/>
          <a:p>
            <a:pPr algn="l">
              <a:lnSpc>
                <a:spcPts val="3198"/>
              </a:lnSpc>
            </a:pPr>
            <a:r>
              <a:rPr lang="en-US" sz="2300" b="0" dirty="0">
                <a:solidFill>
                  <a:srgbClr val="FFFFFF"/>
                </a:solidFill>
                <a:latin typeface="Arial" pitchFamily="34" charset="0"/>
                <a:ea typeface="Arial" pitchFamily="34" charset="-122"/>
                <a:cs typeface="Arial" pitchFamily="34" charset="-120"/>
              </a:rPr>
              <a:t>信息差错率</a:t>
            </a:r>
            <a:endParaRPr lang="en-US" sz="2284" dirty="0"/>
          </a:p>
        </p:txBody>
      </p:sp>
      <p:sp>
        <p:nvSpPr>
          <p:cNvPr id="5" name="Object4"/>
          <p:cNvSpPr/>
          <p:nvPr/>
        </p:nvSpPr>
        <p:spPr>
          <a:xfrm>
            <a:off x="609905" y="2705481"/>
            <a:ext cx="0" cy="0"/>
          </a:xfrm>
          <a:prstGeom prst="rect">
            <a:avLst/>
          </a:prstGeom>
          <a:noFill/>
          <a:ln/>
        </p:spPr>
        <p:txBody>
          <a:bodyPr wrap="square" lIns="0" tIns="0" rIns="0" bIns="0" rtlCol="0" anchor="t">
            <a:normAutofit fontScale="25000" lnSpcReduction="20000"/>
          </a:bodyPr>
          <a:lstStyle/>
          <a:p>
            <a:pPr algn="l">
              <a:lnSpc>
                <a:spcPts val="3198"/>
              </a:lnSpc>
            </a:pPr>
            <a:endParaRPr lang="en-US" sz="2284" dirty="0"/>
          </a:p>
        </p:txBody>
      </p:sp>
      <p:pic>
        <p:nvPicPr>
          <p:cNvPr id="6" name="Object 5"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71170" y="2767203"/>
            <a:ext cx="309067" cy="308610"/>
          </a:xfrm>
          <a:prstGeom prst="rect">
            <a:avLst/>
          </a:prstGeom>
        </p:spPr>
      </p:pic>
      <p:pic>
        <p:nvPicPr>
          <p:cNvPr id="7" name="Object 6"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0" y="2862358"/>
            <a:ext cx="263347" cy="205740"/>
          </a:xfrm>
          <a:prstGeom prst="rect">
            <a:avLst/>
          </a:prstGeom>
        </p:spPr>
      </p:pic>
      <p:sp>
        <p:nvSpPr>
          <p:cNvPr id="8" name="Object7"/>
          <p:cNvSpPr/>
          <p:nvPr/>
        </p:nvSpPr>
        <p:spPr>
          <a:xfrm>
            <a:off x="256946" y="205740"/>
            <a:ext cx="274320" cy="154305"/>
          </a:xfrm>
          <a:prstGeom prst="rect">
            <a:avLst/>
          </a:prstGeom>
          <a:noFill/>
          <a:ln/>
        </p:spPr>
        <p:txBody>
          <a:bodyPr wrap="square" lIns="0" tIns="0" rIns="0" bIns="0" rtlCol="0" anchor="t">
            <a:normAutofit/>
          </a:bodyPr>
          <a:lstStyle/>
          <a:p>
            <a:pPr algn="l">
              <a:lnSpc>
                <a:spcPts val="1035"/>
              </a:lnSpc>
            </a:pPr>
            <a:r>
              <a:rPr lang="en-US" sz="1000" b="0" dirty="0">
                <a:solidFill>
                  <a:srgbClr val="FFFFFF"/>
                </a:solidFill>
                <a:latin typeface="Arial" pitchFamily="34" charset="0"/>
                <a:ea typeface="Arial" pitchFamily="34" charset="-122"/>
                <a:cs typeface="Arial" pitchFamily="34" charset="-120"/>
              </a:rPr>
              <a:t>绪论</a:t>
            </a:r>
            <a:endParaRPr lang="en-US" sz="973" dirty="0"/>
          </a:p>
        </p:txBody>
      </p:sp>
      <p:pic>
        <p:nvPicPr>
          <p:cNvPr id="9" name="Object 8"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56946" y="388849"/>
            <a:ext cx="256946" cy="22631"/>
          </a:xfrm>
          <a:prstGeom prst="rect">
            <a:avLst/>
          </a:prstGeom>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name="Slide 89">
    <p:spTree>
      <p:nvGrpSpPr>
        <p:cNvPr id="1" name=""/>
        <p:cNvGrpSpPr/>
        <p:nvPr/>
      </p:nvGrpSpPr>
      <p:grpSpPr>
        <a:xfrm>
          <a:off x="0" y="0"/>
          <a:ext cx="0" cy="0"/>
          <a:chOff x="0" y="0"/>
          <a:chExt cx="0" cy="0"/>
        </a:xfrm>
      </p:grpSpPr>
      <p:sp>
        <p:nvSpPr>
          <p:cNvPr id="2" name="Object1"/>
          <p:cNvSpPr/>
          <p:nvPr/>
        </p:nvSpPr>
        <p:spPr>
          <a:xfrm>
            <a:off x="4505249" y="2237423"/>
            <a:ext cx="2651760" cy="668655"/>
          </a:xfrm>
          <a:prstGeom prst="rect">
            <a:avLst/>
          </a:prstGeom>
          <a:noFill/>
          <a:ln/>
        </p:spPr>
        <p:txBody>
          <a:bodyPr wrap="square" lIns="0" tIns="0" rIns="0" bIns="0" rtlCol="0" anchor="t">
            <a:normAutofit/>
          </a:bodyPr>
          <a:lstStyle/>
          <a:p>
            <a:pPr algn="l">
              <a:lnSpc>
                <a:spcPts val="4949"/>
              </a:lnSpc>
            </a:pPr>
            <a:r>
              <a:rPr lang="en-US" sz="3800" b="1" dirty="0">
                <a:solidFill>
                  <a:srgbClr val="FFFFFF"/>
                </a:solidFill>
                <a:latin typeface="Arial" pitchFamily="34" charset="0"/>
                <a:ea typeface="Arial" pitchFamily="34" charset="-122"/>
                <a:cs typeface="Arial" pitchFamily="34" charset="-120"/>
              </a:rPr>
              <a:t>码元差错率</a:t>
            </a:r>
            <a:endParaRPr lang="en-US" sz="3807" dirty="0"/>
          </a:p>
        </p:txBody>
      </p:sp>
      <p:pic>
        <p:nvPicPr>
          <p:cNvPr id="3" name="Object 2" descr="file://C:\Users\tons\AppData\Roaming\XMind\Electron v3\vana\workbooks\f4ea90d42ceac6a1d5eb8b85d1\resources\d2ed6c2b15c1fdbf8c7c3677bb61ec2aa4a8f132d1f67ef958f673c347701341.png"/>
          <p:cNvPicPr>
            <a:picLocks noChangeAspect="1"/>
          </p:cNvPicPr>
          <p:nvPr/>
        </p:nvPicPr>
        <p:blipFill>
          <a:blip r:embed="rId3"/>
          <a:stretch>
            <a:fillRect/>
          </a:stretch>
        </p:blipFill>
        <p:spPr>
          <a:xfrm>
            <a:off x="2066544" y="1743132"/>
            <a:ext cx="1828800" cy="1657236"/>
          </a:xfrm>
          <a:prstGeom prst="rect">
            <a:avLst/>
          </a:prstGeom>
        </p:spPr>
      </p:pic>
      <p:sp>
        <p:nvSpPr>
          <p:cNvPr id="4" name="Object3"/>
          <p:cNvSpPr/>
          <p:nvPr/>
        </p:nvSpPr>
        <p:spPr>
          <a:xfrm>
            <a:off x="256946" y="205740"/>
            <a:ext cx="274320" cy="154305"/>
          </a:xfrm>
          <a:prstGeom prst="rect">
            <a:avLst/>
          </a:prstGeom>
          <a:noFill/>
          <a:ln/>
        </p:spPr>
        <p:txBody>
          <a:bodyPr wrap="square" lIns="0" tIns="0" rIns="0" bIns="0" rtlCol="0" anchor="t">
            <a:normAutofit/>
          </a:bodyPr>
          <a:lstStyle/>
          <a:p>
            <a:pPr algn="l">
              <a:lnSpc>
                <a:spcPts val="1035"/>
              </a:lnSpc>
            </a:pPr>
            <a:r>
              <a:rPr lang="en-US" sz="1000" b="0" dirty="0">
                <a:solidFill>
                  <a:srgbClr val="FFFFFF"/>
                </a:solidFill>
                <a:latin typeface="Arial" pitchFamily="34" charset="0"/>
                <a:ea typeface="Arial" pitchFamily="34" charset="-122"/>
                <a:cs typeface="Arial" pitchFamily="34" charset="-120"/>
              </a:rPr>
              <a:t>绪论</a:t>
            </a:r>
            <a:endParaRPr lang="en-US" sz="973" dirty="0"/>
          </a:p>
        </p:txBody>
      </p:sp>
      <p:pic>
        <p:nvPicPr>
          <p:cNvPr id="5" name="Object 4"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56946" y="388849"/>
            <a:ext cx="256946" cy="22631"/>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Object1"/>
          <p:cNvSpPr/>
          <p:nvPr/>
        </p:nvSpPr>
        <p:spPr>
          <a:xfrm>
            <a:off x="609905" y="642938"/>
            <a:ext cx="1188720" cy="771525"/>
          </a:xfrm>
          <a:prstGeom prst="rect">
            <a:avLst/>
          </a:prstGeom>
          <a:noFill/>
          <a:ln/>
        </p:spPr>
        <p:txBody>
          <a:bodyPr wrap="square" lIns="0" tIns="0" rIns="0" bIns="0" rtlCol="0" anchor="t">
            <a:normAutofit/>
          </a:bodyPr>
          <a:lstStyle/>
          <a:p>
            <a:pPr algn="l">
              <a:lnSpc>
                <a:spcPts val="5444"/>
              </a:lnSpc>
            </a:pPr>
            <a:r>
              <a:rPr lang="en-US" sz="4200" b="1" dirty="0">
                <a:solidFill>
                  <a:srgbClr val="FFFFFF"/>
                </a:solidFill>
                <a:latin typeface="Arial" pitchFamily="34" charset="0"/>
                <a:ea typeface="Arial" pitchFamily="34" charset="-122"/>
                <a:cs typeface="Arial" pitchFamily="34" charset="-120"/>
              </a:rPr>
              <a:t>功能</a:t>
            </a:r>
            <a:endParaRPr lang="en-US" sz="4188" dirty="0"/>
          </a:p>
        </p:txBody>
      </p:sp>
      <p:sp>
        <p:nvSpPr>
          <p:cNvPr id="3" name="Object2"/>
          <p:cNvSpPr/>
          <p:nvPr/>
        </p:nvSpPr>
        <p:spPr>
          <a:xfrm>
            <a:off x="609905" y="1429893"/>
            <a:ext cx="2194560" cy="462915"/>
          </a:xfrm>
          <a:prstGeom prst="rect">
            <a:avLst/>
          </a:prstGeom>
          <a:noFill/>
          <a:ln/>
        </p:spPr>
        <p:txBody>
          <a:bodyPr wrap="square" lIns="0" tIns="0" rIns="0" bIns="0" rtlCol="0" anchor="t">
            <a:normAutofit/>
          </a:bodyPr>
          <a:lstStyle/>
          <a:p>
            <a:pPr algn="l">
              <a:lnSpc>
                <a:spcPts val="3198"/>
              </a:lnSpc>
            </a:pPr>
            <a:r>
              <a:rPr lang="en-US" sz="2300" b="0" dirty="0">
                <a:solidFill>
                  <a:srgbClr val="FFFFFF"/>
                </a:solidFill>
                <a:latin typeface="Arial" pitchFamily="34" charset="0"/>
                <a:ea typeface="Arial" pitchFamily="34" charset="-122"/>
                <a:cs typeface="Arial" pitchFamily="34" charset="-120"/>
              </a:rPr>
              <a:t>消息的有效传递</a:t>
            </a:r>
            <a:endParaRPr lang="en-US" sz="2284" dirty="0"/>
          </a:p>
        </p:txBody>
      </p:sp>
      <p:sp>
        <p:nvSpPr>
          <p:cNvPr id="4" name="Object3"/>
          <p:cNvSpPr/>
          <p:nvPr/>
        </p:nvSpPr>
        <p:spPr>
          <a:xfrm>
            <a:off x="609905" y="2067687"/>
            <a:ext cx="1280160" cy="462915"/>
          </a:xfrm>
          <a:prstGeom prst="rect">
            <a:avLst/>
          </a:prstGeom>
          <a:noFill/>
          <a:ln/>
        </p:spPr>
        <p:txBody>
          <a:bodyPr wrap="square" lIns="0" tIns="0" rIns="0" bIns="0" rtlCol="0" anchor="t">
            <a:normAutofit/>
          </a:bodyPr>
          <a:lstStyle/>
          <a:p>
            <a:pPr algn="l">
              <a:lnSpc>
                <a:spcPts val="3198"/>
              </a:lnSpc>
            </a:pPr>
            <a:r>
              <a:rPr lang="en-US" sz="2300" b="0" dirty="0">
                <a:solidFill>
                  <a:srgbClr val="FFFFFF"/>
                </a:solidFill>
                <a:latin typeface="Arial" pitchFamily="34" charset="0"/>
                <a:ea typeface="Arial" pitchFamily="34" charset="-122"/>
                <a:cs typeface="Arial" pitchFamily="34" charset="-120"/>
              </a:rPr>
              <a:t>采集信息</a:t>
            </a:r>
            <a:endParaRPr lang="en-US" sz="2284" dirty="0"/>
          </a:p>
        </p:txBody>
      </p:sp>
      <p:sp>
        <p:nvSpPr>
          <p:cNvPr id="5" name="Object4"/>
          <p:cNvSpPr/>
          <p:nvPr/>
        </p:nvSpPr>
        <p:spPr>
          <a:xfrm>
            <a:off x="609905" y="2705481"/>
            <a:ext cx="1280160" cy="462915"/>
          </a:xfrm>
          <a:prstGeom prst="rect">
            <a:avLst/>
          </a:prstGeom>
          <a:noFill/>
          <a:ln/>
        </p:spPr>
        <p:txBody>
          <a:bodyPr wrap="square" lIns="0" tIns="0" rIns="0" bIns="0" rtlCol="0" anchor="t">
            <a:normAutofit/>
          </a:bodyPr>
          <a:lstStyle/>
          <a:p>
            <a:pPr algn="l">
              <a:lnSpc>
                <a:spcPts val="3198"/>
              </a:lnSpc>
            </a:pPr>
            <a:r>
              <a:rPr lang="en-US" sz="2300" b="0" dirty="0">
                <a:solidFill>
                  <a:srgbClr val="FFFFFF"/>
                </a:solidFill>
                <a:latin typeface="Arial" pitchFamily="34" charset="0"/>
                <a:ea typeface="Arial" pitchFamily="34" charset="-122"/>
                <a:cs typeface="Arial" pitchFamily="34" charset="-120"/>
              </a:rPr>
              <a:t>处理信息</a:t>
            </a:r>
            <a:endParaRPr lang="en-US" sz="2284" dirty="0"/>
          </a:p>
        </p:txBody>
      </p:sp>
      <p:sp>
        <p:nvSpPr>
          <p:cNvPr id="6" name="Object5"/>
          <p:cNvSpPr/>
          <p:nvPr/>
        </p:nvSpPr>
        <p:spPr>
          <a:xfrm>
            <a:off x="609905" y="3343275"/>
            <a:ext cx="1280160" cy="462915"/>
          </a:xfrm>
          <a:prstGeom prst="rect">
            <a:avLst/>
          </a:prstGeom>
          <a:noFill/>
          <a:ln/>
        </p:spPr>
        <p:txBody>
          <a:bodyPr wrap="square" lIns="0" tIns="0" rIns="0" bIns="0" rtlCol="0" anchor="t">
            <a:normAutofit/>
          </a:bodyPr>
          <a:lstStyle/>
          <a:p>
            <a:pPr algn="l">
              <a:lnSpc>
                <a:spcPts val="3198"/>
              </a:lnSpc>
            </a:pPr>
            <a:r>
              <a:rPr lang="en-US" sz="2300" b="0" dirty="0">
                <a:solidFill>
                  <a:srgbClr val="FFFFFF"/>
                </a:solidFill>
                <a:latin typeface="Arial" pitchFamily="34" charset="0"/>
                <a:ea typeface="Arial" pitchFamily="34" charset="-122"/>
                <a:cs typeface="Arial" pitchFamily="34" charset="-120"/>
              </a:rPr>
              <a:t>存储信息</a:t>
            </a:r>
            <a:endParaRPr lang="en-US" sz="2284" dirty="0"/>
          </a:p>
        </p:txBody>
      </p:sp>
      <p:sp>
        <p:nvSpPr>
          <p:cNvPr id="7" name="Object6"/>
          <p:cNvSpPr/>
          <p:nvPr/>
        </p:nvSpPr>
        <p:spPr>
          <a:xfrm>
            <a:off x="609905" y="3981069"/>
            <a:ext cx="1280160" cy="462915"/>
          </a:xfrm>
          <a:prstGeom prst="rect">
            <a:avLst/>
          </a:prstGeom>
          <a:noFill/>
          <a:ln/>
        </p:spPr>
        <p:txBody>
          <a:bodyPr wrap="square" lIns="0" tIns="0" rIns="0" bIns="0" rtlCol="0" anchor="t">
            <a:normAutofit/>
          </a:bodyPr>
          <a:lstStyle/>
          <a:p>
            <a:pPr algn="l">
              <a:lnSpc>
                <a:spcPts val="3198"/>
              </a:lnSpc>
            </a:pPr>
            <a:r>
              <a:rPr lang="en-US" sz="2300" b="0" dirty="0">
                <a:solidFill>
                  <a:srgbClr val="FFFFFF"/>
                </a:solidFill>
                <a:latin typeface="Arial" pitchFamily="34" charset="0"/>
                <a:ea typeface="Arial" pitchFamily="34" charset="-122"/>
                <a:cs typeface="Arial" pitchFamily="34" charset="-120"/>
              </a:rPr>
              <a:t>显示信息</a:t>
            </a:r>
            <a:endParaRPr lang="en-US" sz="2284" dirty="0"/>
          </a:p>
        </p:txBody>
      </p:sp>
      <p:pic>
        <p:nvPicPr>
          <p:cNvPr id="8" name="Object 7"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2862358"/>
            <a:ext cx="263347" cy="205740"/>
          </a:xfrm>
          <a:prstGeom prst="rect">
            <a:avLst/>
          </a:prstGeom>
        </p:spPr>
      </p:pic>
      <p:sp>
        <p:nvSpPr>
          <p:cNvPr id="9" name="Object8"/>
          <p:cNvSpPr/>
          <p:nvPr/>
        </p:nvSpPr>
        <p:spPr>
          <a:xfrm>
            <a:off x="256946" y="205740"/>
            <a:ext cx="274320" cy="154305"/>
          </a:xfrm>
          <a:prstGeom prst="rect">
            <a:avLst/>
          </a:prstGeom>
          <a:noFill/>
          <a:ln/>
        </p:spPr>
        <p:txBody>
          <a:bodyPr wrap="square" lIns="0" tIns="0" rIns="0" bIns="0" rtlCol="0" anchor="t">
            <a:normAutofit/>
          </a:bodyPr>
          <a:lstStyle/>
          <a:p>
            <a:pPr algn="l">
              <a:lnSpc>
                <a:spcPts val="1035"/>
              </a:lnSpc>
            </a:pPr>
            <a:r>
              <a:rPr lang="en-US" sz="1000" b="0" dirty="0">
                <a:solidFill>
                  <a:srgbClr val="FFFFFF"/>
                </a:solidFill>
                <a:latin typeface="Arial" pitchFamily="34" charset="0"/>
                <a:ea typeface="Arial" pitchFamily="34" charset="-122"/>
                <a:cs typeface="Arial" pitchFamily="34" charset="-120"/>
              </a:rPr>
              <a:t>绪论</a:t>
            </a:r>
            <a:endParaRPr lang="en-US" sz="973" dirty="0"/>
          </a:p>
        </p:txBody>
      </p:sp>
      <p:pic>
        <p:nvPicPr>
          <p:cNvPr id="10" name="Object 9"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56946" y="388849"/>
            <a:ext cx="256946" cy="22631"/>
          </a:xfrm>
          <a:prstGeom prst="rect">
            <a:avLst/>
          </a:prstGeom>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name="Slide 90">
    <p:spTree>
      <p:nvGrpSpPr>
        <p:cNvPr id="1" name=""/>
        <p:cNvGrpSpPr/>
        <p:nvPr/>
      </p:nvGrpSpPr>
      <p:grpSpPr>
        <a:xfrm>
          <a:off x="0" y="0"/>
          <a:ext cx="0" cy="0"/>
          <a:chOff x="0" y="0"/>
          <a:chExt cx="0" cy="0"/>
        </a:xfrm>
      </p:grpSpPr>
      <p:sp>
        <p:nvSpPr>
          <p:cNvPr id="2" name="Object1"/>
          <p:cNvSpPr/>
          <p:nvPr/>
        </p:nvSpPr>
        <p:spPr>
          <a:xfrm>
            <a:off x="609905" y="1552308"/>
            <a:ext cx="3657600" cy="977265"/>
          </a:xfrm>
          <a:prstGeom prst="rect">
            <a:avLst/>
          </a:prstGeom>
          <a:noFill/>
          <a:ln/>
        </p:spPr>
        <p:txBody>
          <a:bodyPr wrap="square" lIns="0" tIns="0" rIns="0" bIns="0" rtlCol="0" anchor="t">
            <a:normAutofit/>
          </a:bodyPr>
          <a:lstStyle/>
          <a:p>
            <a:pPr algn="l">
              <a:lnSpc>
                <a:spcPts val="6929"/>
              </a:lnSpc>
            </a:pPr>
            <a:r>
              <a:rPr lang="en-US" sz="5300" b="1" dirty="0">
                <a:solidFill>
                  <a:srgbClr val="FFFFFF"/>
                </a:solidFill>
                <a:latin typeface="Arial" pitchFamily="34" charset="0"/>
                <a:ea typeface="Arial" pitchFamily="34" charset="-122"/>
                <a:cs typeface="Arial" pitchFamily="34" charset="-120"/>
              </a:rPr>
              <a:t>码元差错率</a:t>
            </a:r>
            <a:endParaRPr lang="en-US" sz="5330" dirty="0"/>
          </a:p>
        </p:txBody>
      </p:sp>
      <p:sp>
        <p:nvSpPr>
          <p:cNvPr id="3" name="Object2"/>
          <p:cNvSpPr/>
          <p:nvPr/>
        </p:nvSpPr>
        <p:spPr>
          <a:xfrm>
            <a:off x="609905" y="2922537"/>
            <a:ext cx="0" cy="0"/>
          </a:xfrm>
          <a:prstGeom prst="rect">
            <a:avLst/>
          </a:prstGeom>
          <a:noFill/>
          <a:ln/>
        </p:spPr>
        <p:txBody>
          <a:bodyPr wrap="square" lIns="0" tIns="0" rIns="0" bIns="0" rtlCol="0" anchor="t">
            <a:normAutofit fontScale="25000" lnSpcReduction="20000"/>
          </a:bodyPr>
          <a:lstStyle/>
          <a:p>
            <a:pPr algn="l">
              <a:lnSpc>
                <a:spcPts val="4949"/>
              </a:lnSpc>
            </a:pPr>
            <a:endParaRPr lang="en-US" sz="3807" dirty="0"/>
          </a:p>
        </p:txBody>
      </p:sp>
      <p:pic>
        <p:nvPicPr>
          <p:cNvPr id="4" name="Object 3"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86714" y="2999689"/>
            <a:ext cx="514807" cy="514350"/>
          </a:xfrm>
          <a:prstGeom prst="rect">
            <a:avLst/>
          </a:prstGeom>
        </p:spPr>
      </p:pic>
      <p:pic>
        <p:nvPicPr>
          <p:cNvPr id="5" name="Object 4"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09905" y="2488425"/>
            <a:ext cx="3600907" cy="434111"/>
          </a:xfrm>
          <a:prstGeom prst="rect">
            <a:avLst/>
          </a:prstGeom>
        </p:spPr>
      </p:pic>
      <p:sp>
        <p:nvSpPr>
          <p:cNvPr id="6" name="Object5"/>
          <p:cNvSpPr/>
          <p:nvPr/>
        </p:nvSpPr>
        <p:spPr>
          <a:xfrm>
            <a:off x="256946" y="205740"/>
            <a:ext cx="274320" cy="154305"/>
          </a:xfrm>
          <a:prstGeom prst="rect">
            <a:avLst/>
          </a:prstGeom>
          <a:noFill/>
          <a:ln/>
        </p:spPr>
        <p:txBody>
          <a:bodyPr wrap="square" lIns="0" tIns="0" rIns="0" bIns="0" rtlCol="0" anchor="t">
            <a:normAutofit/>
          </a:bodyPr>
          <a:lstStyle/>
          <a:p>
            <a:pPr algn="l">
              <a:lnSpc>
                <a:spcPts val="1035"/>
              </a:lnSpc>
            </a:pPr>
            <a:r>
              <a:rPr lang="en-US" sz="1000" b="0" dirty="0">
                <a:solidFill>
                  <a:srgbClr val="FFFFFF"/>
                </a:solidFill>
                <a:latin typeface="Arial" pitchFamily="34" charset="0"/>
                <a:ea typeface="Arial" pitchFamily="34" charset="-122"/>
                <a:cs typeface="Arial" pitchFamily="34" charset="-120"/>
              </a:rPr>
              <a:t>绪论</a:t>
            </a:r>
            <a:endParaRPr lang="en-US" sz="973" dirty="0"/>
          </a:p>
        </p:txBody>
      </p:sp>
      <p:pic>
        <p:nvPicPr>
          <p:cNvPr id="7" name="Object 6"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56946" y="388849"/>
            <a:ext cx="256946" cy="22631"/>
          </a:xfrm>
          <a:prstGeom prst="rect">
            <a:avLst/>
          </a:prstGeom>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name="Slide 91">
    <p:spTree>
      <p:nvGrpSpPr>
        <p:cNvPr id="1" name=""/>
        <p:cNvGrpSpPr/>
        <p:nvPr/>
      </p:nvGrpSpPr>
      <p:grpSpPr>
        <a:xfrm>
          <a:off x="0" y="0"/>
          <a:ext cx="0" cy="0"/>
          <a:chOff x="0" y="0"/>
          <a:chExt cx="0" cy="0"/>
        </a:xfrm>
      </p:grpSpPr>
      <p:pic>
        <p:nvPicPr>
          <p:cNvPr id="2" name="Object 1" descr="file://C:\Users\tons\AppData\Roaming\XMind\Electron v3\vana\workbooks\f4ea90d42ceac6a1d5eb8b85d1\resources\d8c37c41be115e902c72a87bd85e96c06b26001c84f7e76125cbfa05fa370ad7.png"/>
          <p:cNvPicPr>
            <a:picLocks noChangeAspect="1"/>
          </p:cNvPicPr>
          <p:nvPr/>
        </p:nvPicPr>
        <p:blipFill>
          <a:blip r:embed="rId3"/>
          <a:stretch>
            <a:fillRect/>
          </a:stretch>
        </p:blipFill>
        <p:spPr>
          <a:xfrm>
            <a:off x="1218895" y="1639233"/>
            <a:ext cx="6705295" cy="1865033"/>
          </a:xfrm>
          <a:prstGeom prst="rect">
            <a:avLst/>
          </a:prstGeom>
        </p:spPr>
      </p:pic>
      <p:sp>
        <p:nvSpPr>
          <p:cNvPr id="3" name="Object2"/>
          <p:cNvSpPr/>
          <p:nvPr/>
        </p:nvSpPr>
        <p:spPr>
          <a:xfrm>
            <a:off x="256946" y="205740"/>
            <a:ext cx="274320" cy="154305"/>
          </a:xfrm>
          <a:prstGeom prst="rect">
            <a:avLst/>
          </a:prstGeom>
          <a:noFill/>
          <a:ln/>
        </p:spPr>
        <p:txBody>
          <a:bodyPr wrap="square" lIns="0" tIns="0" rIns="0" bIns="0" rtlCol="0" anchor="t">
            <a:normAutofit/>
          </a:bodyPr>
          <a:lstStyle/>
          <a:p>
            <a:pPr algn="l">
              <a:lnSpc>
                <a:spcPts val="1035"/>
              </a:lnSpc>
            </a:pPr>
            <a:r>
              <a:rPr lang="en-US" sz="1000" b="0" dirty="0">
                <a:solidFill>
                  <a:srgbClr val="FFFFFF"/>
                </a:solidFill>
                <a:latin typeface="Arial" pitchFamily="34" charset="0"/>
                <a:ea typeface="Arial" pitchFamily="34" charset="-122"/>
                <a:cs typeface="Arial" pitchFamily="34" charset="-120"/>
              </a:rPr>
              <a:t>绪论</a:t>
            </a:r>
            <a:endParaRPr lang="en-US" sz="973" dirty="0"/>
          </a:p>
        </p:txBody>
      </p:sp>
      <p:pic>
        <p:nvPicPr>
          <p:cNvPr id="4" name="Object 3"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56946" y="388849"/>
            <a:ext cx="256946" cy="22631"/>
          </a:xfrm>
          <a:prstGeom prst="rect">
            <a:avLst/>
          </a:prstGeom>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name="Slide 92">
    <p:spTree>
      <p:nvGrpSpPr>
        <p:cNvPr id="1" name=""/>
        <p:cNvGrpSpPr/>
        <p:nvPr/>
      </p:nvGrpSpPr>
      <p:grpSpPr>
        <a:xfrm>
          <a:off x="0" y="0"/>
          <a:ext cx="0" cy="0"/>
          <a:chOff x="0" y="0"/>
          <a:chExt cx="0" cy="0"/>
        </a:xfrm>
      </p:grpSpPr>
      <p:sp>
        <p:nvSpPr>
          <p:cNvPr id="2" name="Object1"/>
          <p:cNvSpPr/>
          <p:nvPr/>
        </p:nvSpPr>
        <p:spPr>
          <a:xfrm>
            <a:off x="4505249" y="2237423"/>
            <a:ext cx="2651760" cy="668655"/>
          </a:xfrm>
          <a:prstGeom prst="rect">
            <a:avLst/>
          </a:prstGeom>
          <a:noFill/>
          <a:ln/>
        </p:spPr>
        <p:txBody>
          <a:bodyPr wrap="square" lIns="0" tIns="0" rIns="0" bIns="0" rtlCol="0" anchor="t">
            <a:normAutofit/>
          </a:bodyPr>
          <a:lstStyle/>
          <a:p>
            <a:pPr algn="l">
              <a:lnSpc>
                <a:spcPts val="4949"/>
              </a:lnSpc>
            </a:pPr>
            <a:r>
              <a:rPr lang="en-US" sz="3800" b="1" dirty="0">
                <a:solidFill>
                  <a:srgbClr val="FFFFFF"/>
                </a:solidFill>
                <a:latin typeface="Arial" pitchFamily="34" charset="0"/>
                <a:ea typeface="Arial" pitchFamily="34" charset="-122"/>
                <a:cs typeface="Arial" pitchFamily="34" charset="-120"/>
              </a:rPr>
              <a:t>信息差错率</a:t>
            </a:r>
            <a:endParaRPr lang="en-US" sz="3807" dirty="0"/>
          </a:p>
        </p:txBody>
      </p:sp>
      <p:pic>
        <p:nvPicPr>
          <p:cNvPr id="3" name="Object 2" descr="file://C:\Users\tons\AppData\Roaming\XMind\Electron v3\vana\workbooks\f4ea90d42ceac6a1d5eb8b85d1\resources\9b58b255567b91d6b210752b72ce03ce5bb8b686c92e6274d038a28dc14a1de5.png"/>
          <p:cNvPicPr>
            <a:picLocks noChangeAspect="1"/>
          </p:cNvPicPr>
          <p:nvPr/>
        </p:nvPicPr>
        <p:blipFill>
          <a:blip r:embed="rId3"/>
          <a:stretch>
            <a:fillRect/>
          </a:stretch>
        </p:blipFill>
        <p:spPr>
          <a:xfrm>
            <a:off x="2066544" y="1855775"/>
            <a:ext cx="1828800" cy="1432465"/>
          </a:xfrm>
          <a:prstGeom prst="rect">
            <a:avLst/>
          </a:prstGeom>
        </p:spPr>
      </p:pic>
      <p:sp>
        <p:nvSpPr>
          <p:cNvPr id="4" name="Object3"/>
          <p:cNvSpPr/>
          <p:nvPr/>
        </p:nvSpPr>
        <p:spPr>
          <a:xfrm>
            <a:off x="256946" y="205740"/>
            <a:ext cx="274320" cy="154305"/>
          </a:xfrm>
          <a:prstGeom prst="rect">
            <a:avLst/>
          </a:prstGeom>
          <a:noFill/>
          <a:ln/>
        </p:spPr>
        <p:txBody>
          <a:bodyPr wrap="square" lIns="0" tIns="0" rIns="0" bIns="0" rtlCol="0" anchor="t">
            <a:normAutofit/>
          </a:bodyPr>
          <a:lstStyle/>
          <a:p>
            <a:pPr algn="l">
              <a:lnSpc>
                <a:spcPts val="1035"/>
              </a:lnSpc>
            </a:pPr>
            <a:r>
              <a:rPr lang="en-US" sz="1000" b="0" dirty="0">
                <a:solidFill>
                  <a:srgbClr val="FFFFFF"/>
                </a:solidFill>
                <a:latin typeface="Arial" pitchFamily="34" charset="0"/>
                <a:ea typeface="Arial" pitchFamily="34" charset="-122"/>
                <a:cs typeface="Arial" pitchFamily="34" charset="-120"/>
              </a:rPr>
              <a:t>绪论</a:t>
            </a:r>
            <a:endParaRPr lang="en-US" sz="973" dirty="0"/>
          </a:p>
        </p:txBody>
      </p:sp>
      <p:pic>
        <p:nvPicPr>
          <p:cNvPr id="5" name="Object 4"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56946" y="388849"/>
            <a:ext cx="256946" cy="22631"/>
          </a:xfrm>
          <a:prstGeom prst="rect">
            <a:avLst/>
          </a:prstGeom>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name="Slide 93">
    <p:spTree>
      <p:nvGrpSpPr>
        <p:cNvPr id="1" name=""/>
        <p:cNvGrpSpPr/>
        <p:nvPr/>
      </p:nvGrpSpPr>
      <p:grpSpPr>
        <a:xfrm>
          <a:off x="0" y="0"/>
          <a:ext cx="0" cy="0"/>
          <a:chOff x="0" y="0"/>
          <a:chExt cx="0" cy="0"/>
        </a:xfrm>
      </p:grpSpPr>
      <p:sp>
        <p:nvSpPr>
          <p:cNvPr id="2" name="Object1"/>
          <p:cNvSpPr/>
          <p:nvPr/>
        </p:nvSpPr>
        <p:spPr>
          <a:xfrm>
            <a:off x="609905" y="1552308"/>
            <a:ext cx="3657600" cy="977265"/>
          </a:xfrm>
          <a:prstGeom prst="rect">
            <a:avLst/>
          </a:prstGeom>
          <a:noFill/>
          <a:ln/>
        </p:spPr>
        <p:txBody>
          <a:bodyPr wrap="square" lIns="0" tIns="0" rIns="0" bIns="0" rtlCol="0" anchor="t">
            <a:normAutofit/>
          </a:bodyPr>
          <a:lstStyle/>
          <a:p>
            <a:pPr algn="l">
              <a:lnSpc>
                <a:spcPts val="6929"/>
              </a:lnSpc>
            </a:pPr>
            <a:r>
              <a:rPr lang="en-US" sz="5300" b="1" dirty="0">
                <a:solidFill>
                  <a:srgbClr val="FFFFFF"/>
                </a:solidFill>
                <a:latin typeface="Arial" pitchFamily="34" charset="0"/>
                <a:ea typeface="Arial" pitchFamily="34" charset="-122"/>
                <a:cs typeface="Arial" pitchFamily="34" charset="-120"/>
              </a:rPr>
              <a:t>信息差错率</a:t>
            </a:r>
            <a:endParaRPr lang="en-US" sz="5330" dirty="0"/>
          </a:p>
        </p:txBody>
      </p:sp>
      <p:sp>
        <p:nvSpPr>
          <p:cNvPr id="3" name="Object2"/>
          <p:cNvSpPr/>
          <p:nvPr/>
        </p:nvSpPr>
        <p:spPr>
          <a:xfrm>
            <a:off x="609905" y="2922537"/>
            <a:ext cx="0" cy="0"/>
          </a:xfrm>
          <a:prstGeom prst="rect">
            <a:avLst/>
          </a:prstGeom>
          <a:noFill/>
          <a:ln/>
        </p:spPr>
        <p:txBody>
          <a:bodyPr wrap="square" lIns="0" tIns="0" rIns="0" bIns="0" rtlCol="0" anchor="t">
            <a:normAutofit fontScale="25000" lnSpcReduction="20000"/>
          </a:bodyPr>
          <a:lstStyle/>
          <a:p>
            <a:pPr algn="l">
              <a:lnSpc>
                <a:spcPts val="4949"/>
              </a:lnSpc>
            </a:pPr>
            <a:endParaRPr lang="en-US" sz="3807" dirty="0"/>
          </a:p>
        </p:txBody>
      </p:sp>
      <p:pic>
        <p:nvPicPr>
          <p:cNvPr id="4" name="Object 3"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86714" y="2999689"/>
            <a:ext cx="514807" cy="514350"/>
          </a:xfrm>
          <a:prstGeom prst="rect">
            <a:avLst/>
          </a:prstGeom>
        </p:spPr>
      </p:pic>
      <p:pic>
        <p:nvPicPr>
          <p:cNvPr id="5" name="Object 4"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09905" y="2488425"/>
            <a:ext cx="3600907" cy="434111"/>
          </a:xfrm>
          <a:prstGeom prst="rect">
            <a:avLst/>
          </a:prstGeom>
        </p:spPr>
      </p:pic>
      <p:sp>
        <p:nvSpPr>
          <p:cNvPr id="6" name="Object5"/>
          <p:cNvSpPr/>
          <p:nvPr/>
        </p:nvSpPr>
        <p:spPr>
          <a:xfrm>
            <a:off x="256946" y="205740"/>
            <a:ext cx="274320" cy="154305"/>
          </a:xfrm>
          <a:prstGeom prst="rect">
            <a:avLst/>
          </a:prstGeom>
          <a:noFill/>
          <a:ln/>
        </p:spPr>
        <p:txBody>
          <a:bodyPr wrap="square" lIns="0" tIns="0" rIns="0" bIns="0" rtlCol="0" anchor="t">
            <a:normAutofit/>
          </a:bodyPr>
          <a:lstStyle/>
          <a:p>
            <a:pPr algn="l">
              <a:lnSpc>
                <a:spcPts val="1035"/>
              </a:lnSpc>
            </a:pPr>
            <a:r>
              <a:rPr lang="en-US" sz="1000" b="0" dirty="0">
                <a:solidFill>
                  <a:srgbClr val="FFFFFF"/>
                </a:solidFill>
                <a:latin typeface="Arial" pitchFamily="34" charset="0"/>
                <a:ea typeface="Arial" pitchFamily="34" charset="-122"/>
                <a:cs typeface="Arial" pitchFamily="34" charset="-120"/>
              </a:rPr>
              <a:t>绪论</a:t>
            </a:r>
            <a:endParaRPr lang="en-US" sz="973" dirty="0"/>
          </a:p>
        </p:txBody>
      </p:sp>
      <p:pic>
        <p:nvPicPr>
          <p:cNvPr id="7" name="Object 6"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56946" y="388849"/>
            <a:ext cx="256946" cy="22631"/>
          </a:xfrm>
          <a:prstGeom prst="rect">
            <a:avLst/>
          </a:prstGeom>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name="Slide 94">
    <p:spTree>
      <p:nvGrpSpPr>
        <p:cNvPr id="1" name=""/>
        <p:cNvGrpSpPr/>
        <p:nvPr/>
      </p:nvGrpSpPr>
      <p:grpSpPr>
        <a:xfrm>
          <a:off x="0" y="0"/>
          <a:ext cx="0" cy="0"/>
          <a:chOff x="0" y="0"/>
          <a:chExt cx="0" cy="0"/>
        </a:xfrm>
      </p:grpSpPr>
      <p:pic>
        <p:nvPicPr>
          <p:cNvPr id="2" name="Object 1" descr="file://C:\Users\tons\AppData\Roaming\XMind\Electron v3\vana\workbooks\f4ea90d42ceac6a1d5eb8b85d1\resources\6978b3ef20800ee6b0f409ee08a222c306872d3559e89e00790a8f32d074b43e.png"/>
          <p:cNvPicPr>
            <a:picLocks noChangeAspect="1"/>
          </p:cNvPicPr>
          <p:nvPr/>
        </p:nvPicPr>
        <p:blipFill>
          <a:blip r:embed="rId3"/>
          <a:stretch>
            <a:fillRect/>
          </a:stretch>
        </p:blipFill>
        <p:spPr>
          <a:xfrm>
            <a:off x="1218895" y="1780165"/>
            <a:ext cx="6705295" cy="1583684"/>
          </a:xfrm>
          <a:prstGeom prst="rect">
            <a:avLst/>
          </a:prstGeom>
        </p:spPr>
      </p:pic>
      <p:sp>
        <p:nvSpPr>
          <p:cNvPr id="3" name="Object2"/>
          <p:cNvSpPr/>
          <p:nvPr/>
        </p:nvSpPr>
        <p:spPr>
          <a:xfrm>
            <a:off x="256946" y="205740"/>
            <a:ext cx="274320" cy="154305"/>
          </a:xfrm>
          <a:prstGeom prst="rect">
            <a:avLst/>
          </a:prstGeom>
          <a:noFill/>
          <a:ln/>
        </p:spPr>
        <p:txBody>
          <a:bodyPr wrap="square" lIns="0" tIns="0" rIns="0" bIns="0" rtlCol="0" anchor="t">
            <a:normAutofit/>
          </a:bodyPr>
          <a:lstStyle/>
          <a:p>
            <a:pPr algn="l">
              <a:lnSpc>
                <a:spcPts val="1035"/>
              </a:lnSpc>
            </a:pPr>
            <a:r>
              <a:rPr lang="en-US" sz="1000" b="0" dirty="0">
                <a:solidFill>
                  <a:srgbClr val="FFFFFF"/>
                </a:solidFill>
                <a:latin typeface="Arial" pitchFamily="34" charset="0"/>
                <a:ea typeface="Arial" pitchFamily="34" charset="-122"/>
                <a:cs typeface="Arial" pitchFamily="34" charset="-120"/>
              </a:rPr>
              <a:t>绪论</a:t>
            </a:r>
            <a:endParaRPr lang="en-US" sz="973" dirty="0"/>
          </a:p>
        </p:txBody>
      </p:sp>
      <p:pic>
        <p:nvPicPr>
          <p:cNvPr id="4" name="Object 3"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56946" y="388849"/>
            <a:ext cx="256946" cy="22631"/>
          </a:xfrm>
          <a:prstGeom prst="rect">
            <a:avLst/>
          </a:prstGeom>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name="Slide 95">
    <p:spTree>
      <p:nvGrpSpPr>
        <p:cNvPr id="1" name=""/>
        <p:cNvGrpSpPr/>
        <p:nvPr/>
      </p:nvGrpSpPr>
      <p:grpSpPr>
        <a:xfrm>
          <a:off x="0" y="0"/>
          <a:ext cx="0" cy="0"/>
          <a:chOff x="0" y="0"/>
          <a:chExt cx="0" cy="0"/>
        </a:xfrm>
      </p:grpSpPr>
      <p:pic>
        <p:nvPicPr>
          <p:cNvPr id="2" name="Object 1" descr="file://C:\Users\tons\AppData\Roaming\XMind\Electron v3\vana\workbooks\f4ea90d42ceac6a1d5eb8b85d1\resources\af387511b1d29b9361395f0faa6f888763769b8a2999015a98b6a63e8f6835f6.png"/>
          <p:cNvPicPr>
            <a:picLocks noChangeAspect="1"/>
          </p:cNvPicPr>
          <p:nvPr/>
        </p:nvPicPr>
        <p:blipFill>
          <a:blip r:embed="rId3"/>
          <a:stretch>
            <a:fillRect/>
          </a:stretch>
        </p:blipFill>
        <p:spPr>
          <a:xfrm>
            <a:off x="1218895" y="2009051"/>
            <a:ext cx="6705295" cy="1125912"/>
          </a:xfrm>
          <a:prstGeom prst="rect">
            <a:avLst/>
          </a:prstGeom>
        </p:spPr>
      </p:pic>
      <p:sp>
        <p:nvSpPr>
          <p:cNvPr id="3" name="Object2"/>
          <p:cNvSpPr/>
          <p:nvPr/>
        </p:nvSpPr>
        <p:spPr>
          <a:xfrm>
            <a:off x="256946" y="205740"/>
            <a:ext cx="274320" cy="154305"/>
          </a:xfrm>
          <a:prstGeom prst="rect">
            <a:avLst/>
          </a:prstGeom>
          <a:noFill/>
          <a:ln/>
        </p:spPr>
        <p:txBody>
          <a:bodyPr wrap="square" lIns="0" tIns="0" rIns="0" bIns="0" rtlCol="0" anchor="t">
            <a:normAutofit/>
          </a:bodyPr>
          <a:lstStyle/>
          <a:p>
            <a:pPr algn="l">
              <a:lnSpc>
                <a:spcPts val="1035"/>
              </a:lnSpc>
            </a:pPr>
            <a:r>
              <a:rPr lang="en-US" sz="1000" b="0" dirty="0">
                <a:solidFill>
                  <a:srgbClr val="FFFFFF"/>
                </a:solidFill>
                <a:latin typeface="Arial" pitchFamily="34" charset="0"/>
                <a:ea typeface="Arial" pitchFamily="34" charset="-122"/>
                <a:cs typeface="Arial" pitchFamily="34" charset="-120"/>
              </a:rPr>
              <a:t>绪论</a:t>
            </a:r>
            <a:endParaRPr lang="en-US" sz="973" dirty="0"/>
          </a:p>
        </p:txBody>
      </p:sp>
      <p:pic>
        <p:nvPicPr>
          <p:cNvPr id="4" name="Object 3"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56946" y="388849"/>
            <a:ext cx="256946" cy="22631"/>
          </a:xfrm>
          <a:prstGeom prst="rect">
            <a:avLst/>
          </a:prstGeom>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name="Slide 96">
    <p:spTree>
      <p:nvGrpSpPr>
        <p:cNvPr id="1" name=""/>
        <p:cNvGrpSpPr/>
        <p:nvPr/>
      </p:nvGrpSpPr>
      <p:grpSpPr>
        <a:xfrm>
          <a:off x="0" y="0"/>
          <a:ext cx="0" cy="0"/>
          <a:chOff x="0" y="0"/>
          <a:chExt cx="0" cy="0"/>
        </a:xfrm>
      </p:grpSpPr>
      <p:sp>
        <p:nvSpPr>
          <p:cNvPr id="2" name="Object1"/>
          <p:cNvSpPr/>
          <p:nvPr/>
        </p:nvSpPr>
        <p:spPr>
          <a:xfrm>
            <a:off x="1100023" y="2070259"/>
            <a:ext cx="6949440" cy="1028700"/>
          </a:xfrm>
          <a:prstGeom prst="rect">
            <a:avLst/>
          </a:prstGeom>
          <a:noFill/>
          <a:ln/>
        </p:spPr>
        <p:txBody>
          <a:bodyPr wrap="square" lIns="0" tIns="0" rIns="0" bIns="0" rtlCol="0" anchor="t">
            <a:normAutofit/>
          </a:bodyPr>
          <a:lstStyle/>
          <a:p>
            <a:pPr algn="ctr">
              <a:lnSpc>
                <a:spcPts val="7424"/>
              </a:lnSpc>
            </a:pPr>
            <a:r>
              <a:rPr lang="en-US" sz="5700" b="1" dirty="0">
                <a:solidFill>
                  <a:srgbClr val="FFFFFF"/>
                </a:solidFill>
                <a:latin typeface="Arial" pitchFamily="34" charset="0"/>
                <a:ea typeface="Arial" pitchFamily="34" charset="-122"/>
                <a:cs typeface="Arial" pitchFamily="34" charset="-120"/>
              </a:rPr>
              <a:t>随机信号与噪声分析</a:t>
            </a:r>
            <a:endParaRPr lang="en-US" sz="5711" dirty="0"/>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name="Slide 97">
    <p:spTree>
      <p:nvGrpSpPr>
        <p:cNvPr id="1" name=""/>
        <p:cNvGrpSpPr/>
        <p:nvPr/>
      </p:nvGrpSpPr>
      <p:grpSpPr>
        <a:xfrm>
          <a:off x="0" y="0"/>
          <a:ext cx="0" cy="0"/>
          <a:chOff x="0" y="0"/>
          <a:chExt cx="0" cy="0"/>
        </a:xfrm>
      </p:grpSpPr>
      <p:sp>
        <p:nvSpPr>
          <p:cNvPr id="2" name="Object1"/>
          <p:cNvSpPr/>
          <p:nvPr/>
        </p:nvSpPr>
        <p:spPr>
          <a:xfrm>
            <a:off x="341071" y="1907724"/>
            <a:ext cx="2377440" cy="1337310"/>
          </a:xfrm>
          <a:prstGeom prst="rect">
            <a:avLst/>
          </a:prstGeom>
          <a:noFill/>
          <a:ln/>
        </p:spPr>
        <p:txBody>
          <a:bodyPr wrap="square" lIns="0" tIns="0" rIns="0" bIns="0" rtlCol="0" anchor="t">
            <a:normAutofit/>
          </a:bodyPr>
          <a:lstStyle/>
          <a:p>
            <a:pPr algn="ctr">
              <a:lnSpc>
                <a:spcPts val="4915"/>
              </a:lnSpc>
            </a:pPr>
            <a:r>
              <a:rPr lang="en-US" sz="3500" b="1" dirty="0">
                <a:solidFill>
                  <a:srgbClr val="FFFFFF"/>
                </a:solidFill>
                <a:latin typeface="Arial" pitchFamily="34" charset="0"/>
                <a:ea typeface="Arial" pitchFamily="34" charset="-122"/>
                <a:cs typeface="Arial" pitchFamily="34" charset="-120"/>
              </a:rPr>
              <a:t>随机信号与噪声分析</a:t>
            </a:r>
            <a:endParaRPr lang="en-US" sz="3511" dirty="0"/>
          </a:p>
        </p:txBody>
      </p:sp>
      <p:sp>
        <p:nvSpPr>
          <p:cNvPr id="3" name="Object2"/>
          <p:cNvSpPr/>
          <p:nvPr/>
        </p:nvSpPr>
        <p:spPr>
          <a:xfrm>
            <a:off x="3258922" y="642938"/>
            <a:ext cx="3749040" cy="617220"/>
          </a:xfrm>
          <a:prstGeom prst="rect">
            <a:avLst/>
          </a:prstGeom>
          <a:noFill/>
          <a:ln/>
        </p:spPr>
        <p:txBody>
          <a:bodyPr wrap="square" lIns="0" tIns="0" rIns="0" bIns="0" rtlCol="0" anchor="t">
            <a:normAutofit/>
          </a:bodyPr>
          <a:lstStyle/>
          <a:p>
            <a:pPr algn="l">
              <a:lnSpc>
                <a:spcPts val="4264"/>
              </a:lnSpc>
            </a:pPr>
            <a:r>
              <a:rPr lang="en-US" sz="3000" b="0" dirty="0">
                <a:solidFill>
                  <a:srgbClr val="FFFFFF"/>
                </a:solidFill>
                <a:latin typeface="Arial" pitchFamily="34" charset="0"/>
                <a:ea typeface="Arial" pitchFamily="34" charset="-122"/>
                <a:cs typeface="Arial" pitchFamily="34" charset="-120"/>
              </a:rPr>
              <a:t>随机过程的基本概念</a:t>
            </a:r>
            <a:endParaRPr lang="en-US" sz="3046" dirty="0"/>
          </a:p>
        </p:txBody>
      </p:sp>
      <p:sp>
        <p:nvSpPr>
          <p:cNvPr id="4" name="Object3"/>
          <p:cNvSpPr/>
          <p:nvPr/>
        </p:nvSpPr>
        <p:spPr>
          <a:xfrm>
            <a:off x="3258922" y="1527620"/>
            <a:ext cx="2468880" cy="617220"/>
          </a:xfrm>
          <a:prstGeom prst="rect">
            <a:avLst/>
          </a:prstGeom>
          <a:noFill/>
          <a:ln/>
        </p:spPr>
        <p:txBody>
          <a:bodyPr wrap="square" lIns="0" tIns="0" rIns="0" bIns="0" rtlCol="0" anchor="t">
            <a:normAutofit/>
          </a:bodyPr>
          <a:lstStyle/>
          <a:p>
            <a:pPr algn="l">
              <a:lnSpc>
                <a:spcPts val="4264"/>
              </a:lnSpc>
            </a:pPr>
            <a:r>
              <a:rPr lang="en-US" sz="3000" b="0" dirty="0">
                <a:solidFill>
                  <a:srgbClr val="FFFFFF"/>
                </a:solidFill>
                <a:latin typeface="Arial" pitchFamily="34" charset="0"/>
                <a:ea typeface="Arial" pitchFamily="34" charset="-122"/>
                <a:cs typeface="Arial" pitchFamily="34" charset="-120"/>
              </a:rPr>
              <a:t>平稳随机过程</a:t>
            </a:r>
            <a:endParaRPr lang="en-US" sz="3046" dirty="0"/>
          </a:p>
        </p:txBody>
      </p:sp>
      <p:sp>
        <p:nvSpPr>
          <p:cNvPr id="5" name="Object4"/>
          <p:cNvSpPr/>
          <p:nvPr/>
        </p:nvSpPr>
        <p:spPr>
          <a:xfrm>
            <a:off x="3258922" y="2412302"/>
            <a:ext cx="2468880" cy="617220"/>
          </a:xfrm>
          <a:prstGeom prst="rect">
            <a:avLst/>
          </a:prstGeom>
          <a:noFill/>
          <a:ln/>
        </p:spPr>
        <p:txBody>
          <a:bodyPr wrap="square" lIns="0" tIns="0" rIns="0" bIns="0" rtlCol="0" anchor="t">
            <a:normAutofit/>
          </a:bodyPr>
          <a:lstStyle/>
          <a:p>
            <a:pPr algn="l">
              <a:lnSpc>
                <a:spcPts val="4264"/>
              </a:lnSpc>
            </a:pPr>
            <a:r>
              <a:rPr lang="en-US" sz="3000" b="0" dirty="0">
                <a:solidFill>
                  <a:srgbClr val="FFFFFF"/>
                </a:solidFill>
                <a:latin typeface="Arial" pitchFamily="34" charset="0"/>
                <a:ea typeface="Arial" pitchFamily="34" charset="-122"/>
                <a:cs typeface="Arial" pitchFamily="34" charset="-120"/>
              </a:rPr>
              <a:t>高斯随机过程</a:t>
            </a:r>
            <a:endParaRPr lang="en-US" sz="3046" dirty="0"/>
          </a:p>
        </p:txBody>
      </p:sp>
      <p:sp>
        <p:nvSpPr>
          <p:cNvPr id="6" name="Object5"/>
          <p:cNvSpPr/>
          <p:nvPr/>
        </p:nvSpPr>
        <p:spPr>
          <a:xfrm>
            <a:off x="3258922" y="3296983"/>
            <a:ext cx="4937760" cy="617220"/>
          </a:xfrm>
          <a:prstGeom prst="rect">
            <a:avLst/>
          </a:prstGeom>
          <a:noFill/>
          <a:ln/>
        </p:spPr>
        <p:txBody>
          <a:bodyPr wrap="square" lIns="0" tIns="0" rIns="0" bIns="0" rtlCol="0" anchor="t">
            <a:normAutofit/>
          </a:bodyPr>
          <a:lstStyle/>
          <a:p>
            <a:pPr algn="l">
              <a:lnSpc>
                <a:spcPts val="4264"/>
              </a:lnSpc>
            </a:pPr>
            <a:r>
              <a:rPr lang="en-US" sz="3000" b="0" dirty="0">
                <a:solidFill>
                  <a:srgbClr val="FFFFFF"/>
                </a:solidFill>
                <a:latin typeface="Arial" pitchFamily="34" charset="0"/>
                <a:ea typeface="Arial" pitchFamily="34" charset="-122"/>
                <a:cs typeface="Arial" pitchFamily="34" charset="-120"/>
              </a:rPr>
              <a:t>平稳随机过程通过线性系统</a:t>
            </a:r>
            <a:endParaRPr lang="en-US" sz="3046" dirty="0"/>
          </a:p>
        </p:txBody>
      </p:sp>
      <p:sp>
        <p:nvSpPr>
          <p:cNvPr id="7" name="Object6"/>
          <p:cNvSpPr/>
          <p:nvPr/>
        </p:nvSpPr>
        <p:spPr>
          <a:xfrm>
            <a:off x="3258922" y="4181665"/>
            <a:ext cx="2468880" cy="617220"/>
          </a:xfrm>
          <a:prstGeom prst="rect">
            <a:avLst/>
          </a:prstGeom>
          <a:noFill/>
          <a:ln/>
        </p:spPr>
        <p:txBody>
          <a:bodyPr wrap="square" lIns="0" tIns="0" rIns="0" bIns="0" rtlCol="0" anchor="t">
            <a:normAutofit/>
          </a:bodyPr>
          <a:lstStyle/>
          <a:p>
            <a:pPr algn="l">
              <a:lnSpc>
                <a:spcPts val="4264"/>
              </a:lnSpc>
            </a:pPr>
            <a:r>
              <a:rPr lang="en-US" sz="3000" b="0" dirty="0">
                <a:solidFill>
                  <a:srgbClr val="FFFFFF"/>
                </a:solidFill>
                <a:latin typeface="Arial" pitchFamily="34" charset="0"/>
                <a:ea typeface="Arial" pitchFamily="34" charset="-122"/>
                <a:cs typeface="Arial" pitchFamily="34" charset="-120"/>
              </a:rPr>
              <a:t>窄带随机过程</a:t>
            </a:r>
            <a:endParaRPr lang="en-US" sz="3046" dirty="0"/>
          </a:p>
        </p:txBody>
      </p:sp>
      <p:pic>
        <p:nvPicPr>
          <p:cNvPr id="8" name="Object 7"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15768" y="642938"/>
            <a:ext cx="543154" cy="3857625"/>
          </a:xfrm>
          <a:prstGeom prst="rect">
            <a:avLst/>
          </a:prstGeom>
        </p:spPr>
      </p:pic>
      <p:pic>
        <p:nvPicPr>
          <p:cNvPr id="9" name="Object 8"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715768" y="642938"/>
            <a:ext cx="543154" cy="3857625"/>
          </a:xfrm>
          <a:prstGeom prst="rect">
            <a:avLst/>
          </a:prstGeom>
        </p:spPr>
      </p:pic>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name="Slide 98">
    <p:spTree>
      <p:nvGrpSpPr>
        <p:cNvPr id="1" name=""/>
        <p:cNvGrpSpPr/>
        <p:nvPr/>
      </p:nvGrpSpPr>
      <p:grpSpPr>
        <a:xfrm>
          <a:off x="0" y="0"/>
          <a:ext cx="0" cy="0"/>
          <a:chOff x="0" y="0"/>
          <a:chExt cx="0" cy="0"/>
        </a:xfrm>
      </p:grpSpPr>
      <p:sp>
        <p:nvSpPr>
          <p:cNvPr id="2" name="Object1"/>
          <p:cNvSpPr/>
          <p:nvPr/>
        </p:nvSpPr>
        <p:spPr>
          <a:xfrm>
            <a:off x="609905" y="1552308"/>
            <a:ext cx="6492240" cy="977265"/>
          </a:xfrm>
          <a:prstGeom prst="rect">
            <a:avLst/>
          </a:prstGeom>
          <a:noFill/>
          <a:ln/>
        </p:spPr>
        <p:txBody>
          <a:bodyPr wrap="square" lIns="0" tIns="0" rIns="0" bIns="0" rtlCol="0" anchor="t">
            <a:normAutofit/>
          </a:bodyPr>
          <a:lstStyle/>
          <a:p>
            <a:pPr algn="l">
              <a:lnSpc>
                <a:spcPts val="6929"/>
              </a:lnSpc>
            </a:pPr>
            <a:r>
              <a:rPr lang="en-US" sz="5300" b="1" dirty="0">
                <a:solidFill>
                  <a:srgbClr val="FFFFFF"/>
                </a:solidFill>
                <a:latin typeface="Arial" pitchFamily="34" charset="0"/>
                <a:ea typeface="Arial" pitchFamily="34" charset="-122"/>
                <a:cs typeface="Arial" pitchFamily="34" charset="-120"/>
              </a:rPr>
              <a:t>随机过程的基本概念</a:t>
            </a:r>
            <a:endParaRPr lang="en-US" sz="5330" dirty="0"/>
          </a:p>
        </p:txBody>
      </p:sp>
      <p:sp>
        <p:nvSpPr>
          <p:cNvPr id="3" name="Object2"/>
          <p:cNvSpPr/>
          <p:nvPr/>
        </p:nvSpPr>
        <p:spPr>
          <a:xfrm>
            <a:off x="609905" y="2922537"/>
            <a:ext cx="2103120" cy="668655"/>
          </a:xfrm>
          <a:prstGeom prst="rect">
            <a:avLst/>
          </a:prstGeom>
          <a:noFill/>
          <a:ln/>
        </p:spPr>
        <p:txBody>
          <a:bodyPr wrap="square" lIns="0" tIns="0" rIns="0" bIns="0" rtlCol="0" anchor="t">
            <a:normAutofit/>
          </a:bodyPr>
          <a:lstStyle/>
          <a:p>
            <a:pPr algn="l">
              <a:lnSpc>
                <a:spcPts val="4949"/>
              </a:lnSpc>
            </a:pPr>
            <a:r>
              <a:rPr lang="en-US" sz="3800" b="0" dirty="0">
                <a:solidFill>
                  <a:srgbClr val="FFFFFF"/>
                </a:solidFill>
                <a:latin typeface="Arial" pitchFamily="34" charset="0"/>
                <a:ea typeface="Arial" pitchFamily="34" charset="-122"/>
                <a:cs typeface="Arial" pitchFamily="34" charset="-120"/>
              </a:rPr>
              <a:t>随机过程</a:t>
            </a:r>
            <a:endParaRPr lang="en-US" sz="3807" dirty="0"/>
          </a:p>
        </p:txBody>
      </p:sp>
      <p:pic>
        <p:nvPicPr>
          <p:cNvPr id="4" name="Object 3"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09905" y="2488425"/>
            <a:ext cx="6481267" cy="434111"/>
          </a:xfrm>
          <a:prstGeom prst="rect">
            <a:avLst/>
          </a:prstGeom>
        </p:spPr>
      </p:pic>
      <p:sp>
        <p:nvSpPr>
          <p:cNvPr id="5" name="Object4"/>
          <p:cNvSpPr/>
          <p:nvPr/>
        </p:nvSpPr>
        <p:spPr>
          <a:xfrm>
            <a:off x="256946" y="205740"/>
            <a:ext cx="1188720" cy="154305"/>
          </a:xfrm>
          <a:prstGeom prst="rect">
            <a:avLst/>
          </a:prstGeom>
          <a:noFill/>
          <a:ln/>
        </p:spPr>
        <p:txBody>
          <a:bodyPr wrap="square" lIns="0" tIns="0" rIns="0" bIns="0" rtlCol="0" anchor="t">
            <a:normAutofit/>
          </a:bodyPr>
          <a:lstStyle/>
          <a:p>
            <a:pPr algn="l">
              <a:lnSpc>
                <a:spcPts val="1035"/>
              </a:lnSpc>
            </a:pPr>
            <a:r>
              <a:rPr lang="en-US" sz="1000" b="0" dirty="0">
                <a:solidFill>
                  <a:srgbClr val="FFFFFF"/>
                </a:solidFill>
                <a:latin typeface="Arial" pitchFamily="34" charset="0"/>
                <a:ea typeface="Arial" pitchFamily="34" charset="-122"/>
                <a:cs typeface="Arial" pitchFamily="34" charset="-120"/>
              </a:rPr>
              <a:t>随机信号与噪声分析</a:t>
            </a:r>
            <a:endParaRPr lang="en-US" sz="973" dirty="0"/>
          </a:p>
        </p:txBody>
      </p:sp>
      <p:pic>
        <p:nvPicPr>
          <p:cNvPr id="6" name="Object 5"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56946" y="388849"/>
            <a:ext cx="256946" cy="22631"/>
          </a:xfrm>
          <a:prstGeom prst="rect">
            <a:avLst/>
          </a:prstGeom>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name="Slide 99">
    <p:spTree>
      <p:nvGrpSpPr>
        <p:cNvPr id="1" name=""/>
        <p:cNvGrpSpPr/>
        <p:nvPr/>
      </p:nvGrpSpPr>
      <p:grpSpPr>
        <a:xfrm>
          <a:off x="0" y="0"/>
          <a:ext cx="0" cy="0"/>
          <a:chOff x="0" y="0"/>
          <a:chExt cx="0" cy="0"/>
        </a:xfrm>
      </p:grpSpPr>
      <p:sp>
        <p:nvSpPr>
          <p:cNvPr id="2" name="Object1"/>
          <p:cNvSpPr/>
          <p:nvPr/>
        </p:nvSpPr>
        <p:spPr>
          <a:xfrm>
            <a:off x="609905" y="642938"/>
            <a:ext cx="2286000" cy="771525"/>
          </a:xfrm>
          <a:prstGeom prst="rect">
            <a:avLst/>
          </a:prstGeom>
          <a:noFill/>
          <a:ln/>
        </p:spPr>
        <p:txBody>
          <a:bodyPr wrap="square" lIns="0" tIns="0" rIns="0" bIns="0" rtlCol="0" anchor="t">
            <a:normAutofit/>
          </a:bodyPr>
          <a:lstStyle/>
          <a:p>
            <a:pPr algn="l">
              <a:lnSpc>
                <a:spcPts val="5444"/>
              </a:lnSpc>
            </a:pPr>
            <a:r>
              <a:rPr lang="en-US" sz="4200" b="1" dirty="0">
                <a:solidFill>
                  <a:srgbClr val="FFFFFF"/>
                </a:solidFill>
                <a:latin typeface="Arial" pitchFamily="34" charset="0"/>
                <a:ea typeface="Arial" pitchFamily="34" charset="-122"/>
                <a:cs typeface="Arial" pitchFamily="34" charset="-120"/>
              </a:rPr>
              <a:t>随机过程</a:t>
            </a:r>
            <a:endParaRPr lang="en-US" sz="4188" dirty="0"/>
          </a:p>
        </p:txBody>
      </p:sp>
      <p:sp>
        <p:nvSpPr>
          <p:cNvPr id="3" name="Object2"/>
          <p:cNvSpPr/>
          <p:nvPr/>
        </p:nvSpPr>
        <p:spPr>
          <a:xfrm>
            <a:off x="609905" y="1429893"/>
            <a:ext cx="640080" cy="462915"/>
          </a:xfrm>
          <a:prstGeom prst="rect">
            <a:avLst/>
          </a:prstGeom>
          <a:noFill/>
          <a:ln/>
        </p:spPr>
        <p:txBody>
          <a:bodyPr wrap="square" lIns="0" tIns="0" rIns="0" bIns="0" rtlCol="0" anchor="t">
            <a:normAutofit/>
          </a:bodyPr>
          <a:lstStyle/>
          <a:p>
            <a:pPr algn="l">
              <a:lnSpc>
                <a:spcPts val="3198"/>
              </a:lnSpc>
            </a:pPr>
            <a:r>
              <a:rPr lang="en-US" sz="2300" b="0" dirty="0">
                <a:solidFill>
                  <a:srgbClr val="FFFFFF"/>
                </a:solidFill>
                <a:latin typeface="Arial" pitchFamily="34" charset="0"/>
                <a:ea typeface="Arial" pitchFamily="34" charset="-122"/>
                <a:cs typeface="Arial" pitchFamily="34" charset="-120"/>
              </a:rPr>
              <a:t>概念</a:t>
            </a:r>
            <a:endParaRPr lang="en-US" sz="2284" dirty="0"/>
          </a:p>
        </p:txBody>
      </p:sp>
      <p:sp>
        <p:nvSpPr>
          <p:cNvPr id="4" name="Object3"/>
          <p:cNvSpPr/>
          <p:nvPr/>
        </p:nvSpPr>
        <p:spPr>
          <a:xfrm>
            <a:off x="609905" y="2067687"/>
            <a:ext cx="1280160" cy="462915"/>
          </a:xfrm>
          <a:prstGeom prst="rect">
            <a:avLst/>
          </a:prstGeom>
          <a:noFill/>
          <a:ln/>
        </p:spPr>
        <p:txBody>
          <a:bodyPr wrap="square" lIns="0" tIns="0" rIns="0" bIns="0" rtlCol="0" anchor="t">
            <a:normAutofit/>
          </a:bodyPr>
          <a:lstStyle/>
          <a:p>
            <a:pPr algn="l">
              <a:lnSpc>
                <a:spcPts val="3198"/>
              </a:lnSpc>
            </a:pPr>
            <a:r>
              <a:rPr lang="en-US" sz="2300" b="0" dirty="0">
                <a:solidFill>
                  <a:srgbClr val="FFFFFF"/>
                </a:solidFill>
                <a:latin typeface="Arial" pitchFamily="34" charset="0"/>
                <a:ea typeface="Arial" pitchFamily="34" charset="-122"/>
                <a:cs typeface="Arial" pitchFamily="34" charset="-120"/>
              </a:rPr>
              <a:t>统计描述</a:t>
            </a:r>
            <a:endParaRPr lang="en-US" sz="2284" dirty="0"/>
          </a:p>
        </p:txBody>
      </p:sp>
      <p:pic>
        <p:nvPicPr>
          <p:cNvPr id="5" name="Object 4"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2862358"/>
            <a:ext cx="263347" cy="205740"/>
          </a:xfrm>
          <a:prstGeom prst="rect">
            <a:avLst/>
          </a:prstGeom>
        </p:spPr>
      </p:pic>
      <p:sp>
        <p:nvSpPr>
          <p:cNvPr id="6" name="Object5"/>
          <p:cNvSpPr/>
          <p:nvPr/>
        </p:nvSpPr>
        <p:spPr>
          <a:xfrm>
            <a:off x="256946" y="205740"/>
            <a:ext cx="1188720" cy="154305"/>
          </a:xfrm>
          <a:prstGeom prst="rect">
            <a:avLst/>
          </a:prstGeom>
          <a:noFill/>
          <a:ln/>
        </p:spPr>
        <p:txBody>
          <a:bodyPr wrap="square" lIns="0" tIns="0" rIns="0" bIns="0" rtlCol="0" anchor="t">
            <a:normAutofit/>
          </a:bodyPr>
          <a:lstStyle/>
          <a:p>
            <a:pPr algn="l">
              <a:lnSpc>
                <a:spcPts val="1035"/>
              </a:lnSpc>
            </a:pPr>
            <a:r>
              <a:rPr lang="en-US" sz="1000" b="0" dirty="0">
                <a:solidFill>
                  <a:srgbClr val="FFFFFF"/>
                </a:solidFill>
                <a:latin typeface="Arial" pitchFamily="34" charset="0"/>
                <a:ea typeface="Arial" pitchFamily="34" charset="-122"/>
                <a:cs typeface="Arial" pitchFamily="34" charset="-120"/>
              </a:rPr>
              <a:t>随机信号与噪声分析</a:t>
            </a:r>
            <a:endParaRPr lang="en-US" sz="973" dirty="0"/>
          </a:p>
        </p:txBody>
      </p:sp>
      <p:pic>
        <p:nvPicPr>
          <p:cNvPr id="7" name="Object 6"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56946" y="388849"/>
            <a:ext cx="256946" cy="22631"/>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TotalTime>
  <Words>1700</Words>
  <Application>Microsoft Office PowerPoint</Application>
  <PresentationFormat>全屏显示(16:9)</PresentationFormat>
  <Paragraphs>1190</Paragraphs>
  <Slides>349</Slides>
  <Notes>349</Notes>
  <HiddenSlides>0</HiddenSlides>
  <MMClips>0</MMClips>
  <ScaleCrop>false</ScaleCrop>
  <HeadingPairs>
    <vt:vector size="6" baseType="variant">
      <vt:variant>
        <vt:lpstr>已用的字体</vt:lpstr>
      </vt:variant>
      <vt:variant>
        <vt:i4>3</vt:i4>
      </vt:variant>
      <vt:variant>
        <vt:lpstr>主题</vt:lpstr>
      </vt:variant>
      <vt:variant>
        <vt:i4>1</vt:i4>
      </vt:variant>
      <vt:variant>
        <vt:lpstr>幻灯片标题</vt:lpstr>
      </vt:variant>
      <vt:variant>
        <vt:i4>349</vt:i4>
      </vt:variant>
    </vt:vector>
  </HeadingPairs>
  <TitlesOfParts>
    <vt:vector size="353" baseType="lpstr">
      <vt:lpstr>等线</vt:lpstr>
      <vt:lpstr>Arial</vt:lpstr>
      <vt:lpstr>Calibri</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芝 兰</cp:lastModifiedBy>
  <cp:revision>2</cp:revision>
  <dcterms:created xsi:type="dcterms:W3CDTF">2022-06-24T08:42:50Z</dcterms:created>
  <dcterms:modified xsi:type="dcterms:W3CDTF">2022-06-24T08:45:40Z</dcterms:modified>
</cp:coreProperties>
</file>